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22"/>
  </p:notesMasterIdLst>
  <p:sldIdLst>
    <p:sldId id="438" r:id="rId2"/>
    <p:sldId id="441" r:id="rId3"/>
    <p:sldId id="404" r:id="rId4"/>
    <p:sldId id="440" r:id="rId5"/>
    <p:sldId id="426" r:id="rId6"/>
    <p:sldId id="427" r:id="rId7"/>
    <p:sldId id="425" r:id="rId8"/>
    <p:sldId id="405" r:id="rId9"/>
    <p:sldId id="367" r:id="rId10"/>
    <p:sldId id="431" r:id="rId11"/>
    <p:sldId id="369" r:id="rId12"/>
    <p:sldId id="368" r:id="rId13"/>
    <p:sldId id="428" r:id="rId14"/>
    <p:sldId id="413" r:id="rId15"/>
    <p:sldId id="434" r:id="rId16"/>
    <p:sldId id="437" r:id="rId17"/>
    <p:sldId id="376" r:id="rId18"/>
    <p:sldId id="424" r:id="rId19"/>
    <p:sldId id="365" r:id="rId20"/>
    <p:sldId id="366" r:id="rId21"/>
  </p:sldIdLst>
  <p:sldSz cx="9144000" cy="514826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0" userDrawn="1">
          <p15:clr>
            <a:srgbClr val="A4A3A4"/>
          </p15:clr>
        </p15:guide>
        <p15:guide id="2" pos="2880" userDrawn="1">
          <p15:clr>
            <a:srgbClr val="A4A3A4"/>
          </p15:clr>
        </p15:guide>
        <p15:guide id="3" orient="horz" pos="2582" userDrawn="1">
          <p15:clr>
            <a:srgbClr val="A4A3A4"/>
          </p15:clr>
        </p15:guide>
        <p15:guide id="4" orient="horz" pos="31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7777"/>
    <a:srgbClr val="AE883D"/>
    <a:srgbClr val="C8C8C8"/>
    <a:srgbClr val="5E2650"/>
    <a:srgbClr val="00497F"/>
    <a:srgbClr val="4D4D4D"/>
    <a:srgbClr val="5BBBB7"/>
    <a:srgbClr val="008181"/>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1" autoAdjust="0"/>
    <p:restoredTop sz="81898" autoAdjust="0"/>
  </p:normalViewPr>
  <p:slideViewPr>
    <p:cSldViewPr snapToGrid="0">
      <p:cViewPr varScale="1">
        <p:scale>
          <a:sx n="93" d="100"/>
          <a:sy n="93" d="100"/>
        </p:scale>
        <p:origin x="1282" y="67"/>
      </p:cViewPr>
      <p:guideLst>
        <p:guide orient="horz" pos="1190"/>
        <p:guide pos="2880"/>
        <p:guide orient="horz" pos="2582"/>
        <p:guide orient="horz" pos="310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50" d="100"/>
          <a:sy n="150" d="100"/>
        </p:scale>
        <p:origin x="6512" y="1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EA9F81A-CDC7-4E92-A840-FD4F55FFBE0A}" type="datetimeFigureOut">
              <a:rPr lang="en-US" smtClean="0"/>
              <a:t>5/28/2020</a:t>
            </a:fld>
            <a:endParaRPr lang="en-US" dirty="0"/>
          </a:p>
        </p:txBody>
      </p:sp>
      <p:sp>
        <p:nvSpPr>
          <p:cNvPr id="4" name="Slide Image Placeholder 3"/>
          <p:cNvSpPr>
            <a:spLocks noGrp="1" noRot="1" noChangeAspect="1"/>
          </p:cNvSpPr>
          <p:nvPr>
            <p:ph type="sldImg" idx="2"/>
          </p:nvPr>
        </p:nvSpPr>
        <p:spPr>
          <a:xfrm>
            <a:off x="719138" y="1162050"/>
            <a:ext cx="557212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83F96C0-00F5-4D3E-8132-FB0470A20B7E}" type="slidenum">
              <a:rPr lang="en-US" smtClean="0"/>
              <a:t>‹#›</a:t>
            </a:fld>
            <a:endParaRPr lang="en-US" dirty="0"/>
          </a:p>
        </p:txBody>
      </p:sp>
    </p:spTree>
    <p:extLst>
      <p:ext uri="{BB962C8B-B14F-4D97-AF65-F5344CB8AC3E}">
        <p14:creationId xmlns:p14="http://schemas.microsoft.com/office/powerpoint/2010/main" val="3929032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883F96C0-00F5-4D3E-8132-FB0470A20B7E}" type="slidenum">
              <a:rPr lang="en-US" smtClean="0"/>
              <a:t>1</a:t>
            </a:fld>
            <a:endParaRPr lang="en-US" dirty="0"/>
          </a:p>
        </p:txBody>
      </p:sp>
    </p:spTree>
    <p:extLst>
      <p:ext uri="{BB962C8B-B14F-4D97-AF65-F5344CB8AC3E}">
        <p14:creationId xmlns:p14="http://schemas.microsoft.com/office/powerpoint/2010/main" val="1968633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Suggested 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Advantage Plus II offers you the ability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007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Suggested 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Whether your looking for pay for your coverage over your lifetime or for a specific period of time, Advantage Plus II offers you the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592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Suggested 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Advantage Plus II offers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757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Suggested 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Advantage Plus II offers you that ability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057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311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Suggested 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Advantage Plus II offers you that ability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151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Suggested 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Advantage Plus II offers you that ability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947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330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169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569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19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883F96C0-00F5-4D3E-8132-FB0470A20B7E}" type="slidenum">
              <a:rPr lang="en-US" smtClean="0"/>
              <a:t>3</a:t>
            </a:fld>
            <a:endParaRPr lang="en-US" dirty="0"/>
          </a:p>
        </p:txBody>
      </p:sp>
    </p:spTree>
    <p:extLst>
      <p:ext uri="{BB962C8B-B14F-4D97-AF65-F5344CB8AC3E}">
        <p14:creationId xmlns:p14="http://schemas.microsoft.com/office/powerpoint/2010/main" val="194352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679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F96C0-00F5-4D3E-8132-FB0470A20B7E}" type="slidenum">
              <a:rPr lang="en-US" smtClean="0"/>
              <a:t>5</a:t>
            </a:fld>
            <a:endParaRPr lang="en-US" dirty="0"/>
          </a:p>
        </p:txBody>
      </p:sp>
    </p:spTree>
    <p:extLst>
      <p:ext uri="{BB962C8B-B14F-4D97-AF65-F5344CB8AC3E}">
        <p14:creationId xmlns:p14="http://schemas.microsoft.com/office/powerpoint/2010/main" val="995880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F96C0-00F5-4D3E-8132-FB0470A20B7E}" type="slidenum">
              <a:rPr lang="en-US" smtClean="0"/>
              <a:t>6</a:t>
            </a:fld>
            <a:endParaRPr lang="en-US" dirty="0"/>
          </a:p>
        </p:txBody>
      </p:sp>
    </p:spTree>
    <p:extLst>
      <p:ext uri="{BB962C8B-B14F-4D97-AF65-F5344CB8AC3E}">
        <p14:creationId xmlns:p14="http://schemas.microsoft.com/office/powerpoint/2010/main" val="1236188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F96C0-00F5-4D3E-8132-FB0470A20B7E}" type="slidenum">
              <a:rPr lang="en-US" smtClean="0"/>
              <a:t>7</a:t>
            </a:fld>
            <a:endParaRPr lang="en-US" dirty="0"/>
          </a:p>
        </p:txBody>
      </p:sp>
    </p:spTree>
    <p:extLst>
      <p:ext uri="{BB962C8B-B14F-4D97-AF65-F5344CB8AC3E}">
        <p14:creationId xmlns:p14="http://schemas.microsoft.com/office/powerpoint/2010/main" val="427684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9798C-A0CF-42B7-A734-4288474021B2}"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581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883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431801" y="669070"/>
            <a:ext cx="4839446" cy="1010391"/>
          </a:xfrm>
        </p:spPr>
        <p:txBody>
          <a:bodyPr anchor="b" anchorCtr="0"/>
          <a:lstStyle>
            <a:lvl1pPr>
              <a:lnSpc>
                <a:spcPct val="90000"/>
              </a:lnSpc>
              <a:defRPr sz="23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431801" y="1756812"/>
            <a:ext cx="4839446" cy="986114"/>
          </a:xfrm>
        </p:spPr>
        <p:txBody>
          <a:bodyPr/>
          <a:lstStyle>
            <a:lvl1pPr marL="0" indent="0">
              <a:lnSpc>
                <a:spcPct val="90000"/>
              </a:lnSpc>
              <a:spcBef>
                <a:spcPts val="0"/>
              </a:spcBef>
              <a:buNone/>
              <a:defRPr sz="23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6" name="Text Placeholder 4"/>
          <p:cNvSpPr>
            <a:spLocks noGrp="1"/>
          </p:cNvSpPr>
          <p:nvPr>
            <p:ph type="body" sz="quarter" idx="11"/>
          </p:nvPr>
        </p:nvSpPr>
        <p:spPr>
          <a:xfrm>
            <a:off x="431801" y="2772355"/>
            <a:ext cx="4839446" cy="245908"/>
          </a:xfrm>
        </p:spPr>
        <p:txBody>
          <a:bodyPr/>
          <a:lstStyle>
            <a:lvl1pPr marL="0" indent="0">
              <a:lnSpc>
                <a:spcPts val="1576"/>
              </a:lnSpc>
              <a:buNone/>
              <a:defRPr sz="130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0" name="Text Placeholder 4"/>
          <p:cNvSpPr>
            <a:spLocks noGrp="1"/>
          </p:cNvSpPr>
          <p:nvPr>
            <p:ph type="body" sz="quarter" idx="12"/>
          </p:nvPr>
        </p:nvSpPr>
        <p:spPr>
          <a:xfrm>
            <a:off x="431801" y="3158497"/>
            <a:ext cx="4839446" cy="245908"/>
          </a:xfrm>
        </p:spPr>
        <p:txBody>
          <a:bodyPr/>
          <a:lstStyle>
            <a:lvl1pPr marL="0" indent="0">
              <a:lnSpc>
                <a:spcPts val="1576"/>
              </a:lnSpc>
              <a:buNone/>
              <a:defRPr sz="1300" b="1"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1" name="Text Placeholder 4"/>
          <p:cNvSpPr>
            <a:spLocks noGrp="1"/>
          </p:cNvSpPr>
          <p:nvPr>
            <p:ph type="body" sz="quarter" idx="13"/>
          </p:nvPr>
        </p:nvSpPr>
        <p:spPr>
          <a:xfrm>
            <a:off x="431801" y="3366219"/>
            <a:ext cx="4839446" cy="245908"/>
          </a:xfrm>
        </p:spPr>
        <p:txBody>
          <a:bodyPr/>
          <a:lstStyle>
            <a:lvl1pPr marL="0" indent="0">
              <a:lnSpc>
                <a:spcPts val="1576"/>
              </a:lnSpc>
              <a:buNone/>
              <a:defRPr sz="1300" b="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3244700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Header">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29768" y="274320"/>
            <a:ext cx="6998554" cy="4389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lang="en-GB" sz="2200" dirty="0" smtClean="0"/>
            </a:lvl1pPr>
          </a:lstStyle>
          <a:p>
            <a:pPr lvl="0"/>
            <a:r>
              <a:rPr lang="en-US" dirty="0"/>
              <a:t>Click to edit Master title style</a:t>
            </a:r>
            <a:endParaRPr lang="en-GB" dirty="0"/>
          </a:p>
        </p:txBody>
      </p:sp>
      <p:sp>
        <p:nvSpPr>
          <p:cNvPr id="9" name="Text Placeholder 13"/>
          <p:cNvSpPr>
            <a:spLocks noGrp="1"/>
          </p:cNvSpPr>
          <p:nvPr>
            <p:ph type="body" sz="quarter" idx="11"/>
          </p:nvPr>
        </p:nvSpPr>
        <p:spPr>
          <a:xfrm>
            <a:off x="431800" y="1343305"/>
            <a:ext cx="8451850" cy="372373"/>
          </a:xfrm>
        </p:spPr>
        <p:txBody>
          <a:bodyPr/>
          <a:lstStyle>
            <a:lvl1pPr marL="0" indent="0">
              <a:buFontTx/>
              <a:buNone/>
              <a:defRPr b="1">
                <a:solidFill>
                  <a:srgbClr val="4D4D4D"/>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2" name="Text Placeholder 13"/>
          <p:cNvSpPr>
            <a:spLocks noGrp="1"/>
          </p:cNvSpPr>
          <p:nvPr>
            <p:ph type="body" sz="quarter" idx="12"/>
          </p:nvPr>
        </p:nvSpPr>
        <p:spPr>
          <a:xfrm>
            <a:off x="431800" y="722376"/>
            <a:ext cx="6995160" cy="372373"/>
          </a:xfrm>
        </p:spPr>
        <p:txBody>
          <a:bodyPr/>
          <a:lstStyle>
            <a:lvl1pPr marL="0" indent="0">
              <a:buFontTx/>
              <a:buNone/>
              <a:defRPr sz="2200" b="0">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643418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sclaimer">
    <p:bg>
      <p:bgPr>
        <a:solidFill>
          <a:schemeClr val="accent2"/>
        </a:solidFill>
        <a:effectLst/>
      </p:bgPr>
    </p:bg>
    <p:spTree>
      <p:nvGrpSpPr>
        <p:cNvPr id="1" name=""/>
        <p:cNvGrpSpPr/>
        <p:nvPr/>
      </p:nvGrpSpPr>
      <p:grpSpPr>
        <a:xfrm>
          <a:off x="0" y="0"/>
          <a:ext cx="0" cy="0"/>
          <a:chOff x="0" y="0"/>
          <a:chExt cx="0" cy="0"/>
        </a:xfrm>
      </p:grpSpPr>
      <p:sp>
        <p:nvSpPr>
          <p:cNvPr id="9" name="Text Placeholder 13"/>
          <p:cNvSpPr>
            <a:spLocks noGrp="1"/>
          </p:cNvSpPr>
          <p:nvPr>
            <p:ph type="body" sz="quarter" idx="11"/>
          </p:nvPr>
        </p:nvSpPr>
        <p:spPr>
          <a:xfrm>
            <a:off x="431800" y="1339588"/>
            <a:ext cx="8044688" cy="3278131"/>
          </a:xfrm>
        </p:spPr>
        <p:txBody>
          <a:bodyPr/>
          <a:lstStyle>
            <a:lvl1pPr marL="0" indent="0">
              <a:buClr>
                <a:schemeClr val="bg1"/>
              </a:buClr>
              <a:buFont typeface="Wingdings" pitchFamily="2" charset="2"/>
              <a:buNone/>
              <a:defRPr sz="1400" b="1">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a:t>
            </a:r>
          </a:p>
        </p:txBody>
      </p:sp>
      <p:sp>
        <p:nvSpPr>
          <p:cNvPr id="12" name="Text Placeholder 13"/>
          <p:cNvSpPr>
            <a:spLocks noGrp="1"/>
          </p:cNvSpPr>
          <p:nvPr>
            <p:ph type="body" sz="quarter" idx="12"/>
          </p:nvPr>
        </p:nvSpPr>
        <p:spPr>
          <a:xfrm>
            <a:off x="431800" y="719984"/>
            <a:ext cx="8044688" cy="372373"/>
          </a:xfrm>
        </p:spPr>
        <p:txBody>
          <a:bodyPr/>
          <a:lstStyle>
            <a:lvl1pPr marL="0" indent="0">
              <a:buFontTx/>
              <a:buNone/>
              <a:defRPr sz="2200" b="1">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147895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29768" y="274320"/>
            <a:ext cx="6998554" cy="4389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lang="en-GB" sz="2200" dirty="0" smtClean="0"/>
            </a:lvl1pPr>
          </a:lstStyle>
          <a:p>
            <a:pPr lvl="0"/>
            <a:r>
              <a:rPr lang="en-US" dirty="0"/>
              <a:t>Click to edit Master title style</a:t>
            </a:r>
            <a:endParaRPr lang="en-GB" dirty="0"/>
          </a:p>
        </p:txBody>
      </p:sp>
      <p:sp>
        <p:nvSpPr>
          <p:cNvPr id="8" name="Rectangle 3"/>
          <p:cNvSpPr>
            <a:spLocks noGrp="1" noChangeArrowheads="1"/>
          </p:cNvSpPr>
          <p:nvPr>
            <p:ph idx="1"/>
          </p:nvPr>
        </p:nvSpPr>
        <p:spPr bwMode="auto">
          <a:xfrm>
            <a:off x="431800" y="1719072"/>
            <a:ext cx="8449056" cy="2880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mtClean="0"/>
            </a:lvl1pPr>
            <a:lvl2pPr>
              <a:buClr>
                <a:schemeClr val="tx1"/>
              </a:buClr>
              <a:defRPr lang="en-US" smtClean="0"/>
            </a:lvl2pPr>
            <a:lvl3pPr>
              <a:defRPr lang="en-US" smtClean="0"/>
            </a:lvl3pPr>
            <a:lvl4pPr>
              <a:defRPr lang="en-US" smtClean="0"/>
            </a:lvl4pPr>
            <a:lvl5pPr>
              <a:defRPr lang="en-GB" dirty="0" smtClean="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13"/>
          <p:cNvSpPr>
            <a:spLocks noGrp="1"/>
          </p:cNvSpPr>
          <p:nvPr>
            <p:ph type="body" sz="quarter" idx="11"/>
          </p:nvPr>
        </p:nvSpPr>
        <p:spPr>
          <a:xfrm>
            <a:off x="431800" y="1343305"/>
            <a:ext cx="8451850" cy="372373"/>
          </a:xfrm>
          <a:prstGeom prst="rect">
            <a:avLst/>
          </a:prstGeom>
        </p:spPr>
        <p:txBody>
          <a:bodyPr/>
          <a:lstStyle>
            <a:lvl1pPr marL="0" indent="0">
              <a:buFontTx/>
              <a:buNone/>
              <a:defRPr b="1">
                <a:solidFill>
                  <a:srgbClr val="4D4D4D"/>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2" name="Text Placeholder 13"/>
          <p:cNvSpPr>
            <a:spLocks noGrp="1"/>
          </p:cNvSpPr>
          <p:nvPr>
            <p:ph type="body" sz="quarter" idx="12"/>
          </p:nvPr>
        </p:nvSpPr>
        <p:spPr>
          <a:xfrm>
            <a:off x="431800" y="722376"/>
            <a:ext cx="6995160" cy="372373"/>
          </a:xfrm>
          <a:prstGeom prst="rect">
            <a:avLst/>
          </a:prstGeom>
        </p:spPr>
        <p:txBody>
          <a:bodyPr/>
          <a:lstStyle>
            <a:lvl1pPr marL="0" indent="0">
              <a:buFontTx/>
              <a:buNone/>
              <a:defRPr sz="2200" b="0">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1886132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160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431801" y="669070"/>
            <a:ext cx="4839446" cy="1010391"/>
          </a:xfrm>
        </p:spPr>
        <p:txBody>
          <a:bodyPr anchor="b" anchorCtr="0"/>
          <a:lstStyle>
            <a:lvl1pPr>
              <a:lnSpc>
                <a:spcPct val="90000"/>
              </a:lnSpc>
              <a:defRPr sz="23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431801" y="1756812"/>
            <a:ext cx="4839446" cy="986114"/>
          </a:xfrm>
        </p:spPr>
        <p:txBody>
          <a:bodyPr/>
          <a:lstStyle>
            <a:lvl1pPr marL="0" indent="0">
              <a:lnSpc>
                <a:spcPct val="90000"/>
              </a:lnSpc>
              <a:spcBef>
                <a:spcPts val="0"/>
              </a:spcBef>
              <a:buNone/>
              <a:defRPr sz="23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6" name="Text Placeholder 4"/>
          <p:cNvSpPr>
            <a:spLocks noGrp="1"/>
          </p:cNvSpPr>
          <p:nvPr>
            <p:ph type="body" sz="quarter" idx="11"/>
          </p:nvPr>
        </p:nvSpPr>
        <p:spPr>
          <a:xfrm>
            <a:off x="431801" y="2772355"/>
            <a:ext cx="4839446" cy="245908"/>
          </a:xfrm>
        </p:spPr>
        <p:txBody>
          <a:bodyPr/>
          <a:lstStyle>
            <a:lvl1pPr marL="0" indent="0">
              <a:lnSpc>
                <a:spcPts val="1576"/>
              </a:lnSpc>
              <a:buNone/>
              <a:defRPr sz="130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0" name="Text Placeholder 4"/>
          <p:cNvSpPr>
            <a:spLocks noGrp="1"/>
          </p:cNvSpPr>
          <p:nvPr>
            <p:ph type="body" sz="quarter" idx="12"/>
          </p:nvPr>
        </p:nvSpPr>
        <p:spPr>
          <a:xfrm>
            <a:off x="431801" y="3158497"/>
            <a:ext cx="4839446" cy="245908"/>
          </a:xfrm>
        </p:spPr>
        <p:txBody>
          <a:bodyPr/>
          <a:lstStyle>
            <a:lvl1pPr marL="0" indent="0">
              <a:lnSpc>
                <a:spcPts val="1576"/>
              </a:lnSpc>
              <a:buNone/>
              <a:defRPr sz="1300" b="1"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1" name="Text Placeholder 4"/>
          <p:cNvSpPr>
            <a:spLocks noGrp="1"/>
          </p:cNvSpPr>
          <p:nvPr>
            <p:ph type="body" sz="quarter" idx="13"/>
          </p:nvPr>
        </p:nvSpPr>
        <p:spPr>
          <a:xfrm>
            <a:off x="431801" y="3366219"/>
            <a:ext cx="4839446" cy="245908"/>
          </a:xfrm>
        </p:spPr>
        <p:txBody>
          <a:bodyPr/>
          <a:lstStyle>
            <a:lvl1pPr marL="0" indent="0">
              <a:lnSpc>
                <a:spcPts val="1576"/>
              </a:lnSpc>
              <a:buNone/>
              <a:defRPr sz="1300" b="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2615498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1_Title Slide">
    <p:bg>
      <p:bgPr>
        <a:solidFill>
          <a:srgbClr val="5E27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408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hank You Slide">
    <p:bg>
      <p:bgPr>
        <a:solidFill>
          <a:srgbClr val="5BBBB7"/>
        </a:solidFill>
        <a:effectLst/>
      </p:bgPr>
    </p:bg>
    <p:spTree>
      <p:nvGrpSpPr>
        <p:cNvPr id="1" name=""/>
        <p:cNvGrpSpPr/>
        <p:nvPr/>
      </p:nvGrpSpPr>
      <p:grpSpPr>
        <a:xfrm>
          <a:off x="0" y="0"/>
          <a:ext cx="0" cy="0"/>
          <a:chOff x="0" y="0"/>
          <a:chExt cx="0" cy="0"/>
        </a:xfrm>
      </p:grpSpPr>
      <p:sp>
        <p:nvSpPr>
          <p:cNvPr id="5" name="Rectangle 4"/>
          <p:cNvSpPr/>
          <p:nvPr userDrawn="1"/>
        </p:nvSpPr>
        <p:spPr>
          <a:xfrm>
            <a:off x="520391" y="520391"/>
            <a:ext cx="1776761" cy="1776761"/>
          </a:xfrm>
          <a:prstGeom prst="rect">
            <a:avLst/>
          </a:prstGeom>
          <a:noFill/>
          <a:ln w="180975">
            <a:solidFill>
              <a:schemeClr val="bg1">
                <a:alpha val="46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2"/>
          <p:cNvSpPr>
            <a:spLocks noGrp="1" noChangeArrowheads="1"/>
          </p:cNvSpPr>
          <p:nvPr>
            <p:ph type="ctrTitle"/>
          </p:nvPr>
        </p:nvSpPr>
        <p:spPr>
          <a:xfrm>
            <a:off x="1043607" y="669242"/>
            <a:ext cx="7772400" cy="1010391"/>
          </a:xfrm>
          <a:prstGeom prst="rect">
            <a:avLst/>
          </a:prstGeom>
        </p:spPr>
        <p:txBody>
          <a:bodyPr anchor="b" anchorCtr="0"/>
          <a:lstStyle>
            <a:lvl1pPr>
              <a:lnSpc>
                <a:spcPct val="90000"/>
              </a:lnSpc>
              <a:defRPr sz="3600" b="1" i="0">
                <a:solidFill>
                  <a:srgbClr val="FFFFFF"/>
                </a:solidFill>
              </a:defRPr>
            </a:lvl1pPr>
          </a:lstStyle>
          <a:p>
            <a:pPr lvl="0"/>
            <a:r>
              <a:rPr lang="en-US" noProof="0" dirty="0"/>
              <a:t>Click to edit Master title style</a:t>
            </a:r>
          </a:p>
        </p:txBody>
      </p:sp>
      <p:pic>
        <p:nvPicPr>
          <p:cNvPr id="7" name="Picture 6">
            <a:extLst>
              <a:ext uri="{FF2B5EF4-FFF2-40B4-BE49-F238E27FC236}">
                <a16:creationId xmlns:a16="http://schemas.microsoft.com/office/drawing/2014/main" id="{01030B56-5090-E24E-9712-BB76D64A00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022"/>
          <a:stretch/>
        </p:blipFill>
        <p:spPr>
          <a:xfrm>
            <a:off x="0" y="3974236"/>
            <a:ext cx="4248466" cy="956910"/>
          </a:xfrm>
          <a:prstGeom prst="rect">
            <a:avLst/>
          </a:prstGeom>
        </p:spPr>
      </p:pic>
    </p:spTree>
    <p:extLst>
      <p:ext uri="{BB962C8B-B14F-4D97-AF65-F5344CB8AC3E}">
        <p14:creationId xmlns:p14="http://schemas.microsoft.com/office/powerpoint/2010/main" val="2401352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431801" y="669070"/>
            <a:ext cx="3696446" cy="1010391"/>
          </a:xfrm>
        </p:spPr>
        <p:txBody>
          <a:bodyPr anchor="b" anchorCtr="0"/>
          <a:lstStyle>
            <a:lvl1pPr>
              <a:lnSpc>
                <a:spcPct val="90000"/>
              </a:lnSpc>
              <a:defRPr sz="23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431801" y="1756812"/>
            <a:ext cx="3696446" cy="986114"/>
          </a:xfrm>
        </p:spPr>
        <p:txBody>
          <a:bodyPr/>
          <a:lstStyle>
            <a:lvl1pPr marL="0" indent="0">
              <a:lnSpc>
                <a:spcPct val="90000"/>
              </a:lnSpc>
              <a:spcBef>
                <a:spcPts val="0"/>
              </a:spcBef>
              <a:buNone/>
              <a:defRPr sz="23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6" name="Text Placeholder 4"/>
          <p:cNvSpPr>
            <a:spLocks noGrp="1"/>
          </p:cNvSpPr>
          <p:nvPr>
            <p:ph type="body" sz="quarter" idx="11"/>
          </p:nvPr>
        </p:nvSpPr>
        <p:spPr>
          <a:xfrm>
            <a:off x="431801" y="2772355"/>
            <a:ext cx="3696446" cy="245908"/>
          </a:xfrm>
        </p:spPr>
        <p:txBody>
          <a:bodyPr/>
          <a:lstStyle>
            <a:lvl1pPr marL="0" indent="0">
              <a:lnSpc>
                <a:spcPts val="1576"/>
              </a:lnSpc>
              <a:buNone/>
              <a:defRPr sz="130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0" name="Text Placeholder 4"/>
          <p:cNvSpPr>
            <a:spLocks noGrp="1"/>
          </p:cNvSpPr>
          <p:nvPr>
            <p:ph type="body" sz="quarter" idx="12"/>
          </p:nvPr>
        </p:nvSpPr>
        <p:spPr>
          <a:xfrm>
            <a:off x="431801" y="3158497"/>
            <a:ext cx="3696446" cy="245908"/>
          </a:xfrm>
        </p:spPr>
        <p:txBody>
          <a:bodyPr/>
          <a:lstStyle>
            <a:lvl1pPr marL="0" indent="0">
              <a:lnSpc>
                <a:spcPts val="1576"/>
              </a:lnSpc>
              <a:buNone/>
              <a:defRPr sz="1300" b="1"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1" name="Text Placeholder 4"/>
          <p:cNvSpPr>
            <a:spLocks noGrp="1"/>
          </p:cNvSpPr>
          <p:nvPr>
            <p:ph type="body" sz="quarter" idx="13"/>
          </p:nvPr>
        </p:nvSpPr>
        <p:spPr>
          <a:xfrm>
            <a:off x="431801" y="3366219"/>
            <a:ext cx="3696446" cy="245908"/>
          </a:xfrm>
        </p:spPr>
        <p:txBody>
          <a:bodyPr/>
          <a:lstStyle>
            <a:lvl1pPr marL="0" indent="0">
              <a:lnSpc>
                <a:spcPts val="1576"/>
              </a:lnSpc>
              <a:buNone/>
              <a:defRPr sz="1300" b="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pic>
        <p:nvPicPr>
          <p:cNvPr id="12" name="Picture 11">
            <a:extLst>
              <a:ext uri="{FF2B5EF4-FFF2-40B4-BE49-F238E27FC236}">
                <a16:creationId xmlns:a16="http://schemas.microsoft.com/office/drawing/2014/main" id="{CCD89A33-163C-4DB3-BA39-577D5B60F7B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877"/>
          <a:stretch/>
        </p:blipFill>
        <p:spPr>
          <a:xfrm>
            <a:off x="0" y="3980452"/>
            <a:ext cx="4227526" cy="950694"/>
          </a:xfrm>
          <a:prstGeom prst="rect">
            <a:avLst/>
          </a:prstGeom>
        </p:spPr>
      </p:pic>
    </p:spTree>
    <p:extLst>
      <p:ext uri="{BB962C8B-B14F-4D97-AF65-F5344CB8AC3E}">
        <p14:creationId xmlns:p14="http://schemas.microsoft.com/office/powerpoint/2010/main" val="1407303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Divider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userDrawn="1"/>
        </p:nvSpPr>
        <p:spPr>
          <a:xfrm>
            <a:off x="520391" y="1672684"/>
            <a:ext cx="1776761" cy="1776761"/>
          </a:xfrm>
          <a:prstGeom prst="rect">
            <a:avLst/>
          </a:prstGeom>
          <a:noFill/>
          <a:ln w="180975">
            <a:solidFill>
              <a:schemeClr val="bg1">
                <a:alpha val="46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p:cNvSpPr>
            <a:spLocks noGrp="1" noChangeArrowheads="1"/>
          </p:cNvSpPr>
          <p:nvPr>
            <p:ph type="ctrTitle"/>
          </p:nvPr>
        </p:nvSpPr>
        <p:spPr>
          <a:xfrm>
            <a:off x="1042416" y="1613209"/>
            <a:ext cx="7772400" cy="1010391"/>
          </a:xfrm>
        </p:spPr>
        <p:txBody>
          <a:bodyPr anchor="b" anchorCtr="0"/>
          <a:lstStyle>
            <a:lvl1pPr>
              <a:lnSpc>
                <a:spcPct val="90000"/>
              </a:lnSpc>
              <a:defRPr sz="36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1042416" y="2708383"/>
            <a:ext cx="7772400" cy="986114"/>
          </a:xfrm>
        </p:spPr>
        <p:txBody>
          <a:bodyPr/>
          <a:lstStyle>
            <a:lvl1pPr marL="0" indent="0">
              <a:lnSpc>
                <a:spcPct val="90000"/>
              </a:lnSpc>
              <a:spcBef>
                <a:spcPts val="0"/>
              </a:spcBef>
              <a:buNone/>
              <a:defRPr sz="2300" b="1"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0068" y="292608"/>
            <a:ext cx="1560433" cy="704933"/>
          </a:xfrm>
          <a:prstGeom prst="rect">
            <a:avLst/>
          </a:prstGeom>
        </p:spPr>
      </p:pic>
    </p:spTree>
    <p:extLst>
      <p:ext uri="{BB962C8B-B14F-4D97-AF65-F5344CB8AC3E}">
        <p14:creationId xmlns:p14="http://schemas.microsoft.com/office/powerpoint/2010/main" val="4273041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753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06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userDrawn="1"/>
        </p:nvSpPr>
        <p:spPr>
          <a:xfrm>
            <a:off x="520391" y="1672684"/>
            <a:ext cx="1776761" cy="1776761"/>
          </a:xfrm>
          <a:prstGeom prst="rect">
            <a:avLst/>
          </a:prstGeom>
          <a:noFill/>
          <a:ln w="180975">
            <a:solidFill>
              <a:schemeClr val="bg1">
                <a:alpha val="46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p:cNvSpPr>
            <a:spLocks noGrp="1" noChangeArrowheads="1"/>
          </p:cNvSpPr>
          <p:nvPr>
            <p:ph type="ctrTitle"/>
          </p:nvPr>
        </p:nvSpPr>
        <p:spPr>
          <a:xfrm>
            <a:off x="1042416" y="1613209"/>
            <a:ext cx="7772400" cy="1010391"/>
          </a:xfrm>
        </p:spPr>
        <p:txBody>
          <a:bodyPr anchor="b" anchorCtr="0"/>
          <a:lstStyle>
            <a:lvl1pPr>
              <a:lnSpc>
                <a:spcPct val="90000"/>
              </a:lnSpc>
              <a:defRPr sz="36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1042416" y="2708383"/>
            <a:ext cx="7772400" cy="986114"/>
          </a:xfrm>
        </p:spPr>
        <p:txBody>
          <a:bodyPr/>
          <a:lstStyle>
            <a:lvl1pPr marL="0" indent="0">
              <a:lnSpc>
                <a:spcPct val="90000"/>
              </a:lnSpc>
              <a:spcBef>
                <a:spcPts val="0"/>
              </a:spcBef>
              <a:buNone/>
              <a:defRPr sz="2300" b="1"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0068" y="292608"/>
            <a:ext cx="1560433" cy="704933"/>
          </a:xfrm>
          <a:prstGeom prst="rect">
            <a:avLst/>
          </a:prstGeom>
        </p:spPr>
      </p:pic>
    </p:spTree>
    <p:extLst>
      <p:ext uri="{BB962C8B-B14F-4D97-AF65-F5344CB8AC3E}">
        <p14:creationId xmlns:p14="http://schemas.microsoft.com/office/powerpoint/2010/main" val="3073125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29768" y="274320"/>
            <a:ext cx="6998554" cy="4389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lang="en-GB" sz="2200" dirty="0" smtClean="0"/>
            </a:lvl1pPr>
          </a:lstStyle>
          <a:p>
            <a:pPr lvl="0"/>
            <a:r>
              <a:rPr lang="en-US" dirty="0"/>
              <a:t>Click to edit Master title style</a:t>
            </a:r>
            <a:endParaRPr lang="en-GB" dirty="0"/>
          </a:p>
        </p:txBody>
      </p:sp>
      <p:sp>
        <p:nvSpPr>
          <p:cNvPr id="8" name="Rectangle 3"/>
          <p:cNvSpPr>
            <a:spLocks noGrp="1" noChangeArrowheads="1"/>
          </p:cNvSpPr>
          <p:nvPr>
            <p:ph idx="1"/>
          </p:nvPr>
        </p:nvSpPr>
        <p:spPr bwMode="auto">
          <a:xfrm>
            <a:off x="431800" y="1719072"/>
            <a:ext cx="8449056" cy="2880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mtClean="0"/>
            </a:lvl1pPr>
            <a:lvl2pPr>
              <a:buClr>
                <a:schemeClr val="tx1"/>
              </a:buClr>
              <a:defRPr lang="en-US" smtClean="0"/>
            </a:lvl2pPr>
            <a:lvl3pPr>
              <a:defRPr lang="en-US" smtClean="0"/>
            </a:lvl3pPr>
            <a:lvl4pPr>
              <a:defRPr lang="en-US" smtClean="0"/>
            </a:lvl4pPr>
            <a:lvl5pPr>
              <a:defRPr lang="en-GB" dirty="0" smtClean="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13"/>
          <p:cNvSpPr>
            <a:spLocks noGrp="1"/>
          </p:cNvSpPr>
          <p:nvPr>
            <p:ph type="body" sz="quarter" idx="11"/>
          </p:nvPr>
        </p:nvSpPr>
        <p:spPr>
          <a:xfrm>
            <a:off x="431800" y="1343305"/>
            <a:ext cx="8451850" cy="372373"/>
          </a:xfrm>
        </p:spPr>
        <p:txBody>
          <a:bodyPr/>
          <a:lstStyle>
            <a:lvl1pPr marL="0" indent="0">
              <a:buFontTx/>
              <a:buNone/>
              <a:defRPr b="1">
                <a:solidFill>
                  <a:srgbClr val="4D4D4D"/>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2" name="Text Placeholder 13"/>
          <p:cNvSpPr>
            <a:spLocks noGrp="1"/>
          </p:cNvSpPr>
          <p:nvPr>
            <p:ph type="body" sz="quarter" idx="12"/>
          </p:nvPr>
        </p:nvSpPr>
        <p:spPr>
          <a:xfrm>
            <a:off x="431800" y="722376"/>
            <a:ext cx="6995160" cy="372373"/>
          </a:xfrm>
        </p:spPr>
        <p:txBody>
          <a:bodyPr/>
          <a:lstStyle>
            <a:lvl1pPr marL="0" indent="0">
              <a:buFontTx/>
              <a:buNone/>
              <a:defRPr sz="2200" b="0">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4124050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29768" y="274320"/>
            <a:ext cx="6998554" cy="4389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lang="en-GB" sz="2200" dirty="0" smtClean="0"/>
            </a:lvl1pPr>
          </a:lstStyle>
          <a:p>
            <a:pPr lvl="0"/>
            <a:r>
              <a:rPr lang="en-US" dirty="0"/>
              <a:t>Click to edit Master title style</a:t>
            </a:r>
            <a:endParaRPr lang="en-GB" dirty="0"/>
          </a:p>
        </p:txBody>
      </p:sp>
      <p:sp>
        <p:nvSpPr>
          <p:cNvPr id="8" name="Rectangle 3"/>
          <p:cNvSpPr>
            <a:spLocks noGrp="1" noChangeArrowheads="1"/>
          </p:cNvSpPr>
          <p:nvPr>
            <p:ph idx="1"/>
          </p:nvPr>
        </p:nvSpPr>
        <p:spPr bwMode="auto">
          <a:xfrm>
            <a:off x="431800" y="1719072"/>
            <a:ext cx="5667159" cy="2880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mtClean="0"/>
            </a:lvl1pPr>
            <a:lvl2pPr>
              <a:buClr>
                <a:schemeClr val="tx1"/>
              </a:buClr>
              <a:defRPr lang="en-US" smtClean="0"/>
            </a:lvl2pPr>
            <a:lvl3pPr>
              <a:defRPr lang="en-US" smtClean="0"/>
            </a:lvl3pPr>
            <a:lvl4pPr>
              <a:defRPr lang="en-US" smtClean="0"/>
            </a:lvl4pPr>
            <a:lvl5pPr>
              <a:defRPr lang="en-GB" dirty="0" smtClean="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13"/>
          <p:cNvSpPr>
            <a:spLocks noGrp="1"/>
          </p:cNvSpPr>
          <p:nvPr>
            <p:ph type="body" sz="quarter" idx="11"/>
          </p:nvPr>
        </p:nvSpPr>
        <p:spPr>
          <a:xfrm>
            <a:off x="431799" y="1343305"/>
            <a:ext cx="5669033" cy="372373"/>
          </a:xfrm>
        </p:spPr>
        <p:txBody>
          <a:bodyPr/>
          <a:lstStyle>
            <a:lvl1pPr marL="0" indent="0">
              <a:buFontTx/>
              <a:buNone/>
              <a:defRPr b="1">
                <a:solidFill>
                  <a:srgbClr val="4D4D4D"/>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2" name="Text Placeholder 13"/>
          <p:cNvSpPr>
            <a:spLocks noGrp="1"/>
          </p:cNvSpPr>
          <p:nvPr>
            <p:ph type="body" sz="quarter" idx="12"/>
          </p:nvPr>
        </p:nvSpPr>
        <p:spPr>
          <a:xfrm>
            <a:off x="431800" y="722376"/>
            <a:ext cx="6995160" cy="372373"/>
          </a:xfrm>
        </p:spPr>
        <p:txBody>
          <a:bodyPr/>
          <a:lstStyle>
            <a:lvl1pPr marL="0" indent="0">
              <a:buFontTx/>
              <a:buNone/>
              <a:defRPr sz="2200" b="0">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289582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ubtitle Header">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29768" y="274320"/>
            <a:ext cx="6998554" cy="4389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lang="en-GB" sz="2200" dirty="0" smtClean="0"/>
            </a:lvl1pPr>
          </a:lstStyle>
          <a:p>
            <a:pPr lvl="0"/>
            <a:r>
              <a:rPr lang="en-US" dirty="0"/>
              <a:t>Click to edit Master title style</a:t>
            </a:r>
            <a:endParaRPr lang="en-GB" dirty="0"/>
          </a:p>
        </p:txBody>
      </p:sp>
      <p:sp>
        <p:nvSpPr>
          <p:cNvPr id="9" name="Text Placeholder 13"/>
          <p:cNvSpPr>
            <a:spLocks noGrp="1"/>
          </p:cNvSpPr>
          <p:nvPr>
            <p:ph type="body" sz="quarter" idx="11"/>
          </p:nvPr>
        </p:nvSpPr>
        <p:spPr>
          <a:xfrm>
            <a:off x="431800" y="1343305"/>
            <a:ext cx="8451850" cy="372373"/>
          </a:xfrm>
        </p:spPr>
        <p:txBody>
          <a:bodyPr/>
          <a:lstStyle>
            <a:lvl1pPr marL="0" indent="0">
              <a:buFontTx/>
              <a:buNone/>
              <a:defRPr b="1">
                <a:solidFill>
                  <a:srgbClr val="4D4D4D"/>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2" name="Text Placeholder 13"/>
          <p:cNvSpPr>
            <a:spLocks noGrp="1"/>
          </p:cNvSpPr>
          <p:nvPr>
            <p:ph type="body" sz="quarter" idx="12"/>
          </p:nvPr>
        </p:nvSpPr>
        <p:spPr>
          <a:xfrm>
            <a:off x="431800" y="722376"/>
            <a:ext cx="6995160" cy="372373"/>
          </a:xfrm>
        </p:spPr>
        <p:txBody>
          <a:bodyPr/>
          <a:lstStyle>
            <a:lvl1pPr marL="0" indent="0">
              <a:buFontTx/>
              <a:buNone/>
              <a:defRPr sz="2200" b="0">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2878247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Disclaimer">
    <p:bg>
      <p:bgPr>
        <a:solidFill>
          <a:schemeClr val="accent2"/>
        </a:solidFill>
        <a:effectLst/>
      </p:bgPr>
    </p:bg>
    <p:spTree>
      <p:nvGrpSpPr>
        <p:cNvPr id="1" name=""/>
        <p:cNvGrpSpPr/>
        <p:nvPr/>
      </p:nvGrpSpPr>
      <p:grpSpPr>
        <a:xfrm>
          <a:off x="0" y="0"/>
          <a:ext cx="0" cy="0"/>
          <a:chOff x="0" y="0"/>
          <a:chExt cx="0" cy="0"/>
        </a:xfrm>
      </p:grpSpPr>
      <p:sp>
        <p:nvSpPr>
          <p:cNvPr id="9" name="Text Placeholder 13"/>
          <p:cNvSpPr>
            <a:spLocks noGrp="1"/>
          </p:cNvSpPr>
          <p:nvPr>
            <p:ph type="body" sz="quarter" idx="11"/>
          </p:nvPr>
        </p:nvSpPr>
        <p:spPr>
          <a:xfrm>
            <a:off x="431800" y="1339588"/>
            <a:ext cx="8044688" cy="3278131"/>
          </a:xfrm>
        </p:spPr>
        <p:txBody>
          <a:bodyPr/>
          <a:lstStyle>
            <a:lvl1pPr marL="0" indent="0">
              <a:buClr>
                <a:schemeClr val="bg1"/>
              </a:buClr>
              <a:buFont typeface="Wingdings" pitchFamily="2" charset="2"/>
              <a:buNone/>
              <a:defRPr sz="1400" b="1">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a:t>
            </a:r>
          </a:p>
        </p:txBody>
      </p:sp>
      <p:sp>
        <p:nvSpPr>
          <p:cNvPr id="12" name="Text Placeholder 13"/>
          <p:cNvSpPr>
            <a:spLocks noGrp="1"/>
          </p:cNvSpPr>
          <p:nvPr>
            <p:ph type="body" sz="quarter" idx="12"/>
          </p:nvPr>
        </p:nvSpPr>
        <p:spPr>
          <a:xfrm>
            <a:off x="431800" y="719984"/>
            <a:ext cx="8044688" cy="372373"/>
          </a:xfrm>
        </p:spPr>
        <p:txBody>
          <a:bodyPr/>
          <a:lstStyle>
            <a:lvl1pPr marL="0" indent="0">
              <a:buFontTx/>
              <a:buNone/>
              <a:defRPr sz="2200" b="1">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150122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599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2_Title Slide">
    <p:bg>
      <p:bgPr>
        <a:solidFill>
          <a:srgbClr val="5E27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863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5544860" y="856110"/>
            <a:ext cx="2927870" cy="2927870"/>
          </a:xfrm>
          <a:prstGeom prst="rect">
            <a:avLst/>
          </a:prstGeom>
          <a:noFill/>
          <a:ln w="203200">
            <a:solidFill>
              <a:schemeClr val="bg1">
                <a:alpha val="46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p:cNvSpPr>
            <a:spLocks noGrp="1" noChangeArrowheads="1"/>
          </p:cNvSpPr>
          <p:nvPr>
            <p:ph type="ctrTitle"/>
          </p:nvPr>
        </p:nvSpPr>
        <p:spPr>
          <a:xfrm>
            <a:off x="431801" y="669070"/>
            <a:ext cx="3696446" cy="1010391"/>
          </a:xfrm>
        </p:spPr>
        <p:txBody>
          <a:bodyPr anchor="b" anchorCtr="0"/>
          <a:lstStyle>
            <a:lvl1pPr>
              <a:lnSpc>
                <a:spcPct val="90000"/>
              </a:lnSpc>
              <a:defRPr sz="23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431801" y="1756812"/>
            <a:ext cx="3696446" cy="986114"/>
          </a:xfrm>
        </p:spPr>
        <p:txBody>
          <a:bodyPr/>
          <a:lstStyle>
            <a:lvl1pPr marL="0" indent="0">
              <a:lnSpc>
                <a:spcPct val="90000"/>
              </a:lnSpc>
              <a:spcBef>
                <a:spcPts val="0"/>
              </a:spcBef>
              <a:buNone/>
              <a:defRPr sz="23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6" name="Text Placeholder 4"/>
          <p:cNvSpPr>
            <a:spLocks noGrp="1"/>
          </p:cNvSpPr>
          <p:nvPr>
            <p:ph type="body" sz="quarter" idx="11"/>
          </p:nvPr>
        </p:nvSpPr>
        <p:spPr>
          <a:xfrm>
            <a:off x="431801" y="2772355"/>
            <a:ext cx="3696446" cy="245908"/>
          </a:xfrm>
        </p:spPr>
        <p:txBody>
          <a:bodyPr/>
          <a:lstStyle>
            <a:lvl1pPr marL="0" indent="0">
              <a:lnSpc>
                <a:spcPts val="1576"/>
              </a:lnSpc>
              <a:buNone/>
              <a:defRPr sz="130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0" name="Text Placeholder 4"/>
          <p:cNvSpPr>
            <a:spLocks noGrp="1"/>
          </p:cNvSpPr>
          <p:nvPr>
            <p:ph type="body" sz="quarter" idx="12"/>
          </p:nvPr>
        </p:nvSpPr>
        <p:spPr>
          <a:xfrm>
            <a:off x="431801" y="3158497"/>
            <a:ext cx="3696446" cy="245908"/>
          </a:xfrm>
        </p:spPr>
        <p:txBody>
          <a:bodyPr/>
          <a:lstStyle>
            <a:lvl1pPr marL="0" indent="0">
              <a:lnSpc>
                <a:spcPts val="1576"/>
              </a:lnSpc>
              <a:buNone/>
              <a:defRPr sz="1300" b="1"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1" name="Text Placeholder 4"/>
          <p:cNvSpPr>
            <a:spLocks noGrp="1"/>
          </p:cNvSpPr>
          <p:nvPr>
            <p:ph type="body" sz="quarter" idx="13"/>
          </p:nvPr>
        </p:nvSpPr>
        <p:spPr>
          <a:xfrm>
            <a:off x="431801" y="3366219"/>
            <a:ext cx="3696446" cy="245908"/>
          </a:xfrm>
        </p:spPr>
        <p:txBody>
          <a:bodyPr/>
          <a:lstStyle>
            <a:lvl1pPr marL="0" indent="0">
              <a:lnSpc>
                <a:spcPts val="1576"/>
              </a:lnSpc>
              <a:buNone/>
              <a:defRPr sz="1300" b="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pic>
        <p:nvPicPr>
          <p:cNvPr id="12" name="Picture 11">
            <a:extLst>
              <a:ext uri="{FF2B5EF4-FFF2-40B4-BE49-F238E27FC236}">
                <a16:creationId xmlns:a16="http://schemas.microsoft.com/office/drawing/2014/main" id="{CCD89A33-163C-4DB3-BA39-577D5B60F7B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877"/>
          <a:stretch/>
        </p:blipFill>
        <p:spPr>
          <a:xfrm>
            <a:off x="0" y="3980452"/>
            <a:ext cx="4227526" cy="950694"/>
          </a:xfrm>
          <a:prstGeom prst="rect">
            <a:avLst/>
          </a:prstGeom>
        </p:spPr>
      </p:pic>
    </p:spTree>
    <p:extLst>
      <p:ext uri="{BB962C8B-B14F-4D97-AF65-F5344CB8AC3E}">
        <p14:creationId xmlns:p14="http://schemas.microsoft.com/office/powerpoint/2010/main" val="747730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userDrawn="1"/>
        </p:nvSpPr>
        <p:spPr>
          <a:xfrm>
            <a:off x="520391" y="1672684"/>
            <a:ext cx="1776761" cy="1776761"/>
          </a:xfrm>
          <a:prstGeom prst="rect">
            <a:avLst/>
          </a:prstGeom>
          <a:noFill/>
          <a:ln w="180975">
            <a:solidFill>
              <a:schemeClr val="bg1">
                <a:alpha val="46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p:cNvSpPr>
            <a:spLocks noGrp="1" noChangeArrowheads="1"/>
          </p:cNvSpPr>
          <p:nvPr>
            <p:ph type="ctrTitle"/>
          </p:nvPr>
        </p:nvSpPr>
        <p:spPr>
          <a:xfrm>
            <a:off x="1042416" y="1613209"/>
            <a:ext cx="7772400" cy="1010391"/>
          </a:xfrm>
        </p:spPr>
        <p:txBody>
          <a:bodyPr anchor="b" anchorCtr="0"/>
          <a:lstStyle>
            <a:lvl1pPr>
              <a:lnSpc>
                <a:spcPct val="90000"/>
              </a:lnSpc>
              <a:defRPr sz="36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1042416" y="2708383"/>
            <a:ext cx="7772400" cy="986114"/>
          </a:xfrm>
        </p:spPr>
        <p:txBody>
          <a:bodyPr/>
          <a:lstStyle>
            <a:lvl1pPr marL="0" indent="0">
              <a:lnSpc>
                <a:spcPct val="90000"/>
              </a:lnSpc>
              <a:spcBef>
                <a:spcPts val="0"/>
              </a:spcBef>
              <a:buNone/>
              <a:defRPr sz="2300" b="1"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0068" y="292608"/>
            <a:ext cx="1560433" cy="704933"/>
          </a:xfrm>
          <a:prstGeom prst="rect">
            <a:avLst/>
          </a:prstGeom>
        </p:spPr>
      </p:pic>
    </p:spTree>
    <p:extLst>
      <p:ext uri="{BB962C8B-B14F-4D97-AF65-F5344CB8AC3E}">
        <p14:creationId xmlns:p14="http://schemas.microsoft.com/office/powerpoint/2010/main" val="3376555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431801" y="669070"/>
            <a:ext cx="4839446" cy="1010391"/>
          </a:xfrm>
        </p:spPr>
        <p:txBody>
          <a:bodyPr anchor="b" anchorCtr="0"/>
          <a:lstStyle>
            <a:lvl1pPr>
              <a:lnSpc>
                <a:spcPct val="90000"/>
              </a:lnSpc>
              <a:defRPr sz="23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431801" y="1756812"/>
            <a:ext cx="4839446" cy="986114"/>
          </a:xfrm>
        </p:spPr>
        <p:txBody>
          <a:bodyPr/>
          <a:lstStyle>
            <a:lvl1pPr marL="0" indent="0">
              <a:lnSpc>
                <a:spcPct val="90000"/>
              </a:lnSpc>
              <a:spcBef>
                <a:spcPts val="0"/>
              </a:spcBef>
              <a:buNone/>
              <a:defRPr sz="23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6" name="Text Placeholder 4"/>
          <p:cNvSpPr>
            <a:spLocks noGrp="1"/>
          </p:cNvSpPr>
          <p:nvPr>
            <p:ph type="body" sz="quarter" idx="11"/>
          </p:nvPr>
        </p:nvSpPr>
        <p:spPr>
          <a:xfrm>
            <a:off x="431801" y="2772355"/>
            <a:ext cx="4839446" cy="245908"/>
          </a:xfrm>
        </p:spPr>
        <p:txBody>
          <a:bodyPr/>
          <a:lstStyle>
            <a:lvl1pPr marL="0" indent="0">
              <a:lnSpc>
                <a:spcPts val="1576"/>
              </a:lnSpc>
              <a:buNone/>
              <a:defRPr sz="130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0" name="Text Placeholder 4"/>
          <p:cNvSpPr>
            <a:spLocks noGrp="1"/>
          </p:cNvSpPr>
          <p:nvPr>
            <p:ph type="body" sz="quarter" idx="12"/>
          </p:nvPr>
        </p:nvSpPr>
        <p:spPr>
          <a:xfrm>
            <a:off x="431801" y="3158497"/>
            <a:ext cx="4839446" cy="245908"/>
          </a:xfrm>
        </p:spPr>
        <p:txBody>
          <a:bodyPr/>
          <a:lstStyle>
            <a:lvl1pPr marL="0" indent="0">
              <a:lnSpc>
                <a:spcPts val="1576"/>
              </a:lnSpc>
              <a:buNone/>
              <a:defRPr sz="1300" b="1"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1" name="Text Placeholder 4"/>
          <p:cNvSpPr>
            <a:spLocks noGrp="1"/>
          </p:cNvSpPr>
          <p:nvPr>
            <p:ph type="body" sz="quarter" idx="13"/>
          </p:nvPr>
        </p:nvSpPr>
        <p:spPr>
          <a:xfrm>
            <a:off x="431801" y="3366219"/>
            <a:ext cx="4839446" cy="245908"/>
          </a:xfrm>
        </p:spPr>
        <p:txBody>
          <a:bodyPr/>
          <a:lstStyle>
            <a:lvl1pPr marL="0" indent="0">
              <a:lnSpc>
                <a:spcPts val="1576"/>
              </a:lnSpc>
              <a:buNone/>
              <a:defRPr sz="1300" b="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540026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431801" y="669070"/>
            <a:ext cx="4839446" cy="1010391"/>
          </a:xfrm>
        </p:spPr>
        <p:txBody>
          <a:bodyPr anchor="b" anchorCtr="0"/>
          <a:lstStyle>
            <a:lvl1pPr>
              <a:lnSpc>
                <a:spcPct val="90000"/>
              </a:lnSpc>
              <a:defRPr sz="23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431801" y="1756812"/>
            <a:ext cx="4839446" cy="986114"/>
          </a:xfrm>
        </p:spPr>
        <p:txBody>
          <a:bodyPr/>
          <a:lstStyle>
            <a:lvl1pPr marL="0" indent="0">
              <a:lnSpc>
                <a:spcPct val="90000"/>
              </a:lnSpc>
              <a:spcBef>
                <a:spcPts val="0"/>
              </a:spcBef>
              <a:buNone/>
              <a:defRPr sz="23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6" name="Text Placeholder 4"/>
          <p:cNvSpPr>
            <a:spLocks noGrp="1"/>
          </p:cNvSpPr>
          <p:nvPr>
            <p:ph type="body" sz="quarter" idx="11"/>
          </p:nvPr>
        </p:nvSpPr>
        <p:spPr>
          <a:xfrm>
            <a:off x="431801" y="2772355"/>
            <a:ext cx="4839446" cy="245908"/>
          </a:xfrm>
        </p:spPr>
        <p:txBody>
          <a:bodyPr/>
          <a:lstStyle>
            <a:lvl1pPr marL="0" indent="0">
              <a:lnSpc>
                <a:spcPts val="1576"/>
              </a:lnSpc>
              <a:buNone/>
              <a:defRPr sz="130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0" name="Text Placeholder 4"/>
          <p:cNvSpPr>
            <a:spLocks noGrp="1"/>
          </p:cNvSpPr>
          <p:nvPr>
            <p:ph type="body" sz="quarter" idx="12"/>
          </p:nvPr>
        </p:nvSpPr>
        <p:spPr>
          <a:xfrm>
            <a:off x="431801" y="3158497"/>
            <a:ext cx="4839446" cy="245908"/>
          </a:xfrm>
        </p:spPr>
        <p:txBody>
          <a:bodyPr/>
          <a:lstStyle>
            <a:lvl1pPr marL="0" indent="0">
              <a:lnSpc>
                <a:spcPts val="1576"/>
              </a:lnSpc>
              <a:buNone/>
              <a:defRPr sz="1300" b="1"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1" name="Text Placeholder 4"/>
          <p:cNvSpPr>
            <a:spLocks noGrp="1"/>
          </p:cNvSpPr>
          <p:nvPr>
            <p:ph type="body" sz="quarter" idx="13"/>
          </p:nvPr>
        </p:nvSpPr>
        <p:spPr>
          <a:xfrm>
            <a:off x="431801" y="3366219"/>
            <a:ext cx="4839446" cy="245908"/>
          </a:xfrm>
        </p:spPr>
        <p:txBody>
          <a:bodyPr/>
          <a:lstStyle>
            <a:lvl1pPr marL="0" indent="0">
              <a:lnSpc>
                <a:spcPts val="1576"/>
              </a:lnSpc>
              <a:buNone/>
              <a:defRPr sz="1300" b="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3968948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userDrawn="1"/>
        </p:nvSpPr>
        <p:spPr>
          <a:xfrm>
            <a:off x="520391" y="1672684"/>
            <a:ext cx="1776761" cy="1776761"/>
          </a:xfrm>
          <a:prstGeom prst="rect">
            <a:avLst/>
          </a:prstGeom>
          <a:noFill/>
          <a:ln w="180975">
            <a:solidFill>
              <a:schemeClr val="bg1">
                <a:alpha val="46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p:cNvSpPr>
            <a:spLocks noGrp="1" noChangeArrowheads="1"/>
          </p:cNvSpPr>
          <p:nvPr>
            <p:ph type="ctrTitle"/>
          </p:nvPr>
        </p:nvSpPr>
        <p:spPr>
          <a:xfrm>
            <a:off x="1042416" y="1613209"/>
            <a:ext cx="7772400" cy="1010391"/>
          </a:xfrm>
        </p:spPr>
        <p:txBody>
          <a:bodyPr anchor="b" anchorCtr="0"/>
          <a:lstStyle>
            <a:lvl1pPr>
              <a:lnSpc>
                <a:spcPct val="90000"/>
              </a:lnSpc>
              <a:defRPr sz="36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1042416" y="2708383"/>
            <a:ext cx="7772400" cy="986114"/>
          </a:xfrm>
        </p:spPr>
        <p:txBody>
          <a:bodyPr/>
          <a:lstStyle>
            <a:lvl1pPr marL="0" indent="0">
              <a:lnSpc>
                <a:spcPct val="90000"/>
              </a:lnSpc>
              <a:spcBef>
                <a:spcPts val="0"/>
              </a:spcBef>
              <a:buNone/>
              <a:defRPr sz="2300" b="1"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0068" y="292608"/>
            <a:ext cx="1560433" cy="704933"/>
          </a:xfrm>
          <a:prstGeom prst="rect">
            <a:avLst/>
          </a:prstGeom>
        </p:spPr>
      </p:pic>
    </p:spTree>
    <p:extLst>
      <p:ext uri="{BB962C8B-B14F-4D97-AF65-F5344CB8AC3E}">
        <p14:creationId xmlns:p14="http://schemas.microsoft.com/office/powerpoint/2010/main" val="36048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rgbClr val="5BBBB7"/>
        </a:solidFill>
        <a:effectLst/>
      </p:bgPr>
    </p:bg>
    <p:spTree>
      <p:nvGrpSpPr>
        <p:cNvPr id="1" name=""/>
        <p:cNvGrpSpPr/>
        <p:nvPr/>
      </p:nvGrpSpPr>
      <p:grpSpPr>
        <a:xfrm>
          <a:off x="0" y="0"/>
          <a:ext cx="0" cy="0"/>
          <a:chOff x="0" y="0"/>
          <a:chExt cx="0" cy="0"/>
        </a:xfrm>
      </p:grpSpPr>
      <p:sp>
        <p:nvSpPr>
          <p:cNvPr id="5" name="Rectangle 4"/>
          <p:cNvSpPr/>
          <p:nvPr userDrawn="1"/>
        </p:nvSpPr>
        <p:spPr>
          <a:xfrm>
            <a:off x="520391" y="520391"/>
            <a:ext cx="1776761" cy="1776761"/>
          </a:xfrm>
          <a:prstGeom prst="rect">
            <a:avLst/>
          </a:prstGeom>
          <a:noFill/>
          <a:ln w="180975">
            <a:solidFill>
              <a:schemeClr val="bg1">
                <a:alpha val="46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p:cNvSpPr>
            <a:spLocks noGrp="1" noChangeArrowheads="1"/>
          </p:cNvSpPr>
          <p:nvPr>
            <p:ph type="ctrTitle"/>
          </p:nvPr>
        </p:nvSpPr>
        <p:spPr>
          <a:xfrm>
            <a:off x="1043607" y="669242"/>
            <a:ext cx="7772400" cy="1010391"/>
          </a:xfrm>
        </p:spPr>
        <p:txBody>
          <a:bodyPr anchor="b" anchorCtr="0"/>
          <a:lstStyle>
            <a:lvl1pPr>
              <a:lnSpc>
                <a:spcPct val="90000"/>
              </a:lnSpc>
              <a:defRPr sz="3600" b="1" i="0">
                <a:solidFill>
                  <a:srgbClr val="FFFFFF"/>
                </a:solidFill>
              </a:defRPr>
            </a:lvl1pPr>
          </a:lstStyle>
          <a:p>
            <a:pPr lvl="0"/>
            <a:r>
              <a:rPr lang="en-US" noProof="0" dirty="0"/>
              <a:t>Click to edit Master title style</a:t>
            </a:r>
          </a:p>
        </p:txBody>
      </p:sp>
      <p:pic>
        <p:nvPicPr>
          <p:cNvPr id="7" name="Picture 6">
            <a:extLst>
              <a:ext uri="{FF2B5EF4-FFF2-40B4-BE49-F238E27FC236}">
                <a16:creationId xmlns:a16="http://schemas.microsoft.com/office/drawing/2014/main" id="{53C82BEB-D4A8-449B-9462-CAD538D850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022"/>
          <a:stretch/>
        </p:blipFill>
        <p:spPr>
          <a:xfrm>
            <a:off x="0" y="3974236"/>
            <a:ext cx="4248466" cy="956910"/>
          </a:xfrm>
          <a:prstGeom prst="rect">
            <a:avLst/>
          </a:prstGeom>
        </p:spPr>
      </p:pic>
    </p:spTree>
    <p:extLst>
      <p:ext uri="{BB962C8B-B14F-4D97-AF65-F5344CB8AC3E}">
        <p14:creationId xmlns:p14="http://schemas.microsoft.com/office/powerpoint/2010/main" val="1117444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29768" y="274320"/>
            <a:ext cx="6998554" cy="4389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lang="en-GB" sz="2200" dirty="0" smtClean="0"/>
            </a:lvl1pPr>
          </a:lstStyle>
          <a:p>
            <a:pPr lvl="0"/>
            <a:r>
              <a:rPr lang="en-US" dirty="0"/>
              <a:t>Click to edit Master title style</a:t>
            </a:r>
            <a:endParaRPr lang="en-GB" dirty="0"/>
          </a:p>
        </p:txBody>
      </p:sp>
      <p:sp>
        <p:nvSpPr>
          <p:cNvPr id="8" name="Rectangle 3"/>
          <p:cNvSpPr>
            <a:spLocks noGrp="1" noChangeArrowheads="1"/>
          </p:cNvSpPr>
          <p:nvPr>
            <p:ph idx="1"/>
          </p:nvPr>
        </p:nvSpPr>
        <p:spPr bwMode="auto">
          <a:xfrm>
            <a:off x="431800" y="1719072"/>
            <a:ext cx="8449056" cy="2880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mtClean="0"/>
            </a:lvl1pPr>
            <a:lvl2pPr>
              <a:buClr>
                <a:schemeClr val="tx1"/>
              </a:buClr>
              <a:defRPr lang="en-US" smtClean="0"/>
            </a:lvl2pPr>
            <a:lvl3pPr>
              <a:defRPr lang="en-US" smtClean="0"/>
            </a:lvl3pPr>
            <a:lvl4pPr>
              <a:defRPr lang="en-US" smtClean="0"/>
            </a:lvl4pPr>
            <a:lvl5pPr>
              <a:defRPr lang="en-GB" dirty="0" smtClean="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13"/>
          <p:cNvSpPr>
            <a:spLocks noGrp="1"/>
          </p:cNvSpPr>
          <p:nvPr>
            <p:ph type="body" sz="quarter" idx="11"/>
          </p:nvPr>
        </p:nvSpPr>
        <p:spPr>
          <a:xfrm>
            <a:off x="431800" y="1343305"/>
            <a:ext cx="8451850" cy="372373"/>
          </a:xfrm>
        </p:spPr>
        <p:txBody>
          <a:bodyPr/>
          <a:lstStyle>
            <a:lvl1pPr marL="0" indent="0">
              <a:buFontTx/>
              <a:buNone/>
              <a:defRPr b="1">
                <a:solidFill>
                  <a:srgbClr val="4D4D4D"/>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2" name="Text Placeholder 13"/>
          <p:cNvSpPr>
            <a:spLocks noGrp="1"/>
          </p:cNvSpPr>
          <p:nvPr>
            <p:ph type="body" sz="quarter" idx="12"/>
          </p:nvPr>
        </p:nvSpPr>
        <p:spPr>
          <a:xfrm>
            <a:off x="431800" y="722376"/>
            <a:ext cx="6995160" cy="372373"/>
          </a:xfrm>
        </p:spPr>
        <p:txBody>
          <a:bodyPr/>
          <a:lstStyle>
            <a:lvl1pPr marL="0" indent="0">
              <a:buFontTx/>
              <a:buNone/>
              <a:defRPr sz="2200" b="0">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3867560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29768" y="274320"/>
            <a:ext cx="6998554" cy="4389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lang="en-GB" sz="2200" dirty="0" smtClean="0"/>
            </a:lvl1pPr>
          </a:lstStyle>
          <a:p>
            <a:pPr lvl="0"/>
            <a:r>
              <a:rPr lang="en-US" dirty="0"/>
              <a:t>Click to edit Master title style</a:t>
            </a:r>
            <a:endParaRPr lang="en-GB" dirty="0"/>
          </a:p>
        </p:txBody>
      </p:sp>
      <p:sp>
        <p:nvSpPr>
          <p:cNvPr id="8" name="Rectangle 3"/>
          <p:cNvSpPr>
            <a:spLocks noGrp="1" noChangeArrowheads="1"/>
          </p:cNvSpPr>
          <p:nvPr>
            <p:ph idx="1"/>
          </p:nvPr>
        </p:nvSpPr>
        <p:spPr bwMode="auto">
          <a:xfrm>
            <a:off x="431800" y="1719072"/>
            <a:ext cx="5667159" cy="2880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mtClean="0"/>
            </a:lvl1pPr>
            <a:lvl2pPr>
              <a:buClr>
                <a:schemeClr val="tx1"/>
              </a:buClr>
              <a:defRPr lang="en-US" smtClean="0"/>
            </a:lvl2pPr>
            <a:lvl3pPr>
              <a:defRPr lang="en-US" smtClean="0"/>
            </a:lvl3pPr>
            <a:lvl4pPr>
              <a:defRPr lang="en-US" smtClean="0"/>
            </a:lvl4pPr>
            <a:lvl5pPr>
              <a:defRPr lang="en-GB" dirty="0" smtClean="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13"/>
          <p:cNvSpPr>
            <a:spLocks noGrp="1"/>
          </p:cNvSpPr>
          <p:nvPr>
            <p:ph type="body" sz="quarter" idx="11"/>
          </p:nvPr>
        </p:nvSpPr>
        <p:spPr>
          <a:xfrm>
            <a:off x="431799" y="1343305"/>
            <a:ext cx="5669033" cy="372373"/>
          </a:xfrm>
        </p:spPr>
        <p:txBody>
          <a:bodyPr/>
          <a:lstStyle>
            <a:lvl1pPr marL="0" indent="0">
              <a:buFontTx/>
              <a:buNone/>
              <a:defRPr b="1">
                <a:solidFill>
                  <a:srgbClr val="4D4D4D"/>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2" name="Text Placeholder 13"/>
          <p:cNvSpPr>
            <a:spLocks noGrp="1"/>
          </p:cNvSpPr>
          <p:nvPr>
            <p:ph type="body" sz="quarter" idx="12"/>
          </p:nvPr>
        </p:nvSpPr>
        <p:spPr>
          <a:xfrm>
            <a:off x="431800" y="722376"/>
            <a:ext cx="6995160" cy="372373"/>
          </a:xfrm>
        </p:spPr>
        <p:txBody>
          <a:bodyPr/>
          <a:lstStyle>
            <a:lvl1pPr marL="0" indent="0">
              <a:buFontTx/>
              <a:buNone/>
              <a:defRPr sz="2200" b="0">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151773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Table">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29768" y="274320"/>
            <a:ext cx="6998554" cy="4389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lang="en-GB" sz="2200" dirty="0" smtClean="0">
                <a:solidFill>
                  <a:schemeClr val="accent3"/>
                </a:solidFill>
              </a:defRPr>
            </a:lvl1pPr>
          </a:lstStyle>
          <a:p>
            <a:pPr lvl="0"/>
            <a:r>
              <a:rPr lang="en-US" dirty="0"/>
              <a:t>Click to edit Master title style</a:t>
            </a:r>
            <a:endParaRPr lang="en-GB" dirty="0"/>
          </a:p>
        </p:txBody>
      </p:sp>
      <p:sp>
        <p:nvSpPr>
          <p:cNvPr id="9" name="Text Placeholder 13"/>
          <p:cNvSpPr>
            <a:spLocks noGrp="1"/>
          </p:cNvSpPr>
          <p:nvPr>
            <p:ph type="body" sz="quarter" idx="11"/>
          </p:nvPr>
        </p:nvSpPr>
        <p:spPr>
          <a:xfrm>
            <a:off x="431800" y="1343305"/>
            <a:ext cx="8451850" cy="372373"/>
          </a:xfrm>
        </p:spPr>
        <p:txBody>
          <a:bodyPr/>
          <a:lstStyle>
            <a:lvl1pPr marL="0" indent="0">
              <a:buFontTx/>
              <a:buNone/>
              <a:defRPr b="1">
                <a:solidFill>
                  <a:srgbClr val="4D4D4D"/>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2" name="Text Placeholder 13"/>
          <p:cNvSpPr>
            <a:spLocks noGrp="1"/>
          </p:cNvSpPr>
          <p:nvPr>
            <p:ph type="body" sz="quarter" idx="12"/>
          </p:nvPr>
        </p:nvSpPr>
        <p:spPr>
          <a:xfrm>
            <a:off x="431800" y="722376"/>
            <a:ext cx="6995160" cy="372373"/>
          </a:xfrm>
        </p:spPr>
        <p:txBody>
          <a:bodyPr/>
          <a:lstStyle>
            <a:lvl1pPr marL="0" indent="0">
              <a:buFontTx/>
              <a:buNone/>
              <a:defRPr sz="2200" b="0">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3" name="Table Placeholder 2"/>
          <p:cNvSpPr>
            <a:spLocks noGrp="1"/>
          </p:cNvSpPr>
          <p:nvPr>
            <p:ph type="tbl" sz="quarter" idx="13"/>
          </p:nvPr>
        </p:nvSpPr>
        <p:spPr>
          <a:xfrm>
            <a:off x="431800" y="1706563"/>
            <a:ext cx="8451850" cy="301625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723636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31800" y="272565"/>
            <a:ext cx="7550150" cy="44111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endParaRPr lang="en-GB" dirty="0"/>
          </a:p>
        </p:txBody>
      </p:sp>
      <p:sp>
        <p:nvSpPr>
          <p:cNvPr id="12" name="Rectangle 3"/>
          <p:cNvSpPr>
            <a:spLocks noGrp="1" noChangeArrowheads="1"/>
          </p:cNvSpPr>
          <p:nvPr>
            <p:ph type="body" idx="1"/>
          </p:nvPr>
        </p:nvSpPr>
        <p:spPr bwMode="auto">
          <a:xfrm>
            <a:off x="431799" y="1715660"/>
            <a:ext cx="8293101" cy="287864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333488" y="294276"/>
            <a:ext cx="1558563" cy="704088"/>
          </a:xfrm>
          <a:prstGeom prst="rect">
            <a:avLst/>
          </a:prstGeom>
        </p:spPr>
      </p:pic>
      <p:sp>
        <p:nvSpPr>
          <p:cNvPr id="9" name="Slide Number Placeholder 8"/>
          <p:cNvSpPr txBox="1">
            <a:spLocks/>
          </p:cNvSpPr>
          <p:nvPr userDrawn="1"/>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96646C-D2FC-4A20-874F-EEDD798FACF8}" type="slidenum">
              <a:rPr lang="en-US" smtClean="0"/>
              <a:pPr/>
              <a:t>‹#›</a:t>
            </a:fld>
            <a:endParaRPr lang="en-US" dirty="0"/>
          </a:p>
        </p:txBody>
      </p:sp>
      <p:sp>
        <p:nvSpPr>
          <p:cNvPr id="6" name="Rectangle 5">
            <a:extLst>
              <a:ext uri="{FF2B5EF4-FFF2-40B4-BE49-F238E27FC236}">
                <a16:creationId xmlns:a16="http://schemas.microsoft.com/office/drawing/2014/main" id="{92A39758-341E-4DED-9669-0560C04DED06}"/>
              </a:ext>
            </a:extLst>
          </p:cNvPr>
          <p:cNvSpPr/>
          <p:nvPr userDrawn="1"/>
        </p:nvSpPr>
        <p:spPr>
          <a:xfrm>
            <a:off x="7920329" y="4836087"/>
            <a:ext cx="1028704" cy="307777"/>
          </a:xfrm>
          <a:prstGeom prst="rect">
            <a:avLst/>
          </a:prstGeom>
        </p:spPr>
        <p:txBody>
          <a:bodyPr wrap="square">
            <a:spAutoFit/>
          </a:bodyPr>
          <a:lstStyle/>
          <a:p>
            <a:pPr lvl="0" defTabSz="685983" eaLnBrk="0" fontAlgn="base" hangingPunct="0">
              <a:spcBef>
                <a:spcPct val="0"/>
              </a:spcBef>
              <a:spcAft>
                <a:spcPct val="0"/>
              </a:spcAft>
              <a:defRPr/>
            </a:pPr>
            <a:r>
              <a:rPr lang="en-US" sz="700" dirty="0">
                <a:solidFill>
                  <a:srgbClr val="4D4D4D"/>
                </a:solidFill>
              </a:rPr>
              <a:t>505258 US</a:t>
            </a:r>
            <a:r>
              <a:rPr lang="en-US" sz="700" dirty="0">
                <a:solidFill>
                  <a:srgbClr val="4D4D4D"/>
                </a:solidFill>
                <a:latin typeface="Verdana" panose="020B0604030504040204" pitchFamily="34" charset="0"/>
                <a:ea typeface="ＭＳ Ｐゴシック" panose="020B0600070205080204" pitchFamily="34" charset="-128"/>
              </a:rPr>
              <a:t> 05/20</a:t>
            </a:r>
          </a:p>
          <a:p>
            <a:pPr lvl="0" defTabSz="685983" eaLnBrk="0" fontAlgn="base" hangingPunct="0">
              <a:spcBef>
                <a:spcPct val="0"/>
              </a:spcBef>
              <a:spcAft>
                <a:spcPct val="0"/>
              </a:spcAft>
              <a:defRPr/>
            </a:pPr>
            <a:r>
              <a:rPr lang="en-US" sz="700" dirty="0">
                <a:solidFill>
                  <a:srgbClr val="4D4D4D"/>
                </a:solidFill>
                <a:latin typeface="Verdana" panose="020B0604030504040204" pitchFamily="34" charset="0"/>
                <a:ea typeface="ＭＳ Ｐゴシック" panose="020B0600070205080204" pitchFamily="34" charset="-128"/>
              </a:rPr>
              <a:t>Not for use in CA.</a:t>
            </a:r>
          </a:p>
        </p:txBody>
      </p:sp>
    </p:spTree>
    <p:extLst>
      <p:ext uri="{BB962C8B-B14F-4D97-AF65-F5344CB8AC3E}">
        <p14:creationId xmlns:p14="http://schemas.microsoft.com/office/powerpoint/2010/main" val="744674999"/>
      </p:ext>
    </p:extLst>
  </p:cSld>
  <p:clrMap bg1="lt1" tx1="dk1" bg2="lt2" tx2="dk2" accent1="accent1" accent2="accent2" accent3="accent3" accent4="accent4" accent5="accent5" accent6="accent6" hlink="hlink" folHlink="folHlink"/>
  <p:sldLayoutIdLst>
    <p:sldLayoutId id="2147483728" r:id="rId1"/>
    <p:sldLayoutId id="2147483727" r:id="rId2"/>
    <p:sldLayoutId id="2147483700" r:id="rId3"/>
    <p:sldLayoutId id="2147483701" r:id="rId4"/>
    <p:sldLayoutId id="2147483702" r:id="rId5"/>
    <p:sldLayoutId id="2147483703" r:id="rId6"/>
    <p:sldLayoutId id="2147483704" r:id="rId7"/>
    <p:sldLayoutId id="2147483705" r:id="rId8"/>
    <p:sldLayoutId id="2147483706" r:id="rId9"/>
    <p:sldLayoutId id="2147483711" r:id="rId10"/>
    <p:sldLayoutId id="2147483712" r:id="rId11"/>
    <p:sldLayoutId id="2147483713" r:id="rId12"/>
    <p:sldLayoutId id="2147483714" r:id="rId13"/>
    <p:sldLayoutId id="2147483715" r:id="rId14"/>
    <p:sldLayoutId id="2147483724" r:id="rId15"/>
    <p:sldLayoutId id="2147483725" r:id="rId16"/>
    <p:sldLayoutId id="2147483729" r:id="rId17"/>
    <p:sldLayoutId id="2147483674" r:id="rId18"/>
    <p:sldLayoutId id="2147483732" r:id="rId19"/>
    <p:sldLayoutId id="2147483735" r:id="rId20"/>
    <p:sldLayoutId id="2147483737" r:id="rId21"/>
    <p:sldLayoutId id="2147483738" r:id="rId22"/>
    <p:sldLayoutId id="2147483744" r:id="rId23"/>
    <p:sldLayoutId id="2147483745" r:id="rId24"/>
    <p:sldLayoutId id="2147483747" r:id="rId25"/>
    <p:sldLayoutId id="2147483749" r:id="rId26"/>
    <p:sldLayoutId id="2147483751" r:id="rId27"/>
    <p:sldLayoutId id="2147483752" r:id="rId2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marL="0" indent="0" algn="l" defTabSz="686440" rtl="0" eaLnBrk="1" latinLnBrk="0" hangingPunct="1">
        <a:spcBef>
          <a:spcPct val="0"/>
        </a:spcBef>
        <a:buNone/>
        <a:defRPr sz="2252" b="1" kern="1200">
          <a:solidFill>
            <a:schemeClr val="accent3"/>
          </a:solidFill>
          <a:latin typeface="Verdana" panose="020B0604030504040204" pitchFamily="34" charset="0"/>
          <a:ea typeface="Verdana" panose="020B0604030504040204" pitchFamily="34" charset="0"/>
          <a:cs typeface="Verdana" panose="020B0604030504040204" pitchFamily="34" charset="0"/>
        </a:defRPr>
      </a:lvl1pPr>
    </p:titleStyle>
    <p:body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p:bodyStyle>
    <p:otherStyle>
      <a:defPPr>
        <a:defRPr lang="en-US"/>
      </a:defPPr>
      <a:lvl1pPr marL="0" algn="l" defTabSz="686440" rtl="0" eaLnBrk="1" latinLnBrk="0" hangingPunct="1">
        <a:defRPr sz="1351" kern="1200">
          <a:solidFill>
            <a:schemeClr val="tx1"/>
          </a:solidFill>
          <a:latin typeface="+mn-lt"/>
          <a:ea typeface="+mn-ea"/>
          <a:cs typeface="+mn-cs"/>
        </a:defRPr>
      </a:lvl1pPr>
      <a:lvl2pPr marL="343220" algn="l" defTabSz="686440" rtl="0" eaLnBrk="1" latinLnBrk="0" hangingPunct="1">
        <a:defRPr sz="1351" kern="1200">
          <a:solidFill>
            <a:schemeClr val="tx1"/>
          </a:solidFill>
          <a:latin typeface="+mn-lt"/>
          <a:ea typeface="+mn-ea"/>
          <a:cs typeface="+mn-cs"/>
        </a:defRPr>
      </a:lvl2pPr>
      <a:lvl3pPr marL="686440" algn="l" defTabSz="686440" rtl="0" eaLnBrk="1" latinLnBrk="0" hangingPunct="1">
        <a:defRPr sz="1351" kern="1200">
          <a:solidFill>
            <a:schemeClr val="tx1"/>
          </a:solidFill>
          <a:latin typeface="+mn-lt"/>
          <a:ea typeface="+mn-ea"/>
          <a:cs typeface="+mn-cs"/>
        </a:defRPr>
      </a:lvl3pPr>
      <a:lvl4pPr marL="1029660" algn="l" defTabSz="686440" rtl="0" eaLnBrk="1" latinLnBrk="0" hangingPunct="1">
        <a:defRPr sz="1351" kern="1200">
          <a:solidFill>
            <a:schemeClr val="tx1"/>
          </a:solidFill>
          <a:latin typeface="+mn-lt"/>
          <a:ea typeface="+mn-ea"/>
          <a:cs typeface="+mn-cs"/>
        </a:defRPr>
      </a:lvl4pPr>
      <a:lvl5pPr marL="1372880" algn="l" defTabSz="686440" rtl="0" eaLnBrk="1" latinLnBrk="0" hangingPunct="1">
        <a:defRPr sz="1351" kern="1200">
          <a:solidFill>
            <a:schemeClr val="tx1"/>
          </a:solidFill>
          <a:latin typeface="+mn-lt"/>
          <a:ea typeface="+mn-ea"/>
          <a:cs typeface="+mn-cs"/>
        </a:defRPr>
      </a:lvl5pPr>
      <a:lvl6pPr marL="1716100" algn="l" defTabSz="686440" rtl="0" eaLnBrk="1" latinLnBrk="0" hangingPunct="1">
        <a:defRPr sz="1351" kern="1200">
          <a:solidFill>
            <a:schemeClr val="tx1"/>
          </a:solidFill>
          <a:latin typeface="+mn-lt"/>
          <a:ea typeface="+mn-ea"/>
          <a:cs typeface="+mn-cs"/>
        </a:defRPr>
      </a:lvl6pPr>
      <a:lvl7pPr marL="2059320" algn="l" defTabSz="686440" rtl="0" eaLnBrk="1" latinLnBrk="0" hangingPunct="1">
        <a:defRPr sz="1351" kern="1200">
          <a:solidFill>
            <a:schemeClr val="tx1"/>
          </a:solidFill>
          <a:latin typeface="+mn-lt"/>
          <a:ea typeface="+mn-ea"/>
          <a:cs typeface="+mn-cs"/>
        </a:defRPr>
      </a:lvl7pPr>
      <a:lvl8pPr marL="2402540" algn="l" defTabSz="686440" rtl="0" eaLnBrk="1" latinLnBrk="0" hangingPunct="1">
        <a:defRPr sz="1351" kern="1200">
          <a:solidFill>
            <a:schemeClr val="tx1"/>
          </a:solidFill>
          <a:latin typeface="+mn-lt"/>
          <a:ea typeface="+mn-ea"/>
          <a:cs typeface="+mn-cs"/>
        </a:defRPr>
      </a:lvl8pPr>
      <a:lvl9pPr marL="2745760" algn="l" defTabSz="68644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72">
          <p15:clr>
            <a:srgbClr val="F26B43"/>
          </p15:clr>
        </p15:guide>
        <p15:guide id="3" pos="5496">
          <p15:clr>
            <a:srgbClr val="F26B43"/>
          </p15:clr>
        </p15:guide>
        <p15:guide id="4" orient="horz" pos="413">
          <p15:clr>
            <a:srgbClr val="F26B43"/>
          </p15:clr>
        </p15:guide>
        <p15:guide id="5" orient="horz" pos="627">
          <p15:clr>
            <a:srgbClr val="F26B43"/>
          </p15:clr>
        </p15:guide>
        <p15:guide id="6" orient="horz" pos="1621">
          <p15:clr>
            <a:srgbClr val="F26B43"/>
          </p15:clr>
        </p15:guide>
        <p15:guide id="7" orient="horz" pos="31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950856-0442-47EA-838A-4406361F6600}"/>
              </a:ext>
            </a:extLst>
          </p:cNvPr>
          <p:cNvSpPr/>
          <p:nvPr/>
        </p:nvSpPr>
        <p:spPr>
          <a:xfrm>
            <a:off x="7807292" y="4831118"/>
            <a:ext cx="1114408" cy="307777"/>
          </a:xfrm>
          <a:prstGeom prst="rect">
            <a:avLst/>
          </a:prstGeom>
        </p:spPr>
        <p:txBody>
          <a:bodyPr wrap="none">
            <a:spAutoFit/>
          </a:bodyPr>
          <a:lstStyle/>
          <a:p>
            <a:pPr lvl="0" algn="r" defTabSz="685983" eaLnBrk="0" fontAlgn="base" hangingPunct="0">
              <a:spcBef>
                <a:spcPct val="0"/>
              </a:spcBef>
              <a:spcAft>
                <a:spcPct val="0"/>
              </a:spcAft>
              <a:defRPr/>
            </a:pPr>
            <a:r>
              <a:rPr lang="en-US" sz="700" b="1" dirty="0">
                <a:solidFill>
                  <a:srgbClr val="FFFFFF"/>
                </a:solidFill>
              </a:rPr>
              <a:t>505258 US</a:t>
            </a:r>
            <a:r>
              <a:rPr lang="en-US" sz="700" b="1" dirty="0">
                <a:solidFill>
                  <a:srgbClr val="FFFFFF"/>
                </a:solidFill>
                <a:latin typeface="Verdana" panose="020B0604030504040204" pitchFamily="34" charset="0"/>
                <a:ea typeface="ＭＳ Ｐゴシック" panose="020B0600070205080204" pitchFamily="34" charset="-128"/>
              </a:rPr>
              <a:t> 05/20</a:t>
            </a:r>
            <a:br>
              <a:rPr lang="en-US" sz="700" b="1" dirty="0">
                <a:solidFill>
                  <a:srgbClr val="FFFFFF"/>
                </a:solidFill>
                <a:latin typeface="Verdana" panose="020B0604030504040204" pitchFamily="34" charset="0"/>
                <a:ea typeface="ＭＳ Ｐゴシック" panose="020B0600070205080204" pitchFamily="34" charset="-128"/>
              </a:rPr>
            </a:br>
            <a:r>
              <a:rPr lang="en-US" sz="700" b="1" dirty="0">
                <a:solidFill>
                  <a:srgbClr val="FFFFFF"/>
                </a:solidFill>
                <a:latin typeface="Verdana" panose="020B0604030504040204" pitchFamily="34" charset="0"/>
                <a:ea typeface="ＭＳ Ｐゴシック" panose="020B0600070205080204" pitchFamily="34" charset="-128"/>
              </a:rPr>
              <a:t>Not for use in CA.</a:t>
            </a:r>
          </a:p>
        </p:txBody>
      </p:sp>
      <p:sp>
        <p:nvSpPr>
          <p:cNvPr id="5" name="Title 4">
            <a:extLst>
              <a:ext uri="{FF2B5EF4-FFF2-40B4-BE49-F238E27FC236}">
                <a16:creationId xmlns:a16="http://schemas.microsoft.com/office/drawing/2014/main" id="{D1F458DE-4F7F-BF4C-83D8-FA3F35FCB06D}"/>
              </a:ext>
            </a:extLst>
          </p:cNvPr>
          <p:cNvSpPr>
            <a:spLocks noGrp="1"/>
          </p:cNvSpPr>
          <p:nvPr>
            <p:ph type="ctrTitle"/>
          </p:nvPr>
        </p:nvSpPr>
        <p:spPr/>
        <p:txBody>
          <a:bodyPr/>
          <a:lstStyle/>
          <a:p>
            <a:r>
              <a:rPr lang="en-US" dirty="0"/>
              <a:t>Why Consider Advantage Plus II Whole Life Insurance?</a:t>
            </a:r>
          </a:p>
        </p:txBody>
      </p:sp>
    </p:spTree>
    <p:extLst>
      <p:ext uri="{BB962C8B-B14F-4D97-AF65-F5344CB8AC3E}">
        <p14:creationId xmlns:p14="http://schemas.microsoft.com/office/powerpoint/2010/main" val="1785553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2B334FEB-ACBF-2D44-8491-AF5883CB9D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73594" y="2212110"/>
            <a:ext cx="936000" cy="936000"/>
          </a:xfrm>
          <a:prstGeom prst="rect">
            <a:avLst/>
          </a:prstGeom>
        </p:spPr>
      </p:pic>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0" y="1441624"/>
            <a:ext cx="7946081" cy="611205"/>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lang="en-US" sz="1600" b="1" dirty="0">
                <a:solidFill>
                  <a:srgbClr val="5E2750"/>
                </a:solidFill>
              </a:rPr>
              <a:t>Customize your coverage to provide financial security for both short- and long-term obligations</a:t>
            </a:r>
            <a:endPar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endParaRPr>
          </a:p>
        </p:txBody>
      </p:sp>
      <p:sp>
        <p:nvSpPr>
          <p:cNvPr id="14" name="Content Placeholder 2">
            <a:extLst>
              <a:ext uri="{FF2B5EF4-FFF2-40B4-BE49-F238E27FC236}">
                <a16:creationId xmlns:a16="http://schemas.microsoft.com/office/drawing/2014/main" id="{93AE4941-7D40-47BE-9772-CBC1E79B8CEF}"/>
              </a:ext>
            </a:extLst>
          </p:cNvPr>
          <p:cNvSpPr txBox="1">
            <a:spLocks/>
          </p:cNvSpPr>
          <p:nvPr/>
        </p:nvSpPr>
        <p:spPr>
          <a:xfrm>
            <a:off x="3747880" y="2515174"/>
            <a:ext cx="2086063" cy="438202"/>
          </a:xfrm>
          <a:prstGeom prst="rect">
            <a:avLst/>
          </a:prstGeom>
          <a:ln>
            <a:solidFill>
              <a:schemeClr val="bg1"/>
            </a:solidFill>
          </a:ln>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indent="0">
              <a:buFont typeface="Wingdings" panose="05000000000000000000" pitchFamily="2" charset="2"/>
              <a:buNone/>
            </a:pPr>
            <a:r>
              <a:rPr lang="en-CA" b="1" dirty="0"/>
              <a:t>Short-term needs</a:t>
            </a:r>
            <a:endParaRPr lang="en-US" b="1" dirty="0"/>
          </a:p>
        </p:txBody>
      </p:sp>
      <p:sp>
        <p:nvSpPr>
          <p:cNvPr id="15" name="Content Placeholder 2">
            <a:extLst>
              <a:ext uri="{FF2B5EF4-FFF2-40B4-BE49-F238E27FC236}">
                <a16:creationId xmlns:a16="http://schemas.microsoft.com/office/drawing/2014/main" id="{9FE9CFF6-3E6F-4BA3-82CC-ADB8202A6DF2}"/>
              </a:ext>
            </a:extLst>
          </p:cNvPr>
          <p:cNvSpPr txBox="1">
            <a:spLocks/>
          </p:cNvSpPr>
          <p:nvPr/>
        </p:nvSpPr>
        <p:spPr bwMode="auto">
          <a:xfrm>
            <a:off x="613037" y="2574131"/>
            <a:ext cx="1837207" cy="438202"/>
          </a:xfrm>
          <a:prstGeom prst="rect">
            <a:avLst/>
          </a:prstGeom>
          <a:noFill/>
          <a:ln w="9525">
            <a:solidFill>
              <a:schemeClr val="bg1"/>
            </a:solidFill>
            <a:miter lim="800000"/>
            <a:headEnd/>
            <a:tailEnd/>
          </a:ln>
        </p:spPr>
        <p:txBody>
          <a:bodyPr vert="horz" wrap="square" lIns="0" tIns="0" rIns="0" bIns="0" numCol="1" anchor="t" anchorCtr="0" compatLnSpc="1">
            <a:prstTxWarp prst="textNoShape">
              <a:avLst/>
            </a:prstTxWarp>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lang="en-US" sz="1500" kern="1200" smtClean="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tx1"/>
              </a:buClr>
              <a:buFont typeface="Arial" panose="020B0604020202020204" pitchFamily="34" charset="0"/>
              <a:buChar char="–"/>
              <a:defRPr lang="en-US" sz="1500" kern="1200" smtClean="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lang="en-US" sz="1500" kern="1200" smtClean="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lang="en-US" sz="1500" kern="1200" smtClean="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lang="en-GB" sz="1500" kern="1200" dirty="0" smtClean="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indent="0">
              <a:buNone/>
            </a:pPr>
            <a:r>
              <a:rPr lang="en-CA" b="1" dirty="0"/>
              <a:t>Long-term needs</a:t>
            </a:r>
          </a:p>
        </p:txBody>
      </p:sp>
      <p:sp>
        <p:nvSpPr>
          <p:cNvPr id="16" name="Content Placeholder 2">
            <a:extLst>
              <a:ext uri="{FF2B5EF4-FFF2-40B4-BE49-F238E27FC236}">
                <a16:creationId xmlns:a16="http://schemas.microsoft.com/office/drawing/2014/main" id="{E9C75A39-93F6-410D-8434-1D55E67BD54F}"/>
              </a:ext>
            </a:extLst>
          </p:cNvPr>
          <p:cNvSpPr txBox="1">
            <a:spLocks/>
          </p:cNvSpPr>
          <p:nvPr/>
        </p:nvSpPr>
        <p:spPr bwMode="auto">
          <a:xfrm>
            <a:off x="6969251" y="2545787"/>
            <a:ext cx="1589862" cy="438202"/>
          </a:xfrm>
          <a:prstGeom prst="rect">
            <a:avLst/>
          </a:prstGeom>
          <a:noFill/>
          <a:ln w="9525">
            <a:solidFill>
              <a:schemeClr val="bg1"/>
            </a:solidFill>
            <a:miter lim="800000"/>
            <a:headEnd/>
            <a:tailEnd/>
          </a:ln>
        </p:spPr>
        <p:txBody>
          <a:bodyPr vert="horz" wrap="square" lIns="0" tIns="0" rIns="0" bIns="0" numCol="1" anchor="t" anchorCtr="0" compatLnSpc="1">
            <a:prstTxWarp prst="textNoShape">
              <a:avLst/>
            </a:prstTxWarp>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lang="en-US" sz="1500" kern="1200" smtClean="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tx1"/>
              </a:buClr>
              <a:buFont typeface="Arial" panose="020B0604020202020204" pitchFamily="34" charset="0"/>
              <a:buChar char="–"/>
              <a:defRPr lang="en-US" sz="1500" kern="1200" smtClean="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lang="en-US" sz="1500" kern="1200" smtClean="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lang="en-US" sz="1500" kern="1200" smtClean="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lang="en-GB" sz="1500" kern="1200" dirty="0" smtClean="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indent="0">
              <a:buNone/>
            </a:pPr>
            <a:r>
              <a:rPr lang="en-CA" b="1" dirty="0"/>
              <a:t>Total coverage</a:t>
            </a:r>
          </a:p>
        </p:txBody>
      </p:sp>
      <p:sp>
        <p:nvSpPr>
          <p:cNvPr id="4" name="TextBox 3">
            <a:extLst>
              <a:ext uri="{FF2B5EF4-FFF2-40B4-BE49-F238E27FC236}">
                <a16:creationId xmlns:a16="http://schemas.microsoft.com/office/drawing/2014/main" id="{9C233A79-3F25-405D-8B2A-4FE766713E68}"/>
              </a:ext>
            </a:extLst>
          </p:cNvPr>
          <p:cNvSpPr txBox="1"/>
          <p:nvPr/>
        </p:nvSpPr>
        <p:spPr>
          <a:xfrm>
            <a:off x="3747880" y="3081247"/>
            <a:ext cx="2271808" cy="1384995"/>
          </a:xfrm>
          <a:prstGeom prst="rect">
            <a:avLst/>
          </a:prstGeom>
          <a:noFill/>
        </p:spPr>
        <p:txBody>
          <a:bodyPr wrap="square" rtlCol="0">
            <a:spAutoFit/>
          </a:bodyPr>
          <a:lstStyle/>
          <a:p>
            <a:r>
              <a:rPr lang="en-US" sz="1400" dirty="0"/>
              <a:t>Layer a 10- or 20-year Term Rider to meet short-term obligations you foresee ending after a specific period of time</a:t>
            </a:r>
          </a:p>
        </p:txBody>
      </p:sp>
      <p:sp>
        <p:nvSpPr>
          <p:cNvPr id="21" name="TextBox 20">
            <a:extLst>
              <a:ext uri="{FF2B5EF4-FFF2-40B4-BE49-F238E27FC236}">
                <a16:creationId xmlns:a16="http://schemas.microsoft.com/office/drawing/2014/main" id="{5281091E-AA94-49BF-A29E-ED42FC5D640F}"/>
              </a:ext>
            </a:extLst>
          </p:cNvPr>
          <p:cNvSpPr txBox="1"/>
          <p:nvPr/>
        </p:nvSpPr>
        <p:spPr>
          <a:xfrm>
            <a:off x="570715" y="3083340"/>
            <a:ext cx="2271808" cy="1169551"/>
          </a:xfrm>
          <a:prstGeom prst="rect">
            <a:avLst/>
          </a:prstGeom>
          <a:noFill/>
        </p:spPr>
        <p:txBody>
          <a:bodyPr wrap="square" rtlCol="0">
            <a:spAutoFit/>
          </a:bodyPr>
          <a:lstStyle/>
          <a:p>
            <a:r>
              <a:rPr lang="en-US" sz="1400" dirty="0"/>
              <a:t>Create a foundation of permanent coverage to meet long-term obligations you don’t foresee diminishing</a:t>
            </a:r>
          </a:p>
        </p:txBody>
      </p:sp>
      <p:sp>
        <p:nvSpPr>
          <p:cNvPr id="23" name="TextBox 22">
            <a:extLst>
              <a:ext uri="{FF2B5EF4-FFF2-40B4-BE49-F238E27FC236}">
                <a16:creationId xmlns:a16="http://schemas.microsoft.com/office/drawing/2014/main" id="{F2154357-9D3A-445E-A85F-EF7C9A5E194A}"/>
              </a:ext>
            </a:extLst>
          </p:cNvPr>
          <p:cNvSpPr txBox="1"/>
          <p:nvPr/>
        </p:nvSpPr>
        <p:spPr>
          <a:xfrm>
            <a:off x="6927682" y="3081246"/>
            <a:ext cx="2147603" cy="954107"/>
          </a:xfrm>
          <a:prstGeom prst="rect">
            <a:avLst/>
          </a:prstGeom>
          <a:noFill/>
        </p:spPr>
        <p:txBody>
          <a:bodyPr wrap="square" rtlCol="0">
            <a:spAutoFit/>
          </a:bodyPr>
          <a:lstStyle/>
          <a:p>
            <a:r>
              <a:rPr lang="en-US" sz="1400" dirty="0"/>
              <a:t>Total amount of protection necessary to meet your overall financial obligations</a:t>
            </a:r>
          </a:p>
        </p:txBody>
      </p:sp>
      <p:grpSp>
        <p:nvGrpSpPr>
          <p:cNvPr id="38" name="Group 37">
            <a:extLst>
              <a:ext uri="{FF2B5EF4-FFF2-40B4-BE49-F238E27FC236}">
                <a16:creationId xmlns:a16="http://schemas.microsoft.com/office/drawing/2014/main" id="{71D6AADE-ECF1-B144-A1D3-23041D6393B4}"/>
              </a:ext>
            </a:extLst>
          </p:cNvPr>
          <p:cNvGrpSpPr/>
          <p:nvPr/>
        </p:nvGrpSpPr>
        <p:grpSpPr>
          <a:xfrm>
            <a:off x="431803" y="416554"/>
            <a:ext cx="1377132" cy="486000"/>
            <a:chOff x="431803" y="401564"/>
            <a:chExt cx="1377132" cy="486000"/>
          </a:xfrm>
        </p:grpSpPr>
        <p:grpSp>
          <p:nvGrpSpPr>
            <p:cNvPr id="39" name="Group 38">
              <a:extLst>
                <a:ext uri="{FF2B5EF4-FFF2-40B4-BE49-F238E27FC236}">
                  <a16:creationId xmlns:a16="http://schemas.microsoft.com/office/drawing/2014/main" id="{BCC03C55-6903-D54B-B771-5E3A961F6CA9}"/>
                </a:ext>
              </a:extLst>
            </p:cNvPr>
            <p:cNvGrpSpPr/>
            <p:nvPr/>
          </p:nvGrpSpPr>
          <p:grpSpPr>
            <a:xfrm>
              <a:off x="431803" y="401564"/>
              <a:ext cx="1377131" cy="486000"/>
              <a:chOff x="431803" y="401564"/>
              <a:chExt cx="1377131" cy="486000"/>
            </a:xfrm>
          </p:grpSpPr>
          <p:sp>
            <p:nvSpPr>
              <p:cNvPr id="41" name="Oval 40">
                <a:extLst>
                  <a:ext uri="{FF2B5EF4-FFF2-40B4-BE49-F238E27FC236}">
                    <a16:creationId xmlns:a16="http://schemas.microsoft.com/office/drawing/2014/main" id="{AEDAA715-2BDD-614B-90AC-7E0C0E50F3E3}"/>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2" name="Oval 41">
                <a:extLst>
                  <a:ext uri="{FF2B5EF4-FFF2-40B4-BE49-F238E27FC236}">
                    <a16:creationId xmlns:a16="http://schemas.microsoft.com/office/drawing/2014/main" id="{9518654D-225E-8E45-99A8-D77853872323}"/>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3" name="Rectangle 42">
                <a:extLst>
                  <a:ext uri="{FF2B5EF4-FFF2-40B4-BE49-F238E27FC236}">
                    <a16:creationId xmlns:a16="http://schemas.microsoft.com/office/drawing/2014/main" id="{CB38D83B-9371-DA4E-B060-20864BD7331A}"/>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0" name="Income-Tax Free Death Benefit">
              <a:extLst>
                <a:ext uri="{FF2B5EF4-FFF2-40B4-BE49-F238E27FC236}">
                  <a16:creationId xmlns:a16="http://schemas.microsoft.com/office/drawing/2014/main" id="{72DCDF7D-8645-C449-AA72-68A1976FFCF9}"/>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44" name="Group 43">
            <a:extLst>
              <a:ext uri="{FF2B5EF4-FFF2-40B4-BE49-F238E27FC236}">
                <a16:creationId xmlns:a16="http://schemas.microsoft.com/office/drawing/2014/main" id="{64A89B09-D920-7B42-A721-384820342371}"/>
              </a:ext>
            </a:extLst>
          </p:cNvPr>
          <p:cNvGrpSpPr/>
          <p:nvPr/>
        </p:nvGrpSpPr>
        <p:grpSpPr>
          <a:xfrm>
            <a:off x="1912315" y="416554"/>
            <a:ext cx="1377132" cy="486000"/>
            <a:chOff x="1912315" y="341604"/>
            <a:chExt cx="1377132" cy="486000"/>
          </a:xfrm>
        </p:grpSpPr>
        <p:grpSp>
          <p:nvGrpSpPr>
            <p:cNvPr id="45" name="Group 44">
              <a:extLst>
                <a:ext uri="{FF2B5EF4-FFF2-40B4-BE49-F238E27FC236}">
                  <a16:creationId xmlns:a16="http://schemas.microsoft.com/office/drawing/2014/main" id="{D571A0BF-87DB-2647-8AF1-9CABC38E5DCF}"/>
                </a:ext>
              </a:extLst>
            </p:cNvPr>
            <p:cNvGrpSpPr/>
            <p:nvPr/>
          </p:nvGrpSpPr>
          <p:grpSpPr>
            <a:xfrm>
              <a:off x="1912315" y="341604"/>
              <a:ext cx="1377131" cy="486000"/>
              <a:chOff x="431803" y="401564"/>
              <a:chExt cx="1377131" cy="486000"/>
            </a:xfrm>
            <a:solidFill>
              <a:srgbClr val="787777"/>
            </a:solidFill>
          </p:grpSpPr>
          <p:sp>
            <p:nvSpPr>
              <p:cNvPr id="47" name="Oval 46">
                <a:extLst>
                  <a:ext uri="{FF2B5EF4-FFF2-40B4-BE49-F238E27FC236}">
                    <a16:creationId xmlns:a16="http://schemas.microsoft.com/office/drawing/2014/main" id="{68DB6FC7-03C9-434C-BBC6-3B28C8009C19}"/>
                  </a:ext>
                </a:extLst>
              </p:cNvPr>
              <p:cNvSpPr/>
              <p:nvPr/>
            </p:nvSpPr>
            <p:spPr>
              <a:xfrm>
                <a:off x="431803"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8" name="Oval 47">
                <a:extLst>
                  <a:ext uri="{FF2B5EF4-FFF2-40B4-BE49-F238E27FC236}">
                    <a16:creationId xmlns:a16="http://schemas.microsoft.com/office/drawing/2014/main" id="{F7E2A0EA-7F71-6541-A528-D54AF1DF712F}"/>
                  </a:ext>
                </a:extLst>
              </p:cNvPr>
              <p:cNvSpPr/>
              <p:nvPr/>
            </p:nvSpPr>
            <p:spPr>
              <a:xfrm>
                <a:off x="1322934"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9" name="Rectangle 48">
                <a:extLst>
                  <a:ext uri="{FF2B5EF4-FFF2-40B4-BE49-F238E27FC236}">
                    <a16:creationId xmlns:a16="http://schemas.microsoft.com/office/drawing/2014/main" id="{67577BA9-F661-4A4B-80C4-442B4889008F}"/>
                  </a:ext>
                </a:extLst>
              </p:cNvPr>
              <p:cNvSpPr/>
              <p:nvPr/>
            </p:nvSpPr>
            <p:spPr>
              <a:xfrm>
                <a:off x="677952" y="401564"/>
                <a:ext cx="903797" cy="486000"/>
              </a:xfrm>
              <a:prstGeom prst="rect">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6" name="Income-Tax Free Death Benefit">
              <a:extLst>
                <a:ext uri="{FF2B5EF4-FFF2-40B4-BE49-F238E27FC236}">
                  <a16:creationId xmlns:a16="http://schemas.microsoft.com/office/drawing/2014/main" id="{276AF9F8-B058-334D-8988-F01B88737EC9}"/>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50" name="Group 49">
            <a:extLst>
              <a:ext uri="{FF2B5EF4-FFF2-40B4-BE49-F238E27FC236}">
                <a16:creationId xmlns:a16="http://schemas.microsoft.com/office/drawing/2014/main" id="{A923AA80-BC24-1941-A5F8-30E4BFC3AB06}"/>
              </a:ext>
            </a:extLst>
          </p:cNvPr>
          <p:cNvGrpSpPr/>
          <p:nvPr/>
        </p:nvGrpSpPr>
        <p:grpSpPr>
          <a:xfrm>
            <a:off x="3392827" y="416554"/>
            <a:ext cx="1377132" cy="486000"/>
            <a:chOff x="3392827" y="341604"/>
            <a:chExt cx="1377132" cy="486000"/>
          </a:xfrm>
        </p:grpSpPr>
        <p:grpSp>
          <p:nvGrpSpPr>
            <p:cNvPr id="51" name="Group 50">
              <a:extLst>
                <a:ext uri="{FF2B5EF4-FFF2-40B4-BE49-F238E27FC236}">
                  <a16:creationId xmlns:a16="http://schemas.microsoft.com/office/drawing/2014/main" id="{67DD8A3A-4B17-B24C-8A84-5D6E6B843AE8}"/>
                </a:ext>
              </a:extLst>
            </p:cNvPr>
            <p:cNvGrpSpPr/>
            <p:nvPr/>
          </p:nvGrpSpPr>
          <p:grpSpPr>
            <a:xfrm>
              <a:off x="3392827" y="341604"/>
              <a:ext cx="1377131" cy="486000"/>
              <a:chOff x="431803" y="401564"/>
              <a:chExt cx="1377131" cy="486000"/>
            </a:xfrm>
            <a:solidFill>
              <a:srgbClr val="787777"/>
            </a:solidFill>
          </p:grpSpPr>
          <p:sp>
            <p:nvSpPr>
              <p:cNvPr id="53" name="Oval 52">
                <a:extLst>
                  <a:ext uri="{FF2B5EF4-FFF2-40B4-BE49-F238E27FC236}">
                    <a16:creationId xmlns:a16="http://schemas.microsoft.com/office/drawing/2014/main" id="{EF91A45B-09DB-1641-9974-54623062EB1D}"/>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4" name="Oval 53">
                <a:extLst>
                  <a:ext uri="{FF2B5EF4-FFF2-40B4-BE49-F238E27FC236}">
                    <a16:creationId xmlns:a16="http://schemas.microsoft.com/office/drawing/2014/main" id="{9853A78F-CF4F-1F40-8986-F21F73D6A29D}"/>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5" name="Rectangle 54">
                <a:extLst>
                  <a:ext uri="{FF2B5EF4-FFF2-40B4-BE49-F238E27FC236}">
                    <a16:creationId xmlns:a16="http://schemas.microsoft.com/office/drawing/2014/main" id="{BBFA5B6C-6790-D540-A505-FCD37B8AF056}"/>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52" name="Income-Tax Free Death Benefit">
              <a:extLst>
                <a:ext uri="{FF2B5EF4-FFF2-40B4-BE49-F238E27FC236}">
                  <a16:creationId xmlns:a16="http://schemas.microsoft.com/office/drawing/2014/main" id="{6187F326-1DF8-904D-928E-1D79B462A4F5}"/>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pic>
        <p:nvPicPr>
          <p:cNvPr id="8" name="Picture 7" descr="A picture containing drawing&#10;&#10;Description automatically generated">
            <a:extLst>
              <a:ext uri="{FF2B5EF4-FFF2-40B4-BE49-F238E27FC236}">
                <a16:creationId xmlns:a16="http://schemas.microsoft.com/office/drawing/2014/main" id="{286F3327-1E98-FB4E-BDEE-0FE0D3DC47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827" y="2214685"/>
            <a:ext cx="936000" cy="936000"/>
          </a:xfrm>
          <a:prstGeom prst="rect">
            <a:avLst/>
          </a:prstGeom>
        </p:spPr>
      </p:pic>
    </p:spTree>
    <p:extLst>
      <p:ext uri="{BB962C8B-B14F-4D97-AF65-F5344CB8AC3E}">
        <p14:creationId xmlns:p14="http://schemas.microsoft.com/office/powerpoint/2010/main" val="639325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0" y="1441625"/>
            <a:ext cx="8127313" cy="377344"/>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Flexibility to choose between two distinct </a:t>
            </a:r>
            <a:r>
              <a:rPr lang="en-US" sz="1600" b="1" dirty="0">
                <a:solidFill>
                  <a:srgbClr val="5E2750"/>
                </a:solidFill>
              </a:rPr>
              <a:t>payment options at issue</a:t>
            </a: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a:t>
            </a:r>
          </a:p>
        </p:txBody>
      </p:sp>
      <p:sp>
        <p:nvSpPr>
          <p:cNvPr id="5" name="Content Placeholder 2">
            <a:extLst>
              <a:ext uri="{FF2B5EF4-FFF2-40B4-BE49-F238E27FC236}">
                <a16:creationId xmlns:a16="http://schemas.microsoft.com/office/drawing/2014/main" id="{6DC05F4C-AD2A-1A41-8BAD-674989B8CDC0}"/>
              </a:ext>
            </a:extLst>
          </p:cNvPr>
          <p:cNvSpPr txBox="1">
            <a:spLocks/>
          </p:cNvSpPr>
          <p:nvPr/>
        </p:nvSpPr>
        <p:spPr>
          <a:xfrm>
            <a:off x="1879450" y="2186174"/>
            <a:ext cx="6679663" cy="52229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45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20-Pay:</a:t>
            </a:r>
            <a:r>
              <a:rPr kumimoji="0" lang="en-US" sz="160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 May</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 be ideal if you want to pay </a:t>
            </a:r>
            <a:r>
              <a:rPr lang="en-US" sz="1600" dirty="0"/>
              <a:t>higher annual premiums </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over a shorter period of time for the coverage and not have the financial obligation during retirement</a:t>
            </a:r>
          </a:p>
        </p:txBody>
      </p:sp>
      <p:sp>
        <p:nvSpPr>
          <p:cNvPr id="7" name="Content Placeholder 2">
            <a:extLst>
              <a:ext uri="{FF2B5EF4-FFF2-40B4-BE49-F238E27FC236}">
                <a16:creationId xmlns:a16="http://schemas.microsoft.com/office/drawing/2014/main" id="{FE97A3C1-00DA-0A48-AAF5-38B73391E9C5}"/>
              </a:ext>
            </a:extLst>
          </p:cNvPr>
          <p:cNvSpPr txBox="1">
            <a:spLocks/>
          </p:cNvSpPr>
          <p:nvPr/>
        </p:nvSpPr>
        <p:spPr>
          <a:xfrm>
            <a:off x="1879919" y="3444625"/>
            <a:ext cx="6684593" cy="1154289"/>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45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Level pay to age 100:</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 May be ideal if you want to pay lower annual premiums over your lifetime for the coverage</a:t>
            </a:r>
          </a:p>
        </p:txBody>
      </p:sp>
      <p:pic>
        <p:nvPicPr>
          <p:cNvPr id="8" name="Picture 7">
            <a:extLst>
              <a:ext uri="{FF2B5EF4-FFF2-40B4-BE49-F238E27FC236}">
                <a16:creationId xmlns:a16="http://schemas.microsoft.com/office/drawing/2014/main" id="{5F363B8D-D05B-CF45-8933-97D7950E952E}"/>
              </a:ext>
            </a:extLst>
          </p:cNvPr>
          <p:cNvPicPr>
            <a:picLocks noChangeAspect="1"/>
          </p:cNvPicPr>
          <p:nvPr/>
        </p:nvPicPr>
        <p:blipFill>
          <a:blip r:embed="rId3"/>
          <a:stretch>
            <a:fillRect/>
          </a:stretch>
        </p:blipFill>
        <p:spPr>
          <a:xfrm>
            <a:off x="550131" y="2079080"/>
            <a:ext cx="983520" cy="983520"/>
          </a:xfrm>
          <a:prstGeom prst="rect">
            <a:avLst/>
          </a:prstGeom>
        </p:spPr>
      </p:pic>
      <p:pic>
        <p:nvPicPr>
          <p:cNvPr id="9" name="Picture 8">
            <a:extLst>
              <a:ext uri="{FF2B5EF4-FFF2-40B4-BE49-F238E27FC236}">
                <a16:creationId xmlns:a16="http://schemas.microsoft.com/office/drawing/2014/main" id="{1E2EB454-4895-F649-93E6-39ADBCC639C2}"/>
              </a:ext>
            </a:extLst>
          </p:cNvPr>
          <p:cNvPicPr>
            <a:picLocks noChangeAspect="1"/>
          </p:cNvPicPr>
          <p:nvPr/>
        </p:nvPicPr>
        <p:blipFill>
          <a:blip r:embed="rId4"/>
          <a:stretch>
            <a:fillRect/>
          </a:stretch>
        </p:blipFill>
        <p:spPr>
          <a:xfrm>
            <a:off x="550130" y="3257095"/>
            <a:ext cx="983521" cy="983521"/>
          </a:xfrm>
          <a:prstGeom prst="rect">
            <a:avLst/>
          </a:prstGeom>
        </p:spPr>
      </p:pic>
      <p:grpSp>
        <p:nvGrpSpPr>
          <p:cNvPr id="32" name="Group 31">
            <a:extLst>
              <a:ext uri="{FF2B5EF4-FFF2-40B4-BE49-F238E27FC236}">
                <a16:creationId xmlns:a16="http://schemas.microsoft.com/office/drawing/2014/main" id="{FD9C6AE3-5D9D-1244-9A6D-7B134BA3CA49}"/>
              </a:ext>
            </a:extLst>
          </p:cNvPr>
          <p:cNvGrpSpPr/>
          <p:nvPr/>
        </p:nvGrpSpPr>
        <p:grpSpPr>
          <a:xfrm>
            <a:off x="431803" y="416554"/>
            <a:ext cx="1377132" cy="486000"/>
            <a:chOff x="431803" y="401564"/>
            <a:chExt cx="1377132" cy="486000"/>
          </a:xfrm>
        </p:grpSpPr>
        <p:grpSp>
          <p:nvGrpSpPr>
            <p:cNvPr id="33" name="Group 32">
              <a:extLst>
                <a:ext uri="{FF2B5EF4-FFF2-40B4-BE49-F238E27FC236}">
                  <a16:creationId xmlns:a16="http://schemas.microsoft.com/office/drawing/2014/main" id="{E3C2DD36-865B-3D45-83C3-14B5E69CD143}"/>
                </a:ext>
              </a:extLst>
            </p:cNvPr>
            <p:cNvGrpSpPr/>
            <p:nvPr/>
          </p:nvGrpSpPr>
          <p:grpSpPr>
            <a:xfrm>
              <a:off x="431803" y="401564"/>
              <a:ext cx="1377131" cy="486000"/>
              <a:chOff x="431803" y="401564"/>
              <a:chExt cx="1377131" cy="486000"/>
            </a:xfrm>
          </p:grpSpPr>
          <p:sp>
            <p:nvSpPr>
              <p:cNvPr id="35" name="Oval 34">
                <a:extLst>
                  <a:ext uri="{FF2B5EF4-FFF2-40B4-BE49-F238E27FC236}">
                    <a16:creationId xmlns:a16="http://schemas.microsoft.com/office/drawing/2014/main" id="{74B994E7-6A9A-E74E-9F7F-5EF02F8CE41B}"/>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6" name="Oval 35">
                <a:extLst>
                  <a:ext uri="{FF2B5EF4-FFF2-40B4-BE49-F238E27FC236}">
                    <a16:creationId xmlns:a16="http://schemas.microsoft.com/office/drawing/2014/main" id="{7C862E9D-EF91-3045-B7D3-C6D183C895F4}"/>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7" name="Rectangle 36">
                <a:extLst>
                  <a:ext uri="{FF2B5EF4-FFF2-40B4-BE49-F238E27FC236}">
                    <a16:creationId xmlns:a16="http://schemas.microsoft.com/office/drawing/2014/main" id="{A92F809C-E717-964A-A0E5-F503A586E02D}"/>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4" name="Income-Tax Free Death Benefit">
              <a:extLst>
                <a:ext uri="{FF2B5EF4-FFF2-40B4-BE49-F238E27FC236}">
                  <a16:creationId xmlns:a16="http://schemas.microsoft.com/office/drawing/2014/main" id="{E8CF97AB-F082-2947-BB1A-8993F7CFA098}"/>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38" name="Group 37">
            <a:extLst>
              <a:ext uri="{FF2B5EF4-FFF2-40B4-BE49-F238E27FC236}">
                <a16:creationId xmlns:a16="http://schemas.microsoft.com/office/drawing/2014/main" id="{878945D5-C84C-5C43-AE11-DB58DAA64F9A}"/>
              </a:ext>
            </a:extLst>
          </p:cNvPr>
          <p:cNvGrpSpPr/>
          <p:nvPr/>
        </p:nvGrpSpPr>
        <p:grpSpPr>
          <a:xfrm>
            <a:off x="1912315" y="416554"/>
            <a:ext cx="1377132" cy="486000"/>
            <a:chOff x="1912315" y="341604"/>
            <a:chExt cx="1377132" cy="486000"/>
          </a:xfrm>
        </p:grpSpPr>
        <p:grpSp>
          <p:nvGrpSpPr>
            <p:cNvPr id="39" name="Group 38">
              <a:extLst>
                <a:ext uri="{FF2B5EF4-FFF2-40B4-BE49-F238E27FC236}">
                  <a16:creationId xmlns:a16="http://schemas.microsoft.com/office/drawing/2014/main" id="{C7C9AE35-3B05-AF4B-893B-6900D9B08D17}"/>
                </a:ext>
              </a:extLst>
            </p:cNvPr>
            <p:cNvGrpSpPr/>
            <p:nvPr/>
          </p:nvGrpSpPr>
          <p:grpSpPr>
            <a:xfrm>
              <a:off x="1912315" y="341604"/>
              <a:ext cx="1377131" cy="486000"/>
              <a:chOff x="431803" y="401564"/>
              <a:chExt cx="1377131" cy="486000"/>
            </a:xfrm>
            <a:solidFill>
              <a:srgbClr val="787777"/>
            </a:solidFill>
          </p:grpSpPr>
          <p:sp>
            <p:nvSpPr>
              <p:cNvPr id="41" name="Oval 40">
                <a:extLst>
                  <a:ext uri="{FF2B5EF4-FFF2-40B4-BE49-F238E27FC236}">
                    <a16:creationId xmlns:a16="http://schemas.microsoft.com/office/drawing/2014/main" id="{52701CED-49CD-C24A-800E-DF0563BED856}"/>
                  </a:ext>
                </a:extLst>
              </p:cNvPr>
              <p:cNvSpPr/>
              <p:nvPr/>
            </p:nvSpPr>
            <p:spPr>
              <a:xfrm>
                <a:off x="431803"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2" name="Oval 41">
                <a:extLst>
                  <a:ext uri="{FF2B5EF4-FFF2-40B4-BE49-F238E27FC236}">
                    <a16:creationId xmlns:a16="http://schemas.microsoft.com/office/drawing/2014/main" id="{3E349BA4-1588-8449-941B-4FC744E27F68}"/>
                  </a:ext>
                </a:extLst>
              </p:cNvPr>
              <p:cNvSpPr/>
              <p:nvPr/>
            </p:nvSpPr>
            <p:spPr>
              <a:xfrm>
                <a:off x="1322934"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3" name="Rectangle 42">
                <a:extLst>
                  <a:ext uri="{FF2B5EF4-FFF2-40B4-BE49-F238E27FC236}">
                    <a16:creationId xmlns:a16="http://schemas.microsoft.com/office/drawing/2014/main" id="{CCE694DD-B91F-DF42-9F57-C86435CCDCFF}"/>
                  </a:ext>
                </a:extLst>
              </p:cNvPr>
              <p:cNvSpPr/>
              <p:nvPr/>
            </p:nvSpPr>
            <p:spPr>
              <a:xfrm>
                <a:off x="677952" y="401564"/>
                <a:ext cx="903797" cy="486000"/>
              </a:xfrm>
              <a:prstGeom prst="rect">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0" name="Income-Tax Free Death Benefit">
              <a:extLst>
                <a:ext uri="{FF2B5EF4-FFF2-40B4-BE49-F238E27FC236}">
                  <a16:creationId xmlns:a16="http://schemas.microsoft.com/office/drawing/2014/main" id="{A7EB0B47-7EA6-5D49-A24E-1E83BE743F92}"/>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4" name="Group 43">
            <a:extLst>
              <a:ext uri="{FF2B5EF4-FFF2-40B4-BE49-F238E27FC236}">
                <a16:creationId xmlns:a16="http://schemas.microsoft.com/office/drawing/2014/main" id="{DEE8E26D-F983-7C48-B735-E54A53D77BEB}"/>
              </a:ext>
            </a:extLst>
          </p:cNvPr>
          <p:cNvGrpSpPr/>
          <p:nvPr/>
        </p:nvGrpSpPr>
        <p:grpSpPr>
          <a:xfrm>
            <a:off x="3392827" y="416554"/>
            <a:ext cx="1377132" cy="486000"/>
            <a:chOff x="3392827" y="341604"/>
            <a:chExt cx="1377132" cy="486000"/>
          </a:xfrm>
        </p:grpSpPr>
        <p:grpSp>
          <p:nvGrpSpPr>
            <p:cNvPr id="45" name="Group 44">
              <a:extLst>
                <a:ext uri="{FF2B5EF4-FFF2-40B4-BE49-F238E27FC236}">
                  <a16:creationId xmlns:a16="http://schemas.microsoft.com/office/drawing/2014/main" id="{32C4D7F0-E2BD-1448-B056-EB670FE0AFFC}"/>
                </a:ext>
              </a:extLst>
            </p:cNvPr>
            <p:cNvGrpSpPr/>
            <p:nvPr/>
          </p:nvGrpSpPr>
          <p:grpSpPr>
            <a:xfrm>
              <a:off x="3392827" y="341604"/>
              <a:ext cx="1377131" cy="486000"/>
              <a:chOff x="431803" y="401564"/>
              <a:chExt cx="1377131" cy="486000"/>
            </a:xfrm>
            <a:solidFill>
              <a:srgbClr val="787777"/>
            </a:solidFill>
          </p:grpSpPr>
          <p:sp>
            <p:nvSpPr>
              <p:cNvPr id="47" name="Oval 46">
                <a:extLst>
                  <a:ext uri="{FF2B5EF4-FFF2-40B4-BE49-F238E27FC236}">
                    <a16:creationId xmlns:a16="http://schemas.microsoft.com/office/drawing/2014/main" id="{D9F01264-C134-1145-8835-FAA7B489F01A}"/>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8" name="Oval 47">
                <a:extLst>
                  <a:ext uri="{FF2B5EF4-FFF2-40B4-BE49-F238E27FC236}">
                    <a16:creationId xmlns:a16="http://schemas.microsoft.com/office/drawing/2014/main" id="{0AF300A2-3A0F-AC42-B480-4C8F4DCC2BB1}"/>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9" name="Rectangle 48">
                <a:extLst>
                  <a:ext uri="{FF2B5EF4-FFF2-40B4-BE49-F238E27FC236}">
                    <a16:creationId xmlns:a16="http://schemas.microsoft.com/office/drawing/2014/main" id="{1436A71F-438B-A641-A38B-9FC95BA128FC}"/>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6" name="Income-Tax Free Death Benefit">
              <a:extLst>
                <a:ext uri="{FF2B5EF4-FFF2-40B4-BE49-F238E27FC236}">
                  <a16:creationId xmlns:a16="http://schemas.microsoft.com/office/drawing/2014/main" id="{9D97343A-F317-2443-BE64-5C2C8BE993FB}"/>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2537954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5C735EE-ED1E-4943-B29F-01B18149E2A1}"/>
              </a:ext>
            </a:extLst>
          </p:cNvPr>
          <p:cNvSpPr txBox="1">
            <a:spLocks/>
          </p:cNvSpPr>
          <p:nvPr/>
        </p:nvSpPr>
        <p:spPr>
          <a:xfrm>
            <a:off x="1925104" y="2457537"/>
            <a:ext cx="6889381" cy="489516"/>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lvl="1">
              <a:spcAft>
                <a:spcPts val="1600"/>
              </a:spcAft>
              <a:buClr>
                <a:srgbClr val="4D4D4D"/>
              </a:buClr>
              <a:buFont typeface="Verdana" panose="020B0604030504040204" pitchFamily="34" charset="0"/>
              <a:buChar char="-"/>
              <a:defRPr/>
            </a:pPr>
            <a:r>
              <a:rPr lang="en-US" sz="1600" b="1" i="1" dirty="0"/>
              <a:t>An automatic premium loan</a:t>
            </a:r>
            <a:r>
              <a:rPr lang="en-US" sz="1600" dirty="0"/>
              <a:t>, which allows Foresters to pay the required premium amount through a loan against the cash surrender value. To be eligible for this provision, it must be selected on the application at issue</a:t>
            </a:r>
          </a:p>
          <a:p>
            <a:pPr lvl="1">
              <a:spcAft>
                <a:spcPts val="1600"/>
              </a:spcAft>
              <a:buClr>
                <a:srgbClr val="4D4D4D"/>
              </a:buClr>
              <a:buFont typeface="Verdana" panose="020B0604030504040204" pitchFamily="34" charset="0"/>
              <a:buChar char="-"/>
              <a:defRPr/>
            </a:pPr>
            <a:r>
              <a:rPr lang="en-US" sz="1600" b="1" i="1" dirty="0"/>
              <a:t>Making the certificate reduced paid-up</a:t>
            </a:r>
            <a:r>
              <a:rPr lang="en-US" sz="1600" dirty="0"/>
              <a:t>, which means Foresters </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uses your available cash surrender value as a new single premium payment to purchase the maximum face amount. No future premiums would be required</a:t>
            </a:r>
          </a:p>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endPar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59121D82-247C-B846-8723-D27EFC41074F}"/>
              </a:ext>
            </a:extLst>
          </p:cNvPr>
          <p:cNvPicPr>
            <a:picLocks noChangeAspect="1"/>
          </p:cNvPicPr>
          <p:nvPr/>
        </p:nvPicPr>
        <p:blipFill>
          <a:blip r:embed="rId3"/>
          <a:stretch>
            <a:fillRect/>
          </a:stretch>
        </p:blipFill>
        <p:spPr>
          <a:xfrm>
            <a:off x="491077" y="2415583"/>
            <a:ext cx="1306761" cy="1258322"/>
          </a:xfrm>
          <a:prstGeom prst="rect">
            <a:avLst/>
          </a:prstGeom>
        </p:spPr>
      </p:pic>
      <p:sp>
        <p:nvSpPr>
          <p:cNvPr id="9" name="Content Placeholder 2">
            <a:extLst>
              <a:ext uri="{FF2B5EF4-FFF2-40B4-BE49-F238E27FC236}">
                <a16:creationId xmlns:a16="http://schemas.microsoft.com/office/drawing/2014/main" id="{5A998E38-568A-426D-9556-12C3FB9BC859}"/>
              </a:ext>
            </a:extLst>
          </p:cNvPr>
          <p:cNvSpPr txBox="1">
            <a:spLocks/>
          </p:cNvSpPr>
          <p:nvPr/>
        </p:nvSpPr>
        <p:spPr>
          <a:xfrm>
            <a:off x="431800" y="1441624"/>
            <a:ext cx="8522730" cy="611205"/>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Peace of mind knowing that if your financial situation changes, you have the ability to keep coverage inforce by:</a:t>
            </a:r>
          </a:p>
        </p:txBody>
      </p:sp>
      <p:grpSp>
        <p:nvGrpSpPr>
          <p:cNvPr id="30" name="Group 29">
            <a:extLst>
              <a:ext uri="{FF2B5EF4-FFF2-40B4-BE49-F238E27FC236}">
                <a16:creationId xmlns:a16="http://schemas.microsoft.com/office/drawing/2014/main" id="{C963A157-A6A4-5748-B4B0-45D54C3743EA}"/>
              </a:ext>
            </a:extLst>
          </p:cNvPr>
          <p:cNvGrpSpPr/>
          <p:nvPr/>
        </p:nvGrpSpPr>
        <p:grpSpPr>
          <a:xfrm>
            <a:off x="431803" y="416554"/>
            <a:ext cx="1377132" cy="486000"/>
            <a:chOff x="431803" y="401564"/>
            <a:chExt cx="1377132" cy="486000"/>
          </a:xfrm>
        </p:grpSpPr>
        <p:grpSp>
          <p:nvGrpSpPr>
            <p:cNvPr id="31" name="Group 30">
              <a:extLst>
                <a:ext uri="{FF2B5EF4-FFF2-40B4-BE49-F238E27FC236}">
                  <a16:creationId xmlns:a16="http://schemas.microsoft.com/office/drawing/2014/main" id="{33370413-A8BC-754B-B7D1-838EEC2D2C41}"/>
                </a:ext>
              </a:extLst>
            </p:cNvPr>
            <p:cNvGrpSpPr/>
            <p:nvPr/>
          </p:nvGrpSpPr>
          <p:grpSpPr>
            <a:xfrm>
              <a:off x="431803" y="401564"/>
              <a:ext cx="1377131" cy="486000"/>
              <a:chOff x="431803" y="401564"/>
              <a:chExt cx="1377131" cy="486000"/>
            </a:xfrm>
          </p:grpSpPr>
          <p:sp>
            <p:nvSpPr>
              <p:cNvPr id="33" name="Oval 32">
                <a:extLst>
                  <a:ext uri="{FF2B5EF4-FFF2-40B4-BE49-F238E27FC236}">
                    <a16:creationId xmlns:a16="http://schemas.microsoft.com/office/drawing/2014/main" id="{F7B85910-4E41-C44D-88CB-907CB61EC907}"/>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4" name="Oval 33">
                <a:extLst>
                  <a:ext uri="{FF2B5EF4-FFF2-40B4-BE49-F238E27FC236}">
                    <a16:creationId xmlns:a16="http://schemas.microsoft.com/office/drawing/2014/main" id="{57B185C3-E385-374F-9A37-E4AED5C7929F}"/>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5" name="Rectangle 34">
                <a:extLst>
                  <a:ext uri="{FF2B5EF4-FFF2-40B4-BE49-F238E27FC236}">
                    <a16:creationId xmlns:a16="http://schemas.microsoft.com/office/drawing/2014/main" id="{15F634EA-5409-D448-AA38-88C61AB09755}"/>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2" name="Income-Tax Free Death Benefit">
              <a:extLst>
                <a:ext uri="{FF2B5EF4-FFF2-40B4-BE49-F238E27FC236}">
                  <a16:creationId xmlns:a16="http://schemas.microsoft.com/office/drawing/2014/main" id="{EF4949C6-21EC-594F-9ABE-8FE8E7971084}"/>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36" name="Group 35">
            <a:extLst>
              <a:ext uri="{FF2B5EF4-FFF2-40B4-BE49-F238E27FC236}">
                <a16:creationId xmlns:a16="http://schemas.microsoft.com/office/drawing/2014/main" id="{DE25B565-E942-BA46-9454-F5DA6E3294AE}"/>
              </a:ext>
            </a:extLst>
          </p:cNvPr>
          <p:cNvGrpSpPr/>
          <p:nvPr/>
        </p:nvGrpSpPr>
        <p:grpSpPr>
          <a:xfrm>
            <a:off x="1912315" y="416554"/>
            <a:ext cx="1377132" cy="486000"/>
            <a:chOff x="1912315" y="341604"/>
            <a:chExt cx="1377132" cy="486000"/>
          </a:xfrm>
        </p:grpSpPr>
        <p:grpSp>
          <p:nvGrpSpPr>
            <p:cNvPr id="37" name="Group 36">
              <a:extLst>
                <a:ext uri="{FF2B5EF4-FFF2-40B4-BE49-F238E27FC236}">
                  <a16:creationId xmlns:a16="http://schemas.microsoft.com/office/drawing/2014/main" id="{6F7AF08A-F22B-9A4E-BC24-99C5551D1EEA}"/>
                </a:ext>
              </a:extLst>
            </p:cNvPr>
            <p:cNvGrpSpPr/>
            <p:nvPr/>
          </p:nvGrpSpPr>
          <p:grpSpPr>
            <a:xfrm>
              <a:off x="1912315" y="341604"/>
              <a:ext cx="1377131" cy="486000"/>
              <a:chOff x="431803" y="401564"/>
              <a:chExt cx="1377131" cy="486000"/>
            </a:xfrm>
            <a:solidFill>
              <a:srgbClr val="787777"/>
            </a:solidFill>
          </p:grpSpPr>
          <p:sp>
            <p:nvSpPr>
              <p:cNvPr id="39" name="Oval 38">
                <a:extLst>
                  <a:ext uri="{FF2B5EF4-FFF2-40B4-BE49-F238E27FC236}">
                    <a16:creationId xmlns:a16="http://schemas.microsoft.com/office/drawing/2014/main" id="{2B11B91C-B18C-B64E-A875-EC80AC84FB1B}"/>
                  </a:ext>
                </a:extLst>
              </p:cNvPr>
              <p:cNvSpPr/>
              <p:nvPr/>
            </p:nvSpPr>
            <p:spPr>
              <a:xfrm>
                <a:off x="431803"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0" name="Oval 39">
                <a:extLst>
                  <a:ext uri="{FF2B5EF4-FFF2-40B4-BE49-F238E27FC236}">
                    <a16:creationId xmlns:a16="http://schemas.microsoft.com/office/drawing/2014/main" id="{6AEB87D7-A6B5-C941-A280-81CC5EE01819}"/>
                  </a:ext>
                </a:extLst>
              </p:cNvPr>
              <p:cNvSpPr/>
              <p:nvPr/>
            </p:nvSpPr>
            <p:spPr>
              <a:xfrm>
                <a:off x="1322934"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1" name="Rectangle 40">
                <a:extLst>
                  <a:ext uri="{FF2B5EF4-FFF2-40B4-BE49-F238E27FC236}">
                    <a16:creationId xmlns:a16="http://schemas.microsoft.com/office/drawing/2014/main" id="{C9C913B3-B56A-F246-A541-7524548F6E9B}"/>
                  </a:ext>
                </a:extLst>
              </p:cNvPr>
              <p:cNvSpPr/>
              <p:nvPr/>
            </p:nvSpPr>
            <p:spPr>
              <a:xfrm>
                <a:off x="677952" y="401564"/>
                <a:ext cx="903797" cy="486000"/>
              </a:xfrm>
              <a:prstGeom prst="rect">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8" name="Income-Tax Free Death Benefit">
              <a:extLst>
                <a:ext uri="{FF2B5EF4-FFF2-40B4-BE49-F238E27FC236}">
                  <a16:creationId xmlns:a16="http://schemas.microsoft.com/office/drawing/2014/main" id="{67B93036-FEFB-874C-B740-FA3775DF7E7B}"/>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2" name="Group 41">
            <a:extLst>
              <a:ext uri="{FF2B5EF4-FFF2-40B4-BE49-F238E27FC236}">
                <a16:creationId xmlns:a16="http://schemas.microsoft.com/office/drawing/2014/main" id="{672179AE-E1FD-4D46-941C-5A4F03C9CD81}"/>
              </a:ext>
            </a:extLst>
          </p:cNvPr>
          <p:cNvGrpSpPr/>
          <p:nvPr/>
        </p:nvGrpSpPr>
        <p:grpSpPr>
          <a:xfrm>
            <a:off x="3392827" y="416554"/>
            <a:ext cx="1377132" cy="486000"/>
            <a:chOff x="3392827" y="341604"/>
            <a:chExt cx="1377132" cy="486000"/>
          </a:xfrm>
        </p:grpSpPr>
        <p:grpSp>
          <p:nvGrpSpPr>
            <p:cNvPr id="43" name="Group 42">
              <a:extLst>
                <a:ext uri="{FF2B5EF4-FFF2-40B4-BE49-F238E27FC236}">
                  <a16:creationId xmlns:a16="http://schemas.microsoft.com/office/drawing/2014/main" id="{492EC5DF-CA07-4047-A3C9-63493FC5ACA4}"/>
                </a:ext>
              </a:extLst>
            </p:cNvPr>
            <p:cNvGrpSpPr/>
            <p:nvPr/>
          </p:nvGrpSpPr>
          <p:grpSpPr>
            <a:xfrm>
              <a:off x="3392827" y="341604"/>
              <a:ext cx="1377131" cy="486000"/>
              <a:chOff x="431803" y="401564"/>
              <a:chExt cx="1377131" cy="486000"/>
            </a:xfrm>
            <a:solidFill>
              <a:srgbClr val="787777"/>
            </a:solidFill>
          </p:grpSpPr>
          <p:sp>
            <p:nvSpPr>
              <p:cNvPr id="45" name="Oval 44">
                <a:extLst>
                  <a:ext uri="{FF2B5EF4-FFF2-40B4-BE49-F238E27FC236}">
                    <a16:creationId xmlns:a16="http://schemas.microsoft.com/office/drawing/2014/main" id="{0DC012D5-54FA-F443-978B-E4EDDCC3C296}"/>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6" name="Oval 45">
                <a:extLst>
                  <a:ext uri="{FF2B5EF4-FFF2-40B4-BE49-F238E27FC236}">
                    <a16:creationId xmlns:a16="http://schemas.microsoft.com/office/drawing/2014/main" id="{21AFBFD3-F4A4-CC43-83E9-C3F2BEB85936}"/>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7" name="Rectangle 46">
                <a:extLst>
                  <a:ext uri="{FF2B5EF4-FFF2-40B4-BE49-F238E27FC236}">
                    <a16:creationId xmlns:a16="http://schemas.microsoft.com/office/drawing/2014/main" id="{0BB68F92-A1D1-DA45-8B12-9F9DECC0EFA6}"/>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4" name="Income-Tax Free Death Benefit">
              <a:extLst>
                <a:ext uri="{FF2B5EF4-FFF2-40B4-BE49-F238E27FC236}">
                  <a16:creationId xmlns:a16="http://schemas.microsoft.com/office/drawing/2014/main" id="{994E03D3-4693-3043-B925-AC342D0FD8F4}"/>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1091411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0" y="1441625"/>
            <a:ext cx="8226168" cy="57559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Leave a mark by donating to a cause you care about with Foresters Charity Benefit provision, which is included at no additional premium</a:t>
            </a:r>
            <a:r>
              <a:rPr kumimoji="0" lang="en-US" sz="1600" b="1" i="0" u="none" strike="noStrike" kern="1200" cap="none" spc="0" normalizeH="0" baseline="30000" noProof="0" dirty="0">
                <a:ln>
                  <a:noFill/>
                </a:ln>
                <a:solidFill>
                  <a:srgbClr val="5E2750"/>
                </a:solidFill>
                <a:effectLst/>
                <a:uLnTx/>
                <a:uFillTx/>
                <a:latin typeface="Verdana" panose="020B0604030504040204" pitchFamily="34" charset="0"/>
                <a:ea typeface="Verdana" panose="020B0604030504040204" pitchFamily="34" charset="0"/>
              </a:rPr>
              <a:t>5</a:t>
            </a:r>
          </a:p>
        </p:txBody>
      </p:sp>
      <p:sp>
        <p:nvSpPr>
          <p:cNvPr id="5" name="Rectangle 4">
            <a:extLst>
              <a:ext uri="{FF2B5EF4-FFF2-40B4-BE49-F238E27FC236}">
                <a16:creationId xmlns:a16="http://schemas.microsoft.com/office/drawing/2014/main" id="{988340A7-7D1E-42B1-A454-C6DC382E1C74}"/>
              </a:ext>
            </a:extLst>
          </p:cNvPr>
          <p:cNvSpPr/>
          <p:nvPr/>
        </p:nvSpPr>
        <p:spPr>
          <a:xfrm>
            <a:off x="429768" y="4512648"/>
            <a:ext cx="8154059" cy="458908"/>
          </a:xfrm>
          <a:prstGeom prst="rect">
            <a:avLst/>
          </a:prstGeom>
        </p:spPr>
        <p:txBody>
          <a:bodyPr wrap="square">
            <a:spAutoFit/>
          </a:bodyPr>
          <a:lstStyle/>
          <a:p>
            <a:pPr marL="342900" marR="0" lvl="0" indent="-342900" algn="l" defTabSz="914400" rtl="0" eaLnBrk="1" fontAlgn="auto" latinLnBrk="0" hangingPunct="1">
              <a:lnSpc>
                <a:spcPct val="102000"/>
              </a:lnSpc>
              <a:spcBef>
                <a:spcPts val="0"/>
              </a:spcBef>
              <a:spcAft>
                <a:spcPts val="0"/>
              </a:spcAft>
              <a:buClrTx/>
              <a:buSzTx/>
              <a:buFont typeface="+mj-lt"/>
              <a:buAutoNum type="arabicPeriod" startAt="5"/>
              <a:tabLst/>
              <a:defRPr/>
            </a:pPr>
            <a:r>
              <a:rPr kumimoji="0" lang="en-US" sz="800" b="0" i="0" u="none" strike="noStrike" kern="14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cs typeface="Times New Roman" panose="02020603050405020304" pitchFamily="18" charset="0"/>
              </a:rPr>
              <a:t>Foresters will pay the eligible designated charitable organization in the name of the insured. The designated charitable organization must be an accredited 501(c)(3) organization under the Internal Revenue Code and eligible to receive charitable contributions as defined in section 170(c) of that code</a:t>
            </a:r>
          </a:p>
        </p:txBody>
      </p:sp>
      <p:sp>
        <p:nvSpPr>
          <p:cNvPr id="8" name="Content Placeholder 2">
            <a:extLst>
              <a:ext uri="{FF2B5EF4-FFF2-40B4-BE49-F238E27FC236}">
                <a16:creationId xmlns:a16="http://schemas.microsoft.com/office/drawing/2014/main" id="{DCF3033A-F1FA-F34D-97A3-A76676C38CEE}"/>
              </a:ext>
            </a:extLst>
          </p:cNvPr>
          <p:cNvSpPr txBox="1">
            <a:spLocks/>
          </p:cNvSpPr>
          <p:nvPr/>
        </p:nvSpPr>
        <p:spPr>
          <a:xfrm>
            <a:off x="2103120" y="2365195"/>
            <a:ext cx="6480707" cy="1371600"/>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45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In addition to the death benefit, when a claim is paid to your beneficiaries, Foresters will donate 1% (up to a maximum of $100,000) of the face value of your certificate in your name, to an eligible designated registered charitable organization chosen by you</a:t>
            </a:r>
          </a:p>
        </p:txBody>
      </p:sp>
      <p:pic>
        <p:nvPicPr>
          <p:cNvPr id="2" name="Picture 1">
            <a:extLst>
              <a:ext uri="{FF2B5EF4-FFF2-40B4-BE49-F238E27FC236}">
                <a16:creationId xmlns:a16="http://schemas.microsoft.com/office/drawing/2014/main" id="{FFB90207-3AF0-C44E-B1B6-225833D524BB}"/>
              </a:ext>
            </a:extLst>
          </p:cNvPr>
          <p:cNvPicPr>
            <a:picLocks noChangeAspect="1"/>
          </p:cNvPicPr>
          <p:nvPr/>
        </p:nvPicPr>
        <p:blipFill>
          <a:blip r:embed="rId3"/>
          <a:stretch>
            <a:fillRect/>
          </a:stretch>
        </p:blipFill>
        <p:spPr>
          <a:xfrm>
            <a:off x="560173" y="2287045"/>
            <a:ext cx="1263600" cy="1263600"/>
          </a:xfrm>
          <a:prstGeom prst="rect">
            <a:avLst/>
          </a:prstGeom>
        </p:spPr>
      </p:pic>
      <p:grpSp>
        <p:nvGrpSpPr>
          <p:cNvPr id="30" name="Group 29">
            <a:extLst>
              <a:ext uri="{FF2B5EF4-FFF2-40B4-BE49-F238E27FC236}">
                <a16:creationId xmlns:a16="http://schemas.microsoft.com/office/drawing/2014/main" id="{CAE3AB56-75EA-6D41-A137-3A60B8D641FE}"/>
              </a:ext>
            </a:extLst>
          </p:cNvPr>
          <p:cNvGrpSpPr/>
          <p:nvPr/>
        </p:nvGrpSpPr>
        <p:grpSpPr>
          <a:xfrm>
            <a:off x="431803" y="416554"/>
            <a:ext cx="1377132" cy="486000"/>
            <a:chOff x="431803" y="401564"/>
            <a:chExt cx="1377132" cy="486000"/>
          </a:xfrm>
        </p:grpSpPr>
        <p:grpSp>
          <p:nvGrpSpPr>
            <p:cNvPr id="31" name="Group 30">
              <a:extLst>
                <a:ext uri="{FF2B5EF4-FFF2-40B4-BE49-F238E27FC236}">
                  <a16:creationId xmlns:a16="http://schemas.microsoft.com/office/drawing/2014/main" id="{6C66B576-9D83-3643-8028-0133A63D2679}"/>
                </a:ext>
              </a:extLst>
            </p:cNvPr>
            <p:cNvGrpSpPr/>
            <p:nvPr/>
          </p:nvGrpSpPr>
          <p:grpSpPr>
            <a:xfrm>
              <a:off x="431803" y="401564"/>
              <a:ext cx="1377131" cy="486000"/>
              <a:chOff x="431803" y="401564"/>
              <a:chExt cx="1377131" cy="486000"/>
            </a:xfrm>
          </p:grpSpPr>
          <p:sp>
            <p:nvSpPr>
              <p:cNvPr id="33" name="Oval 32">
                <a:extLst>
                  <a:ext uri="{FF2B5EF4-FFF2-40B4-BE49-F238E27FC236}">
                    <a16:creationId xmlns:a16="http://schemas.microsoft.com/office/drawing/2014/main" id="{A4876A2D-9D8F-204C-9B0A-9BF2D3101EBC}"/>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4" name="Oval 33">
                <a:extLst>
                  <a:ext uri="{FF2B5EF4-FFF2-40B4-BE49-F238E27FC236}">
                    <a16:creationId xmlns:a16="http://schemas.microsoft.com/office/drawing/2014/main" id="{E137F55D-E04A-2F4E-9903-CE82190E40DC}"/>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5" name="Rectangle 34">
                <a:extLst>
                  <a:ext uri="{FF2B5EF4-FFF2-40B4-BE49-F238E27FC236}">
                    <a16:creationId xmlns:a16="http://schemas.microsoft.com/office/drawing/2014/main" id="{F383CDCC-742B-594C-ABF6-35014504B872}"/>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2" name="Income-Tax Free Death Benefit">
              <a:extLst>
                <a:ext uri="{FF2B5EF4-FFF2-40B4-BE49-F238E27FC236}">
                  <a16:creationId xmlns:a16="http://schemas.microsoft.com/office/drawing/2014/main" id="{A87D57C0-549F-024D-9ECD-05C2CEFEA3ED}"/>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36" name="Group 35">
            <a:extLst>
              <a:ext uri="{FF2B5EF4-FFF2-40B4-BE49-F238E27FC236}">
                <a16:creationId xmlns:a16="http://schemas.microsoft.com/office/drawing/2014/main" id="{8CBAA951-38C3-704A-8FFF-8C39A42903B1}"/>
              </a:ext>
            </a:extLst>
          </p:cNvPr>
          <p:cNvGrpSpPr/>
          <p:nvPr/>
        </p:nvGrpSpPr>
        <p:grpSpPr>
          <a:xfrm>
            <a:off x="1912315" y="416554"/>
            <a:ext cx="1377132" cy="486000"/>
            <a:chOff x="1912315" y="341604"/>
            <a:chExt cx="1377132" cy="486000"/>
          </a:xfrm>
        </p:grpSpPr>
        <p:grpSp>
          <p:nvGrpSpPr>
            <p:cNvPr id="37" name="Group 36">
              <a:extLst>
                <a:ext uri="{FF2B5EF4-FFF2-40B4-BE49-F238E27FC236}">
                  <a16:creationId xmlns:a16="http://schemas.microsoft.com/office/drawing/2014/main" id="{A3CCB081-9012-A147-A14C-0638905DC72B}"/>
                </a:ext>
              </a:extLst>
            </p:cNvPr>
            <p:cNvGrpSpPr/>
            <p:nvPr/>
          </p:nvGrpSpPr>
          <p:grpSpPr>
            <a:xfrm>
              <a:off x="1912315" y="341604"/>
              <a:ext cx="1377131" cy="486000"/>
              <a:chOff x="431803" y="401564"/>
              <a:chExt cx="1377131" cy="486000"/>
            </a:xfrm>
            <a:solidFill>
              <a:srgbClr val="787777"/>
            </a:solidFill>
          </p:grpSpPr>
          <p:sp>
            <p:nvSpPr>
              <p:cNvPr id="39" name="Oval 38">
                <a:extLst>
                  <a:ext uri="{FF2B5EF4-FFF2-40B4-BE49-F238E27FC236}">
                    <a16:creationId xmlns:a16="http://schemas.microsoft.com/office/drawing/2014/main" id="{9956DCA5-8FD4-BE4E-96B2-9A66FF7AF3B1}"/>
                  </a:ext>
                </a:extLst>
              </p:cNvPr>
              <p:cNvSpPr/>
              <p:nvPr/>
            </p:nvSpPr>
            <p:spPr>
              <a:xfrm>
                <a:off x="431803"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0" name="Oval 39">
                <a:extLst>
                  <a:ext uri="{FF2B5EF4-FFF2-40B4-BE49-F238E27FC236}">
                    <a16:creationId xmlns:a16="http://schemas.microsoft.com/office/drawing/2014/main" id="{D24C3BAE-A14E-C544-9D1B-5124E3DD791E}"/>
                  </a:ext>
                </a:extLst>
              </p:cNvPr>
              <p:cNvSpPr/>
              <p:nvPr/>
            </p:nvSpPr>
            <p:spPr>
              <a:xfrm>
                <a:off x="1322934"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1" name="Rectangle 40">
                <a:extLst>
                  <a:ext uri="{FF2B5EF4-FFF2-40B4-BE49-F238E27FC236}">
                    <a16:creationId xmlns:a16="http://schemas.microsoft.com/office/drawing/2014/main" id="{E63EE7CB-194E-2F40-B0B9-F7DDE5BBB7D9}"/>
                  </a:ext>
                </a:extLst>
              </p:cNvPr>
              <p:cNvSpPr/>
              <p:nvPr/>
            </p:nvSpPr>
            <p:spPr>
              <a:xfrm>
                <a:off x="677952" y="401564"/>
                <a:ext cx="903797" cy="486000"/>
              </a:xfrm>
              <a:prstGeom prst="rect">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8" name="Income-Tax Free Death Benefit">
              <a:extLst>
                <a:ext uri="{FF2B5EF4-FFF2-40B4-BE49-F238E27FC236}">
                  <a16:creationId xmlns:a16="http://schemas.microsoft.com/office/drawing/2014/main" id="{6E4EFD3C-5D0B-7E4A-AAB0-EFCE60DB6647}"/>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2" name="Group 41">
            <a:extLst>
              <a:ext uri="{FF2B5EF4-FFF2-40B4-BE49-F238E27FC236}">
                <a16:creationId xmlns:a16="http://schemas.microsoft.com/office/drawing/2014/main" id="{E49A69A5-1B49-6647-8866-A3EE5185201C}"/>
              </a:ext>
            </a:extLst>
          </p:cNvPr>
          <p:cNvGrpSpPr/>
          <p:nvPr/>
        </p:nvGrpSpPr>
        <p:grpSpPr>
          <a:xfrm>
            <a:off x="3392827" y="416554"/>
            <a:ext cx="1377132" cy="486000"/>
            <a:chOff x="3392827" y="341604"/>
            <a:chExt cx="1377132" cy="486000"/>
          </a:xfrm>
        </p:grpSpPr>
        <p:grpSp>
          <p:nvGrpSpPr>
            <p:cNvPr id="43" name="Group 42">
              <a:extLst>
                <a:ext uri="{FF2B5EF4-FFF2-40B4-BE49-F238E27FC236}">
                  <a16:creationId xmlns:a16="http://schemas.microsoft.com/office/drawing/2014/main" id="{4100FA43-7980-1045-B615-500ADB12889D}"/>
                </a:ext>
              </a:extLst>
            </p:cNvPr>
            <p:cNvGrpSpPr/>
            <p:nvPr/>
          </p:nvGrpSpPr>
          <p:grpSpPr>
            <a:xfrm>
              <a:off x="3392827" y="341604"/>
              <a:ext cx="1377131" cy="486000"/>
              <a:chOff x="431803" y="401564"/>
              <a:chExt cx="1377131" cy="486000"/>
            </a:xfrm>
            <a:solidFill>
              <a:srgbClr val="787777"/>
            </a:solidFill>
          </p:grpSpPr>
          <p:sp>
            <p:nvSpPr>
              <p:cNvPr id="45" name="Oval 44">
                <a:extLst>
                  <a:ext uri="{FF2B5EF4-FFF2-40B4-BE49-F238E27FC236}">
                    <a16:creationId xmlns:a16="http://schemas.microsoft.com/office/drawing/2014/main" id="{3DAE8BD5-4313-F748-AAF7-F374B6473C45}"/>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6" name="Oval 45">
                <a:extLst>
                  <a:ext uri="{FF2B5EF4-FFF2-40B4-BE49-F238E27FC236}">
                    <a16:creationId xmlns:a16="http://schemas.microsoft.com/office/drawing/2014/main" id="{CB5D4C49-3AFC-DE45-A4CC-95BEE85B9B3D}"/>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7" name="Rectangle 46">
                <a:extLst>
                  <a:ext uri="{FF2B5EF4-FFF2-40B4-BE49-F238E27FC236}">
                    <a16:creationId xmlns:a16="http://schemas.microsoft.com/office/drawing/2014/main" id="{AE8E0F08-E559-2246-A0D8-BE66A4CFE4EE}"/>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4" name="Income-Tax Free Death Benefit">
              <a:extLst>
                <a:ext uri="{FF2B5EF4-FFF2-40B4-BE49-F238E27FC236}">
                  <a16:creationId xmlns:a16="http://schemas.microsoft.com/office/drawing/2014/main" id="{4E8DE509-1AAD-D348-AA83-7822171872D7}"/>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3659259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0" y="1441625"/>
            <a:ext cx="8152027" cy="57559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Make sure your family is prepared for the unexpected and knows your final wishes. Take the time to put your plan in place </a:t>
            </a:r>
            <a:endParaRPr kumimoji="0" lang="en-US" sz="1600" b="1" i="0" u="none" strike="noStrike" kern="1200" cap="none" spc="0" normalizeH="0" baseline="30000" noProof="0" dirty="0">
              <a:ln>
                <a:noFill/>
              </a:ln>
              <a:solidFill>
                <a:srgbClr val="5E2750"/>
              </a:solidFill>
              <a:effectLst/>
              <a:uLnTx/>
              <a:uFillTx/>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988340A7-7D1E-42B1-A454-C6DC382E1C74}"/>
              </a:ext>
            </a:extLst>
          </p:cNvPr>
          <p:cNvSpPr/>
          <p:nvPr/>
        </p:nvSpPr>
        <p:spPr>
          <a:xfrm>
            <a:off x="431800" y="4155906"/>
            <a:ext cx="8462108" cy="835550"/>
          </a:xfrm>
          <a:prstGeom prst="rect">
            <a:avLst/>
          </a:prstGeom>
        </p:spPr>
        <p:txBody>
          <a:bodyPr wrap="square">
            <a:spAutoFit/>
          </a:bodyPr>
          <a:lstStyle/>
          <a:p>
            <a:pPr marL="342900" lvl="0" indent="-342900">
              <a:lnSpc>
                <a:spcPct val="102000"/>
              </a:lnSpc>
              <a:buFont typeface="+mj-lt"/>
              <a:buAutoNum type="arabicPeriod" startAt="6"/>
              <a:defRPr/>
            </a:pPr>
            <a:r>
              <a:rPr kumimoji="0" lang="en-US" sz="800" b="0" i="0" u="none" strike="noStrike" kern="14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cs typeface="Times New Roman" panose="02020603050405020304" pitchFamily="18" charset="0"/>
              </a:rPr>
              <a:t>LawAssure is provided by Epoq, Inc. Epoq is an independent service provider and is not affiliated with Foresters. LawAssure is not a legal service or legal advice and is not a substitute for legal advice or services of a licensed attorney. Foresters Financial, their employees and life insurance representatives, do not provide, on Foresters behalf, legal, estate or tax advice. </a:t>
            </a:r>
            <a:r>
              <a:rPr lang="en-US" sz="800" kern="1400" dirty="0">
                <a:solidFill>
                  <a:srgbClr val="4D4D4D"/>
                </a:solidFill>
                <a:latin typeface="Verdana" panose="020B0604030504040204" pitchFamily="34" charset="0"/>
                <a:ea typeface="Verdana" panose="020B0604030504040204" pitchFamily="34" charset="0"/>
                <a:cs typeface="Times New Roman" panose="02020603050405020304" pitchFamily="18" charset="0"/>
              </a:rPr>
              <a:t>Some features not available in Louisiana.</a:t>
            </a:r>
          </a:p>
          <a:p>
            <a:pPr marL="342900" lvl="0" indent="-342900">
              <a:lnSpc>
                <a:spcPct val="102000"/>
              </a:lnSpc>
              <a:buFont typeface="+mj-lt"/>
              <a:buAutoNum type="arabicPeriod" startAt="6"/>
              <a:defRPr/>
            </a:pPr>
            <a:r>
              <a:rPr kumimoji="0" lang="en-US" sz="800" b="0" i="0" u="none" strike="noStrike" kern="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cs typeface="MuseoSans-300"/>
              </a:rPr>
              <a:t>Foresters members are insureds under a life or health insurance certificate, or annuitants under an annuity certificate, issued by The Independent Order of Foresters, or social fraternal members. Foresters Financial member benefits are non-contractual, subject to benefit specific eligibility requirements, definitions and limitations and may be changed or cancelled without notice.</a:t>
            </a:r>
          </a:p>
        </p:txBody>
      </p:sp>
      <p:sp>
        <p:nvSpPr>
          <p:cNvPr id="8" name="Content Placeholder 2">
            <a:extLst>
              <a:ext uri="{FF2B5EF4-FFF2-40B4-BE49-F238E27FC236}">
                <a16:creationId xmlns:a16="http://schemas.microsoft.com/office/drawing/2014/main" id="{DCF3033A-F1FA-F34D-97A3-A76676C38CEE}"/>
              </a:ext>
            </a:extLst>
          </p:cNvPr>
          <p:cNvSpPr txBox="1">
            <a:spLocks/>
          </p:cNvSpPr>
          <p:nvPr/>
        </p:nvSpPr>
        <p:spPr>
          <a:xfrm>
            <a:off x="2103120" y="2262553"/>
            <a:ext cx="6480707" cy="1371600"/>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45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Foresters offers you LawAssure</a:t>
            </a:r>
            <a:r>
              <a:rPr kumimoji="0" lang="en-US" sz="1600" b="0" i="0" u="none" strike="noStrike" kern="1200" cap="none" spc="0" normalizeH="0" baseline="30000" noProof="0" dirty="0">
                <a:ln>
                  <a:noFill/>
                </a:ln>
                <a:solidFill>
                  <a:srgbClr val="4D4D4D"/>
                </a:solidFill>
                <a:effectLst/>
                <a:uLnTx/>
                <a:uFillTx/>
                <a:latin typeface="Verdana" panose="020B0604030504040204" pitchFamily="34" charset="0"/>
                <a:ea typeface="Verdana" panose="020B0604030504040204" pitchFamily="34" charset="0"/>
              </a:rPr>
              <a:t>6</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 one of our complimentary member benefits.</a:t>
            </a:r>
            <a:r>
              <a:rPr kumimoji="0" lang="en-US" sz="1600" b="0" i="0" u="none" strike="noStrike" kern="1200" cap="none" spc="0" normalizeH="0" baseline="30000" noProof="0" dirty="0">
                <a:ln>
                  <a:noFill/>
                </a:ln>
                <a:solidFill>
                  <a:srgbClr val="4D4D4D"/>
                </a:solidFill>
                <a:effectLst/>
                <a:uLnTx/>
                <a:uFillTx/>
                <a:latin typeface="Verdana" panose="020B0604030504040204" pitchFamily="34" charset="0"/>
                <a:ea typeface="Verdana" panose="020B0604030504040204" pitchFamily="34" charset="0"/>
              </a:rPr>
              <a:t>7</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 You’ll have the ability to create customizable wills, powers of attorney and prepare healthcare directives using this online document preparation service</a:t>
            </a:r>
          </a:p>
        </p:txBody>
      </p:sp>
      <p:pic>
        <p:nvPicPr>
          <p:cNvPr id="9" name="Picture 8">
            <a:extLst>
              <a:ext uri="{FF2B5EF4-FFF2-40B4-BE49-F238E27FC236}">
                <a16:creationId xmlns:a16="http://schemas.microsoft.com/office/drawing/2014/main" id="{B68F7605-B8EB-4210-828F-102D8BC24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73" y="2262553"/>
            <a:ext cx="1258898" cy="1240248"/>
          </a:xfrm>
          <a:prstGeom prst="rect">
            <a:avLst/>
          </a:prstGeom>
        </p:spPr>
      </p:pic>
      <p:grpSp>
        <p:nvGrpSpPr>
          <p:cNvPr id="31" name="Group 30">
            <a:extLst>
              <a:ext uri="{FF2B5EF4-FFF2-40B4-BE49-F238E27FC236}">
                <a16:creationId xmlns:a16="http://schemas.microsoft.com/office/drawing/2014/main" id="{6465FB7D-6399-D745-9CD6-800D207DAB45}"/>
              </a:ext>
            </a:extLst>
          </p:cNvPr>
          <p:cNvGrpSpPr/>
          <p:nvPr/>
        </p:nvGrpSpPr>
        <p:grpSpPr>
          <a:xfrm>
            <a:off x="431803" y="416554"/>
            <a:ext cx="1377132" cy="486000"/>
            <a:chOff x="431803" y="401564"/>
            <a:chExt cx="1377132" cy="486000"/>
          </a:xfrm>
        </p:grpSpPr>
        <p:grpSp>
          <p:nvGrpSpPr>
            <p:cNvPr id="32" name="Group 31">
              <a:extLst>
                <a:ext uri="{FF2B5EF4-FFF2-40B4-BE49-F238E27FC236}">
                  <a16:creationId xmlns:a16="http://schemas.microsoft.com/office/drawing/2014/main" id="{386C249F-7675-3D4F-807F-FC59E4755BCD}"/>
                </a:ext>
              </a:extLst>
            </p:cNvPr>
            <p:cNvGrpSpPr/>
            <p:nvPr/>
          </p:nvGrpSpPr>
          <p:grpSpPr>
            <a:xfrm>
              <a:off x="431803" y="401564"/>
              <a:ext cx="1377131" cy="486000"/>
              <a:chOff x="431803" y="401564"/>
              <a:chExt cx="1377131" cy="486000"/>
            </a:xfrm>
          </p:grpSpPr>
          <p:sp>
            <p:nvSpPr>
              <p:cNvPr id="34" name="Oval 33">
                <a:extLst>
                  <a:ext uri="{FF2B5EF4-FFF2-40B4-BE49-F238E27FC236}">
                    <a16:creationId xmlns:a16="http://schemas.microsoft.com/office/drawing/2014/main" id="{7000F38E-B43E-C44D-88A2-9C04C90256A1}"/>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5" name="Oval 34">
                <a:extLst>
                  <a:ext uri="{FF2B5EF4-FFF2-40B4-BE49-F238E27FC236}">
                    <a16:creationId xmlns:a16="http://schemas.microsoft.com/office/drawing/2014/main" id="{97A77555-D5E6-4246-8D4E-8854D7DEF26B}"/>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6" name="Rectangle 35">
                <a:extLst>
                  <a:ext uri="{FF2B5EF4-FFF2-40B4-BE49-F238E27FC236}">
                    <a16:creationId xmlns:a16="http://schemas.microsoft.com/office/drawing/2014/main" id="{07D3DE59-64D2-3B47-9B4B-6932DD64B4BA}"/>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3" name="Income-Tax Free Death Benefit">
              <a:extLst>
                <a:ext uri="{FF2B5EF4-FFF2-40B4-BE49-F238E27FC236}">
                  <a16:creationId xmlns:a16="http://schemas.microsoft.com/office/drawing/2014/main" id="{481287FF-79F5-014C-9B97-A6A9579DB694}"/>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37" name="Group 36">
            <a:extLst>
              <a:ext uri="{FF2B5EF4-FFF2-40B4-BE49-F238E27FC236}">
                <a16:creationId xmlns:a16="http://schemas.microsoft.com/office/drawing/2014/main" id="{AA7B2364-FD16-624B-86D5-70C9CF31CA4F}"/>
              </a:ext>
            </a:extLst>
          </p:cNvPr>
          <p:cNvGrpSpPr/>
          <p:nvPr/>
        </p:nvGrpSpPr>
        <p:grpSpPr>
          <a:xfrm>
            <a:off x="1912315" y="416554"/>
            <a:ext cx="1377132" cy="486000"/>
            <a:chOff x="1912315" y="341604"/>
            <a:chExt cx="1377132" cy="486000"/>
          </a:xfrm>
        </p:grpSpPr>
        <p:grpSp>
          <p:nvGrpSpPr>
            <p:cNvPr id="38" name="Group 37">
              <a:extLst>
                <a:ext uri="{FF2B5EF4-FFF2-40B4-BE49-F238E27FC236}">
                  <a16:creationId xmlns:a16="http://schemas.microsoft.com/office/drawing/2014/main" id="{BCE722B9-0FED-274F-AB81-24748D8360BB}"/>
                </a:ext>
              </a:extLst>
            </p:cNvPr>
            <p:cNvGrpSpPr/>
            <p:nvPr/>
          </p:nvGrpSpPr>
          <p:grpSpPr>
            <a:xfrm>
              <a:off x="1912315" y="341604"/>
              <a:ext cx="1377131" cy="486000"/>
              <a:chOff x="431803" y="401564"/>
              <a:chExt cx="1377131" cy="486000"/>
            </a:xfrm>
            <a:solidFill>
              <a:srgbClr val="787777"/>
            </a:solidFill>
          </p:grpSpPr>
          <p:sp>
            <p:nvSpPr>
              <p:cNvPr id="40" name="Oval 39">
                <a:extLst>
                  <a:ext uri="{FF2B5EF4-FFF2-40B4-BE49-F238E27FC236}">
                    <a16:creationId xmlns:a16="http://schemas.microsoft.com/office/drawing/2014/main" id="{856B72F8-905A-1440-A46C-67432B85E1B6}"/>
                  </a:ext>
                </a:extLst>
              </p:cNvPr>
              <p:cNvSpPr/>
              <p:nvPr/>
            </p:nvSpPr>
            <p:spPr>
              <a:xfrm>
                <a:off x="431803"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1" name="Oval 40">
                <a:extLst>
                  <a:ext uri="{FF2B5EF4-FFF2-40B4-BE49-F238E27FC236}">
                    <a16:creationId xmlns:a16="http://schemas.microsoft.com/office/drawing/2014/main" id="{A2A06E2A-A7C2-5A43-A3D1-8DC7C56588C7}"/>
                  </a:ext>
                </a:extLst>
              </p:cNvPr>
              <p:cNvSpPr/>
              <p:nvPr/>
            </p:nvSpPr>
            <p:spPr>
              <a:xfrm>
                <a:off x="1322934"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2" name="Rectangle 41">
                <a:extLst>
                  <a:ext uri="{FF2B5EF4-FFF2-40B4-BE49-F238E27FC236}">
                    <a16:creationId xmlns:a16="http://schemas.microsoft.com/office/drawing/2014/main" id="{32E45D44-661D-C44A-99FA-C5523DC00E85}"/>
                  </a:ext>
                </a:extLst>
              </p:cNvPr>
              <p:cNvSpPr/>
              <p:nvPr/>
            </p:nvSpPr>
            <p:spPr>
              <a:xfrm>
                <a:off x="677952" y="401564"/>
                <a:ext cx="903797" cy="486000"/>
              </a:xfrm>
              <a:prstGeom prst="rect">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9" name="Income-Tax Free Death Benefit">
              <a:extLst>
                <a:ext uri="{FF2B5EF4-FFF2-40B4-BE49-F238E27FC236}">
                  <a16:creationId xmlns:a16="http://schemas.microsoft.com/office/drawing/2014/main" id="{51B863BD-B94D-474E-9BF8-816787217DBC}"/>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3" name="Group 42">
            <a:extLst>
              <a:ext uri="{FF2B5EF4-FFF2-40B4-BE49-F238E27FC236}">
                <a16:creationId xmlns:a16="http://schemas.microsoft.com/office/drawing/2014/main" id="{44B04658-C13C-854F-9E66-C726EFF0DF7F}"/>
              </a:ext>
            </a:extLst>
          </p:cNvPr>
          <p:cNvGrpSpPr/>
          <p:nvPr/>
        </p:nvGrpSpPr>
        <p:grpSpPr>
          <a:xfrm>
            <a:off x="3392827" y="416554"/>
            <a:ext cx="1377132" cy="486000"/>
            <a:chOff x="3392827" y="341604"/>
            <a:chExt cx="1377132" cy="486000"/>
          </a:xfrm>
        </p:grpSpPr>
        <p:grpSp>
          <p:nvGrpSpPr>
            <p:cNvPr id="44" name="Group 43">
              <a:extLst>
                <a:ext uri="{FF2B5EF4-FFF2-40B4-BE49-F238E27FC236}">
                  <a16:creationId xmlns:a16="http://schemas.microsoft.com/office/drawing/2014/main" id="{4D626AE8-3833-4A42-AF2A-945B1F24313B}"/>
                </a:ext>
              </a:extLst>
            </p:cNvPr>
            <p:cNvGrpSpPr/>
            <p:nvPr/>
          </p:nvGrpSpPr>
          <p:grpSpPr>
            <a:xfrm>
              <a:off x="3392827" y="341604"/>
              <a:ext cx="1377131" cy="486000"/>
              <a:chOff x="431803" y="401564"/>
              <a:chExt cx="1377131" cy="486000"/>
            </a:xfrm>
            <a:solidFill>
              <a:srgbClr val="787777"/>
            </a:solidFill>
          </p:grpSpPr>
          <p:sp>
            <p:nvSpPr>
              <p:cNvPr id="46" name="Oval 45">
                <a:extLst>
                  <a:ext uri="{FF2B5EF4-FFF2-40B4-BE49-F238E27FC236}">
                    <a16:creationId xmlns:a16="http://schemas.microsoft.com/office/drawing/2014/main" id="{F955E03E-A2E1-C24B-BFD6-EFAA3C140C53}"/>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7" name="Oval 46">
                <a:extLst>
                  <a:ext uri="{FF2B5EF4-FFF2-40B4-BE49-F238E27FC236}">
                    <a16:creationId xmlns:a16="http://schemas.microsoft.com/office/drawing/2014/main" id="{4B4E81F5-84CC-B644-BABF-350FE3CAF292}"/>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8" name="Rectangle 47">
                <a:extLst>
                  <a:ext uri="{FF2B5EF4-FFF2-40B4-BE49-F238E27FC236}">
                    <a16:creationId xmlns:a16="http://schemas.microsoft.com/office/drawing/2014/main" id="{FE8231AE-1B59-9B48-9706-0B2D02CC6329}"/>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5" name="Income-Tax Free Death Benefit">
              <a:extLst>
                <a:ext uri="{FF2B5EF4-FFF2-40B4-BE49-F238E27FC236}">
                  <a16:creationId xmlns:a16="http://schemas.microsoft.com/office/drawing/2014/main" id="{F16E36D9-7134-8D49-ADC4-49F2BD0D7A6A}"/>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2870893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B90EAE-CD45-481B-A5EC-191230653C03}"/>
              </a:ext>
            </a:extLst>
          </p:cNvPr>
          <p:cNvSpPr txBox="1">
            <a:spLocks/>
          </p:cNvSpPr>
          <p:nvPr/>
        </p:nvSpPr>
        <p:spPr>
          <a:xfrm>
            <a:off x="431800" y="1441625"/>
            <a:ext cx="8275595" cy="377344"/>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lvl="0" indent="0">
              <a:spcAft>
                <a:spcPts val="1600"/>
              </a:spcAft>
              <a:buNone/>
            </a:pPr>
            <a:r>
              <a:rPr lang="en-US" sz="1600" b="1" dirty="0">
                <a:solidFill>
                  <a:srgbClr val="5E2750"/>
                </a:solidFill>
              </a:rPr>
              <a:t>As a participating life insurance product, Advantage Plus II has the potential to pay dividends. Foresters has consistently paid dividends for over 60 years</a:t>
            </a:r>
            <a:endPar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endParaRPr>
          </a:p>
        </p:txBody>
      </p:sp>
      <p:sp>
        <p:nvSpPr>
          <p:cNvPr id="9" name="Content Placeholder 2">
            <a:extLst>
              <a:ext uri="{FF2B5EF4-FFF2-40B4-BE49-F238E27FC236}">
                <a16:creationId xmlns:a16="http://schemas.microsoft.com/office/drawing/2014/main" id="{E008E604-1354-4C59-AE36-F7512D501610}"/>
              </a:ext>
            </a:extLst>
          </p:cNvPr>
          <p:cNvSpPr txBox="1">
            <a:spLocks/>
          </p:cNvSpPr>
          <p:nvPr/>
        </p:nvSpPr>
        <p:spPr>
          <a:xfrm>
            <a:off x="1888245" y="2513400"/>
            <a:ext cx="7008620" cy="2247064"/>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42902" indent="0">
              <a:spcAft>
                <a:spcPts val="450"/>
              </a:spcAft>
              <a:buNone/>
            </a:pPr>
            <a:r>
              <a:rPr lang="en-US" sz="1600" dirty="0"/>
              <a:t>Four distinct options to apply your declared dividends:</a:t>
            </a:r>
          </a:p>
          <a:p>
            <a:pPr lvl="1">
              <a:spcAft>
                <a:spcPts val="450"/>
              </a:spcAft>
              <a:buClr>
                <a:srgbClr val="4D4D4D"/>
              </a:buClr>
              <a:buFont typeface="Verdana" panose="020B0604030504040204" pitchFamily="34" charset="0"/>
              <a:buChar char="-"/>
            </a:pPr>
            <a:r>
              <a:rPr lang="en-US" sz="1600" dirty="0"/>
              <a:t>Purchasing paid-up additional insurance, which means buying additional permanent life insurance coverage with the single payment from the dividend </a:t>
            </a:r>
          </a:p>
          <a:p>
            <a:pPr lvl="1">
              <a:spcAft>
                <a:spcPts val="450"/>
              </a:spcAft>
              <a:buClr>
                <a:srgbClr val="4D4D4D"/>
              </a:buClr>
              <a:buFont typeface="Verdana" panose="020B0604030504040204" pitchFamily="34" charset="0"/>
              <a:buChar char="-"/>
            </a:pPr>
            <a:r>
              <a:rPr lang="en-US" sz="1600" dirty="0"/>
              <a:t>Leaving it with Foresters while earning a fixed interest rate</a:t>
            </a:r>
          </a:p>
          <a:p>
            <a:pPr lvl="1">
              <a:spcAft>
                <a:spcPts val="450"/>
              </a:spcAft>
              <a:buClr>
                <a:srgbClr val="4D4D4D"/>
              </a:buClr>
              <a:buFont typeface="Verdana" panose="020B0604030504040204" pitchFamily="34" charset="0"/>
              <a:buChar char="-"/>
            </a:pPr>
            <a:r>
              <a:rPr lang="en-US" sz="1600" dirty="0"/>
              <a:t>Reducing your future out-of-pocket required premium payments</a:t>
            </a:r>
          </a:p>
          <a:p>
            <a:pPr lvl="1">
              <a:spcAft>
                <a:spcPts val="450"/>
              </a:spcAft>
              <a:buClr>
                <a:srgbClr val="4D4D4D"/>
              </a:buClr>
              <a:buFont typeface="Verdana" panose="020B0604030504040204" pitchFamily="34" charset="0"/>
              <a:buChar char="-"/>
            </a:pPr>
            <a:r>
              <a:rPr lang="en-US" sz="1600" dirty="0"/>
              <a:t>Having it paid directly to you, the owner of the certificate</a:t>
            </a:r>
          </a:p>
        </p:txBody>
      </p:sp>
      <p:pic>
        <p:nvPicPr>
          <p:cNvPr id="13" name="Picture 12">
            <a:extLst>
              <a:ext uri="{FF2B5EF4-FFF2-40B4-BE49-F238E27FC236}">
                <a16:creationId xmlns:a16="http://schemas.microsoft.com/office/drawing/2014/main" id="{B95D59EB-C3A2-4604-AD95-4542E2F3E363}"/>
              </a:ext>
            </a:extLst>
          </p:cNvPr>
          <p:cNvPicPr>
            <a:picLocks noChangeAspect="1"/>
          </p:cNvPicPr>
          <p:nvPr/>
        </p:nvPicPr>
        <p:blipFill>
          <a:blip r:embed="rId3"/>
          <a:stretch>
            <a:fillRect/>
          </a:stretch>
        </p:blipFill>
        <p:spPr>
          <a:xfrm>
            <a:off x="632209" y="2513400"/>
            <a:ext cx="1178133" cy="1178133"/>
          </a:xfrm>
          <a:prstGeom prst="rect">
            <a:avLst/>
          </a:prstGeom>
        </p:spPr>
      </p:pic>
      <p:grpSp>
        <p:nvGrpSpPr>
          <p:cNvPr id="31" name="Group 30">
            <a:extLst>
              <a:ext uri="{FF2B5EF4-FFF2-40B4-BE49-F238E27FC236}">
                <a16:creationId xmlns:a16="http://schemas.microsoft.com/office/drawing/2014/main" id="{407A7243-D084-1941-BE19-F995C131F7DA}"/>
              </a:ext>
            </a:extLst>
          </p:cNvPr>
          <p:cNvGrpSpPr/>
          <p:nvPr/>
        </p:nvGrpSpPr>
        <p:grpSpPr>
          <a:xfrm>
            <a:off x="431803" y="416554"/>
            <a:ext cx="1377132" cy="486000"/>
            <a:chOff x="431803" y="401564"/>
            <a:chExt cx="1377132" cy="486000"/>
          </a:xfrm>
        </p:grpSpPr>
        <p:grpSp>
          <p:nvGrpSpPr>
            <p:cNvPr id="32" name="Group 31">
              <a:extLst>
                <a:ext uri="{FF2B5EF4-FFF2-40B4-BE49-F238E27FC236}">
                  <a16:creationId xmlns:a16="http://schemas.microsoft.com/office/drawing/2014/main" id="{E0B31EE1-26E1-9E40-BC9B-CA0E47CFED01}"/>
                </a:ext>
              </a:extLst>
            </p:cNvPr>
            <p:cNvGrpSpPr/>
            <p:nvPr/>
          </p:nvGrpSpPr>
          <p:grpSpPr>
            <a:xfrm>
              <a:off x="431803" y="401564"/>
              <a:ext cx="1377131" cy="486000"/>
              <a:chOff x="431803" y="401564"/>
              <a:chExt cx="1377131" cy="486000"/>
            </a:xfrm>
          </p:grpSpPr>
          <p:sp>
            <p:nvSpPr>
              <p:cNvPr id="34" name="Oval 33">
                <a:extLst>
                  <a:ext uri="{FF2B5EF4-FFF2-40B4-BE49-F238E27FC236}">
                    <a16:creationId xmlns:a16="http://schemas.microsoft.com/office/drawing/2014/main" id="{B4CB28CC-FF86-7E41-A4A7-82B7EAFD1915}"/>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5" name="Oval 34">
                <a:extLst>
                  <a:ext uri="{FF2B5EF4-FFF2-40B4-BE49-F238E27FC236}">
                    <a16:creationId xmlns:a16="http://schemas.microsoft.com/office/drawing/2014/main" id="{A5FFC471-3F60-6C4E-90BE-08A7D927D5C2}"/>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6" name="Rectangle 35">
                <a:extLst>
                  <a:ext uri="{FF2B5EF4-FFF2-40B4-BE49-F238E27FC236}">
                    <a16:creationId xmlns:a16="http://schemas.microsoft.com/office/drawing/2014/main" id="{4A37721D-537E-CE4A-A940-555D1EB60A9A}"/>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3" name="Income-Tax Free Death Benefit">
              <a:extLst>
                <a:ext uri="{FF2B5EF4-FFF2-40B4-BE49-F238E27FC236}">
                  <a16:creationId xmlns:a16="http://schemas.microsoft.com/office/drawing/2014/main" id="{BFF31A44-E59C-8B4D-9DB5-12EED9A9D497}"/>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37" name="Group 36">
            <a:extLst>
              <a:ext uri="{FF2B5EF4-FFF2-40B4-BE49-F238E27FC236}">
                <a16:creationId xmlns:a16="http://schemas.microsoft.com/office/drawing/2014/main" id="{79355011-C9B4-4646-9B84-FD267AB0D67D}"/>
              </a:ext>
            </a:extLst>
          </p:cNvPr>
          <p:cNvGrpSpPr/>
          <p:nvPr/>
        </p:nvGrpSpPr>
        <p:grpSpPr>
          <a:xfrm>
            <a:off x="1912315" y="416554"/>
            <a:ext cx="1377132" cy="486000"/>
            <a:chOff x="1912315" y="341604"/>
            <a:chExt cx="1377132" cy="486000"/>
          </a:xfrm>
        </p:grpSpPr>
        <p:grpSp>
          <p:nvGrpSpPr>
            <p:cNvPr id="38" name="Group 37">
              <a:extLst>
                <a:ext uri="{FF2B5EF4-FFF2-40B4-BE49-F238E27FC236}">
                  <a16:creationId xmlns:a16="http://schemas.microsoft.com/office/drawing/2014/main" id="{F44F8CF5-8438-C249-B5C2-CE164B83F832}"/>
                </a:ext>
              </a:extLst>
            </p:cNvPr>
            <p:cNvGrpSpPr/>
            <p:nvPr/>
          </p:nvGrpSpPr>
          <p:grpSpPr>
            <a:xfrm>
              <a:off x="1912315" y="341604"/>
              <a:ext cx="1377131" cy="486000"/>
              <a:chOff x="431803" y="401564"/>
              <a:chExt cx="1377131" cy="486000"/>
            </a:xfrm>
            <a:solidFill>
              <a:srgbClr val="787777"/>
            </a:solidFill>
          </p:grpSpPr>
          <p:sp>
            <p:nvSpPr>
              <p:cNvPr id="40" name="Oval 39">
                <a:extLst>
                  <a:ext uri="{FF2B5EF4-FFF2-40B4-BE49-F238E27FC236}">
                    <a16:creationId xmlns:a16="http://schemas.microsoft.com/office/drawing/2014/main" id="{F083F1C6-D44E-DB4B-9E82-033B5BF3C96A}"/>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1" name="Oval 40">
                <a:extLst>
                  <a:ext uri="{FF2B5EF4-FFF2-40B4-BE49-F238E27FC236}">
                    <a16:creationId xmlns:a16="http://schemas.microsoft.com/office/drawing/2014/main" id="{17345BC5-1DEB-A24F-9406-2BEBD0FFE13C}"/>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2" name="Rectangle 41">
                <a:extLst>
                  <a:ext uri="{FF2B5EF4-FFF2-40B4-BE49-F238E27FC236}">
                    <a16:creationId xmlns:a16="http://schemas.microsoft.com/office/drawing/2014/main" id="{4609ADFA-868D-5544-BD8F-702F0C706E71}"/>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9" name="Income-Tax Free Death Benefit">
              <a:extLst>
                <a:ext uri="{FF2B5EF4-FFF2-40B4-BE49-F238E27FC236}">
                  <a16:creationId xmlns:a16="http://schemas.microsoft.com/office/drawing/2014/main" id="{1AEF0E6E-B2BE-F040-B9B3-BA697336C624}"/>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3" name="Group 42">
            <a:extLst>
              <a:ext uri="{FF2B5EF4-FFF2-40B4-BE49-F238E27FC236}">
                <a16:creationId xmlns:a16="http://schemas.microsoft.com/office/drawing/2014/main" id="{BA357F77-AD35-464F-86F9-A18F2939F15C}"/>
              </a:ext>
            </a:extLst>
          </p:cNvPr>
          <p:cNvGrpSpPr/>
          <p:nvPr/>
        </p:nvGrpSpPr>
        <p:grpSpPr>
          <a:xfrm>
            <a:off x="3392827" y="416554"/>
            <a:ext cx="1377132" cy="486000"/>
            <a:chOff x="3392827" y="341604"/>
            <a:chExt cx="1377132" cy="486000"/>
          </a:xfrm>
        </p:grpSpPr>
        <p:grpSp>
          <p:nvGrpSpPr>
            <p:cNvPr id="44" name="Group 43">
              <a:extLst>
                <a:ext uri="{FF2B5EF4-FFF2-40B4-BE49-F238E27FC236}">
                  <a16:creationId xmlns:a16="http://schemas.microsoft.com/office/drawing/2014/main" id="{91D7B008-6B6D-7C4D-B2AD-04F76E1367E2}"/>
                </a:ext>
              </a:extLst>
            </p:cNvPr>
            <p:cNvGrpSpPr/>
            <p:nvPr/>
          </p:nvGrpSpPr>
          <p:grpSpPr>
            <a:xfrm>
              <a:off x="3392827" y="341604"/>
              <a:ext cx="1377131" cy="486000"/>
              <a:chOff x="431803" y="401564"/>
              <a:chExt cx="1377131" cy="486000"/>
            </a:xfrm>
            <a:solidFill>
              <a:srgbClr val="787777"/>
            </a:solidFill>
          </p:grpSpPr>
          <p:sp>
            <p:nvSpPr>
              <p:cNvPr id="46" name="Oval 45">
                <a:extLst>
                  <a:ext uri="{FF2B5EF4-FFF2-40B4-BE49-F238E27FC236}">
                    <a16:creationId xmlns:a16="http://schemas.microsoft.com/office/drawing/2014/main" id="{25A1D8CA-3107-FD4D-8CA6-2BFC6BC13A95}"/>
                  </a:ext>
                </a:extLst>
              </p:cNvPr>
              <p:cNvSpPr/>
              <p:nvPr/>
            </p:nvSpPr>
            <p:spPr>
              <a:xfrm>
                <a:off x="431803" y="401564"/>
                <a:ext cx="486000" cy="48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7" name="Oval 46">
                <a:extLst>
                  <a:ext uri="{FF2B5EF4-FFF2-40B4-BE49-F238E27FC236}">
                    <a16:creationId xmlns:a16="http://schemas.microsoft.com/office/drawing/2014/main" id="{FF82CA05-BB72-DB4C-B97E-641C91DE352D}"/>
                  </a:ext>
                </a:extLst>
              </p:cNvPr>
              <p:cNvSpPr/>
              <p:nvPr/>
            </p:nvSpPr>
            <p:spPr>
              <a:xfrm>
                <a:off x="1322934" y="401564"/>
                <a:ext cx="486000" cy="48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8" name="Rectangle 47">
                <a:extLst>
                  <a:ext uri="{FF2B5EF4-FFF2-40B4-BE49-F238E27FC236}">
                    <a16:creationId xmlns:a16="http://schemas.microsoft.com/office/drawing/2014/main" id="{228CFAF4-7BD0-E84C-921F-0611FA0D8CFC}"/>
                  </a:ext>
                </a:extLst>
              </p:cNvPr>
              <p:cNvSpPr/>
              <p:nvPr/>
            </p:nvSpPr>
            <p:spPr>
              <a:xfrm>
                <a:off x="677952" y="401564"/>
                <a:ext cx="903797" cy="48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5" name="Income-Tax Free Death Benefit">
              <a:extLst>
                <a:ext uri="{FF2B5EF4-FFF2-40B4-BE49-F238E27FC236}">
                  <a16:creationId xmlns:a16="http://schemas.microsoft.com/office/drawing/2014/main" id="{CACF7F83-59F0-1B4C-B4C3-3F674954CAF5}"/>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2928472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B90EAE-CD45-481B-A5EC-191230653C03}"/>
              </a:ext>
            </a:extLst>
          </p:cNvPr>
          <p:cNvSpPr txBox="1">
            <a:spLocks/>
          </p:cNvSpPr>
          <p:nvPr/>
        </p:nvSpPr>
        <p:spPr>
          <a:xfrm>
            <a:off x="431800" y="1441625"/>
            <a:ext cx="8275595" cy="377344"/>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lvl="0" indent="0">
              <a:spcAft>
                <a:spcPts val="1600"/>
              </a:spcAft>
              <a:buNone/>
            </a:pPr>
            <a:r>
              <a:rPr lang="en-US" sz="1600" b="1" dirty="0">
                <a:solidFill>
                  <a:srgbClr val="5E2750"/>
                </a:solidFill>
              </a:rPr>
              <a:t>As your life changes so will your life insurance needs. That’s why Advantage Plus II offers you the ability to:</a:t>
            </a:r>
            <a:endPar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0B9FDAFE-D0B0-454E-A74F-8748A74CFD05}"/>
              </a:ext>
            </a:extLst>
          </p:cNvPr>
          <p:cNvPicPr>
            <a:picLocks noChangeAspect="1"/>
          </p:cNvPicPr>
          <p:nvPr/>
        </p:nvPicPr>
        <p:blipFill>
          <a:blip r:embed="rId3"/>
          <a:stretch>
            <a:fillRect/>
          </a:stretch>
        </p:blipFill>
        <p:spPr>
          <a:xfrm>
            <a:off x="589785" y="2310756"/>
            <a:ext cx="1103582" cy="1103582"/>
          </a:xfrm>
          <a:prstGeom prst="rect">
            <a:avLst/>
          </a:prstGeom>
        </p:spPr>
      </p:pic>
      <p:pic>
        <p:nvPicPr>
          <p:cNvPr id="12" name="Picture 11">
            <a:extLst>
              <a:ext uri="{FF2B5EF4-FFF2-40B4-BE49-F238E27FC236}">
                <a16:creationId xmlns:a16="http://schemas.microsoft.com/office/drawing/2014/main" id="{173DBB51-3CC1-4AF7-B640-1C83836005C9}"/>
              </a:ext>
            </a:extLst>
          </p:cNvPr>
          <p:cNvPicPr>
            <a:picLocks noChangeAspect="1"/>
          </p:cNvPicPr>
          <p:nvPr/>
        </p:nvPicPr>
        <p:blipFill>
          <a:blip r:embed="rId4"/>
          <a:stretch>
            <a:fillRect/>
          </a:stretch>
        </p:blipFill>
        <p:spPr>
          <a:xfrm>
            <a:off x="539742" y="3750335"/>
            <a:ext cx="1203668" cy="1203668"/>
          </a:xfrm>
          <a:prstGeom prst="rect">
            <a:avLst/>
          </a:prstGeom>
        </p:spPr>
      </p:pic>
      <p:sp>
        <p:nvSpPr>
          <p:cNvPr id="18" name="Content Placeholder 2">
            <a:extLst>
              <a:ext uri="{FF2B5EF4-FFF2-40B4-BE49-F238E27FC236}">
                <a16:creationId xmlns:a16="http://schemas.microsoft.com/office/drawing/2014/main" id="{14F57A00-9C9B-472B-9603-78B8F10B0A7D}"/>
              </a:ext>
            </a:extLst>
          </p:cNvPr>
          <p:cNvSpPr txBox="1">
            <a:spLocks/>
          </p:cNvSpPr>
          <p:nvPr/>
        </p:nvSpPr>
        <p:spPr>
          <a:xfrm>
            <a:off x="1872902" y="2222900"/>
            <a:ext cx="6834493" cy="811271"/>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45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Increase</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 your permanent death benefit amount by:</a:t>
            </a:r>
          </a:p>
          <a:p>
            <a:pPr lvl="1">
              <a:spcAft>
                <a:spcPts val="450"/>
              </a:spcAft>
              <a:buClr>
                <a:srgbClr val="4D4D4D"/>
              </a:buClr>
              <a:defRPr/>
            </a:pPr>
            <a:r>
              <a:rPr lang="en-US" sz="1600" dirty="0"/>
              <a:t>Converting the Term Rider to permanent insurance without evidence of insurability during the conversion period</a:t>
            </a:r>
          </a:p>
          <a:p>
            <a:pPr lvl="1">
              <a:spcAft>
                <a:spcPts val="450"/>
              </a:spcAft>
              <a:buClr>
                <a:srgbClr val="4D4D4D"/>
              </a:buClr>
              <a:defRPr/>
            </a:pPr>
            <a:r>
              <a:rPr lang="en-US" sz="1600" dirty="0"/>
              <a:t>Leveraging the Paid-up Additions Rider to purchase additional permanent coverage based upon your age at the time of each purchase for medically underwritten cases</a:t>
            </a:r>
          </a:p>
          <a:p>
            <a:pPr marL="0" marR="0" lvl="0" indent="0" algn="l" defTabSz="686440" rtl="0" eaLnBrk="1" fontAlgn="auto" latinLnBrk="0" hangingPunct="1">
              <a:lnSpc>
                <a:spcPct val="100000"/>
              </a:lnSpc>
              <a:spcBef>
                <a:spcPts val="0"/>
              </a:spcBef>
              <a:spcAft>
                <a:spcPts val="450"/>
              </a:spcAft>
              <a:buClr>
                <a:srgbClr val="4D4D4D"/>
              </a:buClr>
              <a:buSzTx/>
              <a:buFont typeface="Wingdings" panose="05000000000000000000" pitchFamily="2" charset="2"/>
              <a:buNone/>
              <a:tabLst/>
              <a:defRPr/>
            </a:pPr>
            <a:endPar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endParaRPr>
          </a:p>
        </p:txBody>
      </p:sp>
      <p:sp>
        <p:nvSpPr>
          <p:cNvPr id="19" name="Content Placeholder 2">
            <a:extLst>
              <a:ext uri="{FF2B5EF4-FFF2-40B4-BE49-F238E27FC236}">
                <a16:creationId xmlns:a16="http://schemas.microsoft.com/office/drawing/2014/main" id="{05AF4B64-8AAC-4E25-9853-E43184238FB2}"/>
              </a:ext>
            </a:extLst>
          </p:cNvPr>
          <p:cNvSpPr txBox="1">
            <a:spLocks/>
          </p:cNvSpPr>
          <p:nvPr/>
        </p:nvSpPr>
        <p:spPr>
          <a:xfrm>
            <a:off x="1872903" y="3958049"/>
            <a:ext cx="6834492" cy="590528"/>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Decrease </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your coverage by lowering the base death benefit amount, lowering or terminating the Term Rider </a:t>
            </a:r>
            <a:r>
              <a:rPr lang="en-US" sz="1600" dirty="0"/>
              <a:t>or requesting the coverage become reduced paid-up</a:t>
            </a:r>
            <a:endPar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endParaRPr>
          </a:p>
        </p:txBody>
      </p:sp>
      <p:grpSp>
        <p:nvGrpSpPr>
          <p:cNvPr id="34" name="Group 33">
            <a:extLst>
              <a:ext uri="{FF2B5EF4-FFF2-40B4-BE49-F238E27FC236}">
                <a16:creationId xmlns:a16="http://schemas.microsoft.com/office/drawing/2014/main" id="{A8450E46-CAD2-624C-8A2D-801CE6106D11}"/>
              </a:ext>
            </a:extLst>
          </p:cNvPr>
          <p:cNvGrpSpPr/>
          <p:nvPr/>
        </p:nvGrpSpPr>
        <p:grpSpPr>
          <a:xfrm>
            <a:off x="431803" y="416554"/>
            <a:ext cx="1377132" cy="486000"/>
            <a:chOff x="431803" y="401564"/>
            <a:chExt cx="1377132" cy="486000"/>
          </a:xfrm>
        </p:grpSpPr>
        <p:grpSp>
          <p:nvGrpSpPr>
            <p:cNvPr id="35" name="Group 34">
              <a:extLst>
                <a:ext uri="{FF2B5EF4-FFF2-40B4-BE49-F238E27FC236}">
                  <a16:creationId xmlns:a16="http://schemas.microsoft.com/office/drawing/2014/main" id="{CEB5B4E2-1651-FF48-A5E6-07995125EA5A}"/>
                </a:ext>
              </a:extLst>
            </p:cNvPr>
            <p:cNvGrpSpPr/>
            <p:nvPr/>
          </p:nvGrpSpPr>
          <p:grpSpPr>
            <a:xfrm>
              <a:off x="431803" y="401564"/>
              <a:ext cx="1377131" cy="486000"/>
              <a:chOff x="431803" y="401564"/>
              <a:chExt cx="1377131" cy="486000"/>
            </a:xfrm>
          </p:grpSpPr>
          <p:sp>
            <p:nvSpPr>
              <p:cNvPr id="37" name="Oval 36">
                <a:extLst>
                  <a:ext uri="{FF2B5EF4-FFF2-40B4-BE49-F238E27FC236}">
                    <a16:creationId xmlns:a16="http://schemas.microsoft.com/office/drawing/2014/main" id="{7ED1485F-76C4-9C44-865E-8A38D0B4660A}"/>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8" name="Oval 37">
                <a:extLst>
                  <a:ext uri="{FF2B5EF4-FFF2-40B4-BE49-F238E27FC236}">
                    <a16:creationId xmlns:a16="http://schemas.microsoft.com/office/drawing/2014/main" id="{9ABBBC0F-15C0-664B-AD12-6BD572F9D54F}"/>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9" name="Rectangle 38">
                <a:extLst>
                  <a:ext uri="{FF2B5EF4-FFF2-40B4-BE49-F238E27FC236}">
                    <a16:creationId xmlns:a16="http://schemas.microsoft.com/office/drawing/2014/main" id="{FFFF6D9A-3EE2-C041-82CE-A1346BA6F974}"/>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6" name="Income-Tax Free Death Benefit">
              <a:extLst>
                <a:ext uri="{FF2B5EF4-FFF2-40B4-BE49-F238E27FC236}">
                  <a16:creationId xmlns:a16="http://schemas.microsoft.com/office/drawing/2014/main" id="{E925912F-2DAC-334D-B305-6CF48D14FFCD}"/>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40" name="Group 39">
            <a:extLst>
              <a:ext uri="{FF2B5EF4-FFF2-40B4-BE49-F238E27FC236}">
                <a16:creationId xmlns:a16="http://schemas.microsoft.com/office/drawing/2014/main" id="{AEEB53BA-E68C-B442-B930-A186C967ED08}"/>
              </a:ext>
            </a:extLst>
          </p:cNvPr>
          <p:cNvGrpSpPr/>
          <p:nvPr/>
        </p:nvGrpSpPr>
        <p:grpSpPr>
          <a:xfrm>
            <a:off x="1912315" y="416554"/>
            <a:ext cx="1377132" cy="486000"/>
            <a:chOff x="1912315" y="341604"/>
            <a:chExt cx="1377132" cy="486000"/>
          </a:xfrm>
        </p:grpSpPr>
        <p:grpSp>
          <p:nvGrpSpPr>
            <p:cNvPr id="41" name="Group 40">
              <a:extLst>
                <a:ext uri="{FF2B5EF4-FFF2-40B4-BE49-F238E27FC236}">
                  <a16:creationId xmlns:a16="http://schemas.microsoft.com/office/drawing/2014/main" id="{C6C1CE85-D227-F745-9DD0-F90AD391815D}"/>
                </a:ext>
              </a:extLst>
            </p:cNvPr>
            <p:cNvGrpSpPr/>
            <p:nvPr/>
          </p:nvGrpSpPr>
          <p:grpSpPr>
            <a:xfrm>
              <a:off x="1912315" y="341604"/>
              <a:ext cx="1377131" cy="486000"/>
              <a:chOff x="431803" y="401564"/>
              <a:chExt cx="1377131" cy="486000"/>
            </a:xfrm>
            <a:solidFill>
              <a:srgbClr val="787777"/>
            </a:solidFill>
          </p:grpSpPr>
          <p:sp>
            <p:nvSpPr>
              <p:cNvPr id="43" name="Oval 42">
                <a:extLst>
                  <a:ext uri="{FF2B5EF4-FFF2-40B4-BE49-F238E27FC236}">
                    <a16:creationId xmlns:a16="http://schemas.microsoft.com/office/drawing/2014/main" id="{0A9D5C2D-B342-4A40-8ED6-924FC403A6D0}"/>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4" name="Oval 43">
                <a:extLst>
                  <a:ext uri="{FF2B5EF4-FFF2-40B4-BE49-F238E27FC236}">
                    <a16:creationId xmlns:a16="http://schemas.microsoft.com/office/drawing/2014/main" id="{33FF507E-3F63-1D4F-AF30-E774D1422970}"/>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5" name="Rectangle 44">
                <a:extLst>
                  <a:ext uri="{FF2B5EF4-FFF2-40B4-BE49-F238E27FC236}">
                    <a16:creationId xmlns:a16="http://schemas.microsoft.com/office/drawing/2014/main" id="{334B6748-E454-4240-88EB-6EBE4B181018}"/>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2" name="Income-Tax Free Death Benefit">
              <a:extLst>
                <a:ext uri="{FF2B5EF4-FFF2-40B4-BE49-F238E27FC236}">
                  <a16:creationId xmlns:a16="http://schemas.microsoft.com/office/drawing/2014/main" id="{5EB7364A-81FA-B84B-A5F5-41C2C55289A8}"/>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6" name="Group 45">
            <a:extLst>
              <a:ext uri="{FF2B5EF4-FFF2-40B4-BE49-F238E27FC236}">
                <a16:creationId xmlns:a16="http://schemas.microsoft.com/office/drawing/2014/main" id="{E0E73D66-E952-4549-85A3-8968E103CA0E}"/>
              </a:ext>
            </a:extLst>
          </p:cNvPr>
          <p:cNvGrpSpPr/>
          <p:nvPr/>
        </p:nvGrpSpPr>
        <p:grpSpPr>
          <a:xfrm>
            <a:off x="3392827" y="416554"/>
            <a:ext cx="1377132" cy="486000"/>
            <a:chOff x="3392827" y="341604"/>
            <a:chExt cx="1377132" cy="486000"/>
          </a:xfrm>
        </p:grpSpPr>
        <p:grpSp>
          <p:nvGrpSpPr>
            <p:cNvPr id="47" name="Group 46">
              <a:extLst>
                <a:ext uri="{FF2B5EF4-FFF2-40B4-BE49-F238E27FC236}">
                  <a16:creationId xmlns:a16="http://schemas.microsoft.com/office/drawing/2014/main" id="{F88385CE-BE1F-3146-B67B-82AD5C6F4547}"/>
                </a:ext>
              </a:extLst>
            </p:cNvPr>
            <p:cNvGrpSpPr/>
            <p:nvPr/>
          </p:nvGrpSpPr>
          <p:grpSpPr>
            <a:xfrm>
              <a:off x="3392827" y="341604"/>
              <a:ext cx="1377131" cy="486000"/>
              <a:chOff x="431803" y="401564"/>
              <a:chExt cx="1377131" cy="486000"/>
            </a:xfrm>
            <a:solidFill>
              <a:srgbClr val="787777"/>
            </a:solidFill>
          </p:grpSpPr>
          <p:sp>
            <p:nvSpPr>
              <p:cNvPr id="49" name="Oval 48">
                <a:extLst>
                  <a:ext uri="{FF2B5EF4-FFF2-40B4-BE49-F238E27FC236}">
                    <a16:creationId xmlns:a16="http://schemas.microsoft.com/office/drawing/2014/main" id="{FB1EFA2E-A07C-EC4C-8822-AED11AFEFED6}"/>
                  </a:ext>
                </a:extLst>
              </p:cNvPr>
              <p:cNvSpPr/>
              <p:nvPr/>
            </p:nvSpPr>
            <p:spPr>
              <a:xfrm>
                <a:off x="431803" y="401564"/>
                <a:ext cx="486000" cy="48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0" name="Oval 49">
                <a:extLst>
                  <a:ext uri="{FF2B5EF4-FFF2-40B4-BE49-F238E27FC236}">
                    <a16:creationId xmlns:a16="http://schemas.microsoft.com/office/drawing/2014/main" id="{B338FDEF-8D96-7548-B3BC-9406549F47E3}"/>
                  </a:ext>
                </a:extLst>
              </p:cNvPr>
              <p:cNvSpPr/>
              <p:nvPr/>
            </p:nvSpPr>
            <p:spPr>
              <a:xfrm>
                <a:off x="1322934" y="401564"/>
                <a:ext cx="486000" cy="48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1" name="Rectangle 50">
                <a:extLst>
                  <a:ext uri="{FF2B5EF4-FFF2-40B4-BE49-F238E27FC236}">
                    <a16:creationId xmlns:a16="http://schemas.microsoft.com/office/drawing/2014/main" id="{3E90D7E7-EC9B-5E49-BEFC-5F3609557E4F}"/>
                  </a:ext>
                </a:extLst>
              </p:cNvPr>
              <p:cNvSpPr/>
              <p:nvPr/>
            </p:nvSpPr>
            <p:spPr>
              <a:xfrm>
                <a:off x="677952" y="401564"/>
                <a:ext cx="903797" cy="48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8" name="Income-Tax Free Death Benefit">
              <a:extLst>
                <a:ext uri="{FF2B5EF4-FFF2-40B4-BE49-F238E27FC236}">
                  <a16:creationId xmlns:a16="http://schemas.microsoft.com/office/drawing/2014/main" id="{60891D82-F622-CF47-9C3B-F0566832B354}"/>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3861694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4FFEAC-7A54-4ED3-9818-113806FFDF80}"/>
              </a:ext>
            </a:extLst>
          </p:cNvPr>
          <p:cNvSpPr/>
          <p:nvPr/>
        </p:nvSpPr>
        <p:spPr>
          <a:xfrm>
            <a:off x="429768" y="4512718"/>
            <a:ext cx="8290683" cy="458908"/>
          </a:xfrm>
          <a:prstGeom prst="rect">
            <a:avLst/>
          </a:prstGeom>
        </p:spPr>
        <p:txBody>
          <a:bodyPr wrap="square">
            <a:spAutoFit/>
          </a:bodyPr>
          <a:lstStyle/>
          <a:p>
            <a:pPr marL="342900" marR="0" lvl="0" indent="-342900" algn="l" defTabSz="914400" rtl="0" eaLnBrk="1" fontAlgn="auto" latinLnBrk="0" hangingPunct="1">
              <a:lnSpc>
                <a:spcPct val="102000"/>
              </a:lnSpc>
              <a:spcBef>
                <a:spcPts val="0"/>
              </a:spcBef>
              <a:spcAft>
                <a:spcPts val="0"/>
              </a:spcAft>
              <a:buClrTx/>
              <a:buSzTx/>
              <a:buFont typeface="+mj-lt"/>
              <a:buAutoNum type="arabicPeriod" startAt="8"/>
              <a:tabLst/>
              <a:defRPr/>
            </a:pPr>
            <a:r>
              <a:rPr kumimoji="0" lang="en-US" sz="800" b="0" i="0" u="none" strike="noStrike" kern="0" cap="none" spc="0" normalizeH="0" baseline="0" noProof="0" dirty="0">
                <a:ln>
                  <a:noFill/>
                </a:ln>
                <a:solidFill>
                  <a:srgbClr val="4D4D4F"/>
                </a:solidFill>
                <a:effectLst/>
                <a:uLnTx/>
                <a:uFillTx/>
                <a:latin typeface="Verdana" panose="020B0604030504040204" pitchFamily="34" charset="0"/>
                <a:ea typeface="Verdana" panose="020B0604030504040204" pitchFamily="34" charset="0"/>
                <a:cs typeface="MuseoSans-300"/>
              </a:rPr>
              <a:t>Foresters, their employees and life insurance representatives, do not provide, on Foresters behalf, legal or tax advice. The information given here is merely a summary of our understanding of current laws and regulations. Advise your clients and prospective purchasers to consult their tax or legal advisor.</a:t>
            </a:r>
          </a:p>
        </p:txBody>
      </p:sp>
      <p:sp>
        <p:nvSpPr>
          <p:cNvPr id="8" name="Content Placeholder 2">
            <a:extLst>
              <a:ext uri="{FF2B5EF4-FFF2-40B4-BE49-F238E27FC236}">
                <a16:creationId xmlns:a16="http://schemas.microsoft.com/office/drawing/2014/main" id="{75B90EAE-CD45-481B-A5EC-191230653C03}"/>
              </a:ext>
            </a:extLst>
          </p:cNvPr>
          <p:cNvSpPr txBox="1">
            <a:spLocks/>
          </p:cNvSpPr>
          <p:nvPr/>
        </p:nvSpPr>
        <p:spPr>
          <a:xfrm>
            <a:off x="431800" y="1441625"/>
            <a:ext cx="8498015" cy="377344"/>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The future is unpredictable. Access supplemental income when you need it for financial flexibility.  Advantage Plus II offers a tax-deferred savings element in the form of cash value and </a:t>
            </a:r>
            <a:r>
              <a:rPr lang="en-US" sz="1600" b="1" dirty="0">
                <a:solidFill>
                  <a:srgbClr val="5E2750"/>
                </a:solidFill>
              </a:rPr>
              <a:t>the </a:t>
            </a: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potential for tax-advantaged distributions</a:t>
            </a:r>
            <a:r>
              <a:rPr kumimoji="0" lang="en-US" sz="1600" b="1" i="0" u="none" strike="noStrike" kern="1200" cap="none" spc="0" normalizeH="0" baseline="30000" noProof="0" dirty="0">
                <a:ln>
                  <a:noFill/>
                </a:ln>
                <a:solidFill>
                  <a:srgbClr val="5E2750"/>
                </a:solidFill>
                <a:effectLst/>
                <a:uLnTx/>
                <a:uFillTx/>
                <a:latin typeface="Verdana" panose="020B0604030504040204" pitchFamily="34" charset="0"/>
                <a:ea typeface="Verdana" panose="020B0604030504040204" pitchFamily="34" charset="0"/>
              </a:rPr>
              <a:t>8</a:t>
            </a:r>
            <a:endPar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endParaRPr>
          </a:p>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endPar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endParaRPr>
          </a:p>
        </p:txBody>
      </p:sp>
      <p:sp>
        <p:nvSpPr>
          <p:cNvPr id="9" name="Content Placeholder 2">
            <a:extLst>
              <a:ext uri="{FF2B5EF4-FFF2-40B4-BE49-F238E27FC236}">
                <a16:creationId xmlns:a16="http://schemas.microsoft.com/office/drawing/2014/main" id="{E008E604-1354-4C59-AE36-F7512D501610}"/>
              </a:ext>
            </a:extLst>
          </p:cNvPr>
          <p:cNvSpPr txBox="1">
            <a:spLocks/>
          </p:cNvSpPr>
          <p:nvPr/>
        </p:nvSpPr>
        <p:spPr>
          <a:xfrm>
            <a:off x="1639059" y="2776694"/>
            <a:ext cx="7216617" cy="552600"/>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45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Guaranteed cash value</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a:t>
            </a:r>
            <a:r>
              <a:rPr kumimoji="0" lang="en-US" sz="1600" b="1"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 </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meaning that the cash value accumulates on a guaranteed basis </a:t>
            </a:r>
            <a:r>
              <a:rPr lang="en-US" sz="1600" dirty="0"/>
              <a:t>providing you stability for the future</a:t>
            </a:r>
            <a:endPar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FBF01381-E69B-49AE-840C-460E2186B10B}"/>
              </a:ext>
            </a:extLst>
          </p:cNvPr>
          <p:cNvPicPr>
            <a:picLocks noChangeAspect="1"/>
          </p:cNvPicPr>
          <p:nvPr/>
        </p:nvPicPr>
        <p:blipFill>
          <a:blip r:embed="rId3"/>
          <a:stretch>
            <a:fillRect/>
          </a:stretch>
        </p:blipFill>
        <p:spPr>
          <a:xfrm>
            <a:off x="621746" y="2745697"/>
            <a:ext cx="840292" cy="840292"/>
          </a:xfrm>
          <a:prstGeom prst="rect">
            <a:avLst/>
          </a:prstGeom>
        </p:spPr>
      </p:pic>
      <p:sp>
        <p:nvSpPr>
          <p:cNvPr id="18" name="Content Placeholder 2">
            <a:extLst>
              <a:ext uri="{FF2B5EF4-FFF2-40B4-BE49-F238E27FC236}">
                <a16:creationId xmlns:a16="http://schemas.microsoft.com/office/drawing/2014/main" id="{86E2DA15-FC3C-4CFD-B93C-9160EC7251B1}"/>
              </a:ext>
            </a:extLst>
          </p:cNvPr>
          <p:cNvSpPr txBox="1">
            <a:spLocks/>
          </p:cNvSpPr>
          <p:nvPr/>
        </p:nvSpPr>
        <p:spPr>
          <a:xfrm>
            <a:off x="1639060" y="3505744"/>
            <a:ext cx="6994194" cy="745860"/>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lvl="0" indent="0">
              <a:spcAft>
                <a:spcPts val="450"/>
              </a:spcAft>
              <a:buNone/>
            </a:pPr>
            <a:r>
              <a:rPr kumimoji="0" lang="en-US" sz="1600" b="1"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Loans available on a non-direct recognition basis</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a:t>
            </a:r>
            <a:r>
              <a:rPr kumimoji="0" lang="en-US" sz="1600" b="1"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 </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meaning </a:t>
            </a:r>
            <a:r>
              <a:rPr lang="en-US" sz="1600" dirty="0"/>
              <a:t>Foresters will not penalize you for having any outstanding loans, as your full cash value will be used to calculate your dividends</a:t>
            </a:r>
          </a:p>
        </p:txBody>
      </p:sp>
      <p:grpSp>
        <p:nvGrpSpPr>
          <p:cNvPr id="32" name="Group 31">
            <a:extLst>
              <a:ext uri="{FF2B5EF4-FFF2-40B4-BE49-F238E27FC236}">
                <a16:creationId xmlns:a16="http://schemas.microsoft.com/office/drawing/2014/main" id="{E5DE9678-B142-304B-A111-CBF989A8C2FF}"/>
              </a:ext>
            </a:extLst>
          </p:cNvPr>
          <p:cNvGrpSpPr/>
          <p:nvPr/>
        </p:nvGrpSpPr>
        <p:grpSpPr>
          <a:xfrm>
            <a:off x="431803" y="416554"/>
            <a:ext cx="1377132" cy="486000"/>
            <a:chOff x="431803" y="401564"/>
            <a:chExt cx="1377132" cy="486000"/>
          </a:xfrm>
        </p:grpSpPr>
        <p:grpSp>
          <p:nvGrpSpPr>
            <p:cNvPr id="33" name="Group 32">
              <a:extLst>
                <a:ext uri="{FF2B5EF4-FFF2-40B4-BE49-F238E27FC236}">
                  <a16:creationId xmlns:a16="http://schemas.microsoft.com/office/drawing/2014/main" id="{34C24FA0-18EE-7346-85FE-BC9A5980AFE3}"/>
                </a:ext>
              </a:extLst>
            </p:cNvPr>
            <p:cNvGrpSpPr/>
            <p:nvPr/>
          </p:nvGrpSpPr>
          <p:grpSpPr>
            <a:xfrm>
              <a:off x="431803" y="401564"/>
              <a:ext cx="1377131" cy="486000"/>
              <a:chOff x="431803" y="401564"/>
              <a:chExt cx="1377131" cy="486000"/>
            </a:xfrm>
          </p:grpSpPr>
          <p:sp>
            <p:nvSpPr>
              <p:cNvPr id="35" name="Oval 34">
                <a:extLst>
                  <a:ext uri="{FF2B5EF4-FFF2-40B4-BE49-F238E27FC236}">
                    <a16:creationId xmlns:a16="http://schemas.microsoft.com/office/drawing/2014/main" id="{637D9EF9-369A-5840-A697-B7987B6532AC}"/>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6" name="Oval 35">
                <a:extLst>
                  <a:ext uri="{FF2B5EF4-FFF2-40B4-BE49-F238E27FC236}">
                    <a16:creationId xmlns:a16="http://schemas.microsoft.com/office/drawing/2014/main" id="{84F8E47F-E8F6-6648-8B12-476F602F3E1C}"/>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7" name="Rectangle 36">
                <a:extLst>
                  <a:ext uri="{FF2B5EF4-FFF2-40B4-BE49-F238E27FC236}">
                    <a16:creationId xmlns:a16="http://schemas.microsoft.com/office/drawing/2014/main" id="{B3D03235-13F4-5B43-9BDC-9995AA0EDC38}"/>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4" name="Income-Tax Free Death Benefit">
              <a:extLst>
                <a:ext uri="{FF2B5EF4-FFF2-40B4-BE49-F238E27FC236}">
                  <a16:creationId xmlns:a16="http://schemas.microsoft.com/office/drawing/2014/main" id="{BEE80EEB-7296-F143-83C3-0C5B37C8234F}"/>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38" name="Group 37">
            <a:extLst>
              <a:ext uri="{FF2B5EF4-FFF2-40B4-BE49-F238E27FC236}">
                <a16:creationId xmlns:a16="http://schemas.microsoft.com/office/drawing/2014/main" id="{1EAF9A26-77A5-8E4B-B940-09F4BE038FFF}"/>
              </a:ext>
            </a:extLst>
          </p:cNvPr>
          <p:cNvGrpSpPr/>
          <p:nvPr/>
        </p:nvGrpSpPr>
        <p:grpSpPr>
          <a:xfrm>
            <a:off x="1912315" y="416554"/>
            <a:ext cx="1377132" cy="486000"/>
            <a:chOff x="1912315" y="341604"/>
            <a:chExt cx="1377132" cy="486000"/>
          </a:xfrm>
        </p:grpSpPr>
        <p:grpSp>
          <p:nvGrpSpPr>
            <p:cNvPr id="39" name="Group 38">
              <a:extLst>
                <a:ext uri="{FF2B5EF4-FFF2-40B4-BE49-F238E27FC236}">
                  <a16:creationId xmlns:a16="http://schemas.microsoft.com/office/drawing/2014/main" id="{0486A089-B350-9F4F-9AE3-4B9DEA54F0E7}"/>
                </a:ext>
              </a:extLst>
            </p:cNvPr>
            <p:cNvGrpSpPr/>
            <p:nvPr/>
          </p:nvGrpSpPr>
          <p:grpSpPr>
            <a:xfrm>
              <a:off x="1912315" y="341604"/>
              <a:ext cx="1377131" cy="486000"/>
              <a:chOff x="431803" y="401564"/>
              <a:chExt cx="1377131" cy="486000"/>
            </a:xfrm>
            <a:solidFill>
              <a:srgbClr val="787777"/>
            </a:solidFill>
          </p:grpSpPr>
          <p:sp>
            <p:nvSpPr>
              <p:cNvPr id="41" name="Oval 40">
                <a:extLst>
                  <a:ext uri="{FF2B5EF4-FFF2-40B4-BE49-F238E27FC236}">
                    <a16:creationId xmlns:a16="http://schemas.microsoft.com/office/drawing/2014/main" id="{EC82C21A-91BA-B148-B4B0-D981F879BA3E}"/>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2" name="Oval 41">
                <a:extLst>
                  <a:ext uri="{FF2B5EF4-FFF2-40B4-BE49-F238E27FC236}">
                    <a16:creationId xmlns:a16="http://schemas.microsoft.com/office/drawing/2014/main" id="{A243FCBC-34F2-9B4D-A31A-3EA925E1D7D0}"/>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3" name="Rectangle 42">
                <a:extLst>
                  <a:ext uri="{FF2B5EF4-FFF2-40B4-BE49-F238E27FC236}">
                    <a16:creationId xmlns:a16="http://schemas.microsoft.com/office/drawing/2014/main" id="{A8B13AD7-32FC-3A4E-977E-965C0324E818}"/>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0" name="Income-Tax Free Death Benefit">
              <a:extLst>
                <a:ext uri="{FF2B5EF4-FFF2-40B4-BE49-F238E27FC236}">
                  <a16:creationId xmlns:a16="http://schemas.microsoft.com/office/drawing/2014/main" id="{FDAA2BB3-6F81-654E-82E6-6A81FF1A065B}"/>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4" name="Group 43">
            <a:extLst>
              <a:ext uri="{FF2B5EF4-FFF2-40B4-BE49-F238E27FC236}">
                <a16:creationId xmlns:a16="http://schemas.microsoft.com/office/drawing/2014/main" id="{08041EA5-76C0-8C48-819B-6B9987B83E2D}"/>
              </a:ext>
            </a:extLst>
          </p:cNvPr>
          <p:cNvGrpSpPr/>
          <p:nvPr/>
        </p:nvGrpSpPr>
        <p:grpSpPr>
          <a:xfrm>
            <a:off x="3392827" y="416554"/>
            <a:ext cx="1377132" cy="486000"/>
            <a:chOff x="3392827" y="341604"/>
            <a:chExt cx="1377132" cy="486000"/>
          </a:xfrm>
        </p:grpSpPr>
        <p:grpSp>
          <p:nvGrpSpPr>
            <p:cNvPr id="45" name="Group 44">
              <a:extLst>
                <a:ext uri="{FF2B5EF4-FFF2-40B4-BE49-F238E27FC236}">
                  <a16:creationId xmlns:a16="http://schemas.microsoft.com/office/drawing/2014/main" id="{0E7871E8-02E0-B546-A9BA-9CAAD79F0936}"/>
                </a:ext>
              </a:extLst>
            </p:cNvPr>
            <p:cNvGrpSpPr/>
            <p:nvPr/>
          </p:nvGrpSpPr>
          <p:grpSpPr>
            <a:xfrm>
              <a:off x="3392827" y="341604"/>
              <a:ext cx="1377131" cy="486000"/>
              <a:chOff x="431803" y="401564"/>
              <a:chExt cx="1377131" cy="486000"/>
            </a:xfrm>
            <a:solidFill>
              <a:srgbClr val="787777"/>
            </a:solidFill>
          </p:grpSpPr>
          <p:sp>
            <p:nvSpPr>
              <p:cNvPr id="47" name="Oval 46">
                <a:extLst>
                  <a:ext uri="{FF2B5EF4-FFF2-40B4-BE49-F238E27FC236}">
                    <a16:creationId xmlns:a16="http://schemas.microsoft.com/office/drawing/2014/main" id="{F3ECDB00-A587-AC4C-8F5D-5BE63849CB62}"/>
                  </a:ext>
                </a:extLst>
              </p:cNvPr>
              <p:cNvSpPr/>
              <p:nvPr/>
            </p:nvSpPr>
            <p:spPr>
              <a:xfrm>
                <a:off x="431803" y="401564"/>
                <a:ext cx="486000" cy="48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8" name="Oval 47">
                <a:extLst>
                  <a:ext uri="{FF2B5EF4-FFF2-40B4-BE49-F238E27FC236}">
                    <a16:creationId xmlns:a16="http://schemas.microsoft.com/office/drawing/2014/main" id="{2874376B-3D66-144B-B57F-65CFEE625A20}"/>
                  </a:ext>
                </a:extLst>
              </p:cNvPr>
              <p:cNvSpPr/>
              <p:nvPr/>
            </p:nvSpPr>
            <p:spPr>
              <a:xfrm>
                <a:off x="1322934" y="401564"/>
                <a:ext cx="486000" cy="48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9" name="Rectangle 48">
                <a:extLst>
                  <a:ext uri="{FF2B5EF4-FFF2-40B4-BE49-F238E27FC236}">
                    <a16:creationId xmlns:a16="http://schemas.microsoft.com/office/drawing/2014/main" id="{475D80E6-78FE-AC41-B681-7F42B0FCE7AB}"/>
                  </a:ext>
                </a:extLst>
              </p:cNvPr>
              <p:cNvSpPr/>
              <p:nvPr/>
            </p:nvSpPr>
            <p:spPr>
              <a:xfrm>
                <a:off x="677952" y="401564"/>
                <a:ext cx="903797" cy="48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6" name="Income-Tax Free Death Benefit">
              <a:extLst>
                <a:ext uri="{FF2B5EF4-FFF2-40B4-BE49-F238E27FC236}">
                  <a16:creationId xmlns:a16="http://schemas.microsoft.com/office/drawing/2014/main" id="{4F79BB97-5461-F547-B53F-BADDBDA65B46}"/>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1456074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7BDEAED0-498E-1644-BB22-16FE6C67F481}"/>
              </a:ext>
            </a:extLst>
          </p:cNvPr>
          <p:cNvSpPr>
            <a:spLocks noGrp="1"/>
          </p:cNvSpPr>
          <p:nvPr>
            <p:ph type="ctrTitle"/>
          </p:nvPr>
        </p:nvSpPr>
        <p:spPr>
          <a:xfrm>
            <a:off x="431801" y="1304602"/>
            <a:ext cx="2963332" cy="1010391"/>
          </a:xfrm>
        </p:spPr>
        <p:txBody>
          <a:bodyPr/>
          <a:lstStyle/>
          <a:p>
            <a:r>
              <a:rPr lang="en-US" dirty="0"/>
              <a:t>Let’s review</a:t>
            </a:r>
            <a:br>
              <a:rPr lang="en-US" dirty="0"/>
            </a:br>
            <a:r>
              <a:rPr lang="en-US" dirty="0"/>
              <a:t>a customized solution for</a:t>
            </a:r>
            <a:br>
              <a:rPr lang="en-US" dirty="0"/>
            </a:br>
            <a:r>
              <a:rPr lang="en-US" dirty="0"/>
              <a:t>your family</a:t>
            </a:r>
          </a:p>
        </p:txBody>
      </p:sp>
      <p:sp>
        <p:nvSpPr>
          <p:cNvPr id="5" name="Rectangle 4">
            <a:extLst>
              <a:ext uri="{FF2B5EF4-FFF2-40B4-BE49-F238E27FC236}">
                <a16:creationId xmlns:a16="http://schemas.microsoft.com/office/drawing/2014/main" id="{E3CC23EB-8E80-40B1-8B6B-E3030FCDFE95}"/>
              </a:ext>
            </a:extLst>
          </p:cNvPr>
          <p:cNvSpPr/>
          <p:nvPr/>
        </p:nvSpPr>
        <p:spPr>
          <a:xfrm>
            <a:off x="7935360" y="4832671"/>
            <a:ext cx="992579" cy="307777"/>
          </a:xfrm>
          <a:prstGeom prst="rect">
            <a:avLst/>
          </a:prstGeom>
        </p:spPr>
        <p:txBody>
          <a:bodyPr wrap="none">
            <a:spAutoFit/>
          </a:bodyPr>
          <a:lstStyle/>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a:ea typeface="+mn-ea"/>
                <a:cs typeface="+mn-cs"/>
              </a:rPr>
              <a:t>505258 US</a:t>
            </a:r>
            <a:r>
              <a:rPr kumimoji="0" lang="en-US" sz="7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 05/20</a:t>
            </a:r>
          </a:p>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Not for use in CA.</a:t>
            </a:r>
          </a:p>
        </p:txBody>
      </p:sp>
      <p:sp>
        <p:nvSpPr>
          <p:cNvPr id="7" name="Slide Number Placeholder 8">
            <a:extLst>
              <a:ext uri="{FF2B5EF4-FFF2-40B4-BE49-F238E27FC236}">
                <a16:creationId xmlns:a16="http://schemas.microsoft.com/office/drawing/2014/main" id="{E08BB89A-883E-4F1F-BBDF-EFCB593C7A70}"/>
              </a:ext>
            </a:extLst>
          </p:cNvPr>
          <p:cNvSpPr txBox="1">
            <a:spLocks/>
          </p:cNvSpPr>
          <p:nvPr/>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96646C-D2FC-4A20-874F-EEDD798FACF8}" type="slidenum">
              <a:rPr kumimoji="0" lang="en-US" sz="901"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1"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978559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6C3EA66D-F470-0542-A715-598A99C101B0}"/>
              </a:ext>
            </a:extLst>
          </p:cNvPr>
          <p:cNvSpPr txBox="1">
            <a:spLocks noChangeArrowheads="1"/>
          </p:cNvSpPr>
          <p:nvPr/>
        </p:nvSpPr>
        <p:spPr>
          <a:xfrm>
            <a:off x="347472" y="0"/>
            <a:ext cx="8302752" cy="4955203"/>
          </a:xfrm>
          <a:prstGeom prst="rect">
            <a:avLst/>
          </a:prstGeom>
          <a:ln>
            <a:miter lim="800000"/>
            <a:headEnd/>
            <a:tailEnd/>
          </a:ln>
        </p:spPr>
        <p:txBody>
          <a:bodyPr wrap="square">
            <a:spAutoFit/>
          </a:bodyPr>
          <a:lstStyle>
            <a:defPPr>
              <a:defRPr lang="en-US"/>
            </a:defPPr>
            <a:lvl1pPr marL="342900" marR="0" lvl="0" indent="-342900" algn="l" defTabSz="914400" rtl="0" eaLnBrk="1" fontAlgn="base" hangingPunct="1">
              <a:lnSpc>
                <a:spcPct val="100000"/>
              </a:lnSpc>
              <a:spcBef>
                <a:spcPct val="0"/>
              </a:spcBef>
              <a:spcAft>
                <a:spcPct val="0"/>
              </a:spcAft>
              <a:buSzPct val="100000"/>
              <a:buFont typeface="Arial" pitchFamily="34"/>
              <a:buChar char="•"/>
              <a:tabLst/>
              <a:defRPr lang="en-US" sz="2000" b="0" i="0" u="none" strike="noStrike" kern="1200" cap="none" spc="0" baseline="0">
                <a:solidFill>
                  <a:schemeClr val="tx1"/>
                </a:solidFill>
                <a:uFillTx/>
                <a:latin typeface="Helvetica 45 Light" charset="0"/>
                <a:ea typeface="ＭＳ Ｐゴシック" charset="-128"/>
                <a:cs typeface="+mn-cs"/>
              </a:defRPr>
            </a:lvl1pPr>
            <a:lvl2pPr marL="457200" marR="0" lvl="1" indent="-285750" algn="l" defTabSz="914400" rtl="0" eaLnBrk="1" fontAlgn="base" hangingPunct="1">
              <a:lnSpc>
                <a:spcPct val="100000"/>
              </a:lnSpc>
              <a:spcBef>
                <a:spcPct val="0"/>
              </a:spcBef>
              <a:spcAft>
                <a:spcPct val="0"/>
              </a:spcAft>
              <a:buSzPct val="100000"/>
              <a:buFont typeface="Arial" pitchFamily="34"/>
              <a:buChar char="–"/>
              <a:tabLst/>
              <a:defRPr lang="en-US" sz="2000" b="0" i="0" u="none" strike="noStrike" kern="1200" cap="none" spc="0" baseline="0">
                <a:solidFill>
                  <a:schemeClr val="tx1"/>
                </a:solidFill>
                <a:uFillTx/>
                <a:latin typeface="Helvetica 45 Light" charset="0"/>
                <a:ea typeface="ＭＳ Ｐゴシック" charset="-128"/>
                <a:cs typeface="+mn-cs"/>
              </a:defRPr>
            </a:lvl2pPr>
            <a:lvl3pPr marL="914400" marR="0" lvl="2" indent="-228600" algn="l" defTabSz="914400" rtl="0" eaLnBrk="1" fontAlgn="base" hangingPunct="1">
              <a:lnSpc>
                <a:spcPct val="100000"/>
              </a:lnSpc>
              <a:spcBef>
                <a:spcPct val="0"/>
              </a:spcBef>
              <a:spcAft>
                <a:spcPct val="0"/>
              </a:spcAft>
              <a:buSzPct val="100000"/>
              <a:buFont typeface="Arial" pitchFamily="34"/>
              <a:buChar char="•"/>
              <a:tabLst/>
              <a:defRPr lang="en-US" sz="2000" b="0" i="0" u="none" strike="noStrike" kern="1200" cap="none" spc="0" baseline="0">
                <a:solidFill>
                  <a:schemeClr val="tx1"/>
                </a:solidFill>
                <a:uFillTx/>
                <a:latin typeface="Helvetica 45 Light" charset="0"/>
                <a:ea typeface="ＭＳ Ｐゴシック" charset="-128"/>
                <a:cs typeface="+mn-cs"/>
              </a:defRPr>
            </a:lvl3pPr>
            <a:lvl4pPr marL="1371600" marR="0" lvl="3" indent="-228600" algn="l" defTabSz="914400" rtl="0" eaLnBrk="1" fontAlgn="base" hangingPunct="1">
              <a:lnSpc>
                <a:spcPct val="100000"/>
              </a:lnSpc>
              <a:spcBef>
                <a:spcPct val="0"/>
              </a:spcBef>
              <a:spcAft>
                <a:spcPct val="0"/>
              </a:spcAft>
              <a:buSzPct val="100000"/>
              <a:buFont typeface="Arial" pitchFamily="34"/>
              <a:buChar char="–"/>
              <a:tabLst/>
              <a:defRPr lang="en-US" sz="2000" b="0" i="0" u="none" strike="noStrike" kern="1200" cap="none" spc="0" baseline="0">
                <a:solidFill>
                  <a:schemeClr val="tx1"/>
                </a:solidFill>
                <a:uFillTx/>
                <a:latin typeface="Helvetica 45 Light" charset="0"/>
                <a:ea typeface="ＭＳ Ｐゴシック" charset="-128"/>
                <a:cs typeface="+mn-cs"/>
              </a:defRPr>
            </a:lvl4pPr>
            <a:lvl5pPr marL="1828800" marR="0" lvl="4" indent="-228600" algn="l" defTabSz="914400" rtl="0" eaLnBrk="1" fontAlgn="base" hangingPunct="1">
              <a:lnSpc>
                <a:spcPct val="100000"/>
              </a:lnSpc>
              <a:spcBef>
                <a:spcPct val="0"/>
              </a:spcBef>
              <a:spcAft>
                <a:spcPct val="0"/>
              </a:spcAft>
              <a:buSzPct val="100000"/>
              <a:buFont typeface="Arial" pitchFamily="34"/>
              <a:buChar char="»"/>
              <a:tabLst/>
              <a:defRPr lang="en-US" sz="2000" b="0" i="0" u="none" strike="noStrike" kern="1200" cap="none" spc="0" baseline="0">
                <a:solidFill>
                  <a:schemeClr val="tx1"/>
                </a:solidFill>
                <a:uFillTx/>
                <a:latin typeface="Helvetica 45 Light" charset="0"/>
                <a:ea typeface="ＭＳ Ｐゴシック" charset="-128"/>
                <a:cs typeface="+mn-cs"/>
              </a:defRPr>
            </a:lvl5pPr>
            <a:lvl6pPr marL="2286000" algn="l" defTabSz="914400" rtl="0" eaLnBrk="1" latinLnBrk="0" hangingPunct="1">
              <a:defRPr sz="2000" kern="1200">
                <a:solidFill>
                  <a:schemeClr val="tx1"/>
                </a:solidFill>
                <a:latin typeface="Helvetica 45 Light" charset="0"/>
                <a:ea typeface="ＭＳ Ｐゴシック" charset="-128"/>
                <a:cs typeface="+mn-cs"/>
              </a:defRPr>
            </a:lvl6pPr>
            <a:lvl7pPr marL="2743200" algn="l" defTabSz="914400" rtl="0" eaLnBrk="1" latinLnBrk="0" hangingPunct="1">
              <a:defRPr sz="2000" kern="1200">
                <a:solidFill>
                  <a:schemeClr val="tx1"/>
                </a:solidFill>
                <a:latin typeface="Helvetica 45 Light" charset="0"/>
                <a:ea typeface="ＭＳ Ｐゴシック" charset="-128"/>
                <a:cs typeface="+mn-cs"/>
              </a:defRPr>
            </a:lvl7pPr>
            <a:lvl8pPr marL="3200400" algn="l" defTabSz="914400" rtl="0" eaLnBrk="1" latinLnBrk="0" hangingPunct="1">
              <a:defRPr sz="2000" kern="1200">
                <a:solidFill>
                  <a:schemeClr val="tx1"/>
                </a:solidFill>
                <a:latin typeface="Helvetica 45 Light" charset="0"/>
                <a:ea typeface="ＭＳ Ｐゴシック" charset="-128"/>
                <a:cs typeface="+mn-cs"/>
              </a:defRPr>
            </a:lvl8pPr>
            <a:lvl9pPr marL="3657600" algn="l" defTabSz="914400" rtl="0" eaLnBrk="1" latinLnBrk="0" hangingPunct="1">
              <a:defRPr sz="2000" kern="1200">
                <a:solidFill>
                  <a:schemeClr val="tx1"/>
                </a:solidFill>
                <a:latin typeface="Helvetica 45 Light"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endParaRPr kumimoji="0" lang="en-CA" altLang="en-US" sz="1400" b="1" i="0" u="none" strike="noStrike" kern="1200" cap="none" spc="0" normalizeH="0" baseline="0" noProof="0" dirty="0">
              <a:ln>
                <a:noFill/>
              </a:ln>
              <a:solidFill>
                <a:srgbClr val="FFFFFF"/>
              </a:solidFill>
              <a:effectLst/>
              <a:uLnTx/>
              <a:uFillTx/>
              <a:latin typeface="Verdana" panose="020B0604030504040204" pitchFamily="34"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r>
              <a:rPr kumimoji="0" lang="en-CA" altLang="en-US" sz="1400" b="1" i="0" u="none" strike="noStrike" kern="1200" cap="none" spc="0" normalizeH="0" baseline="0" noProof="0" dirty="0">
                <a:ln>
                  <a:noFill/>
                </a:ln>
                <a:solidFill>
                  <a:srgbClr val="FFFFFF"/>
                </a:solidFill>
                <a:effectLst/>
                <a:uLnTx/>
                <a:uFillTx/>
                <a:latin typeface="Verdana" panose="020B0604030504040204" pitchFamily="34" charset="0"/>
                <a:ea typeface="ＭＳ Ｐゴシック" charset="-128"/>
                <a:cs typeface="+mn-cs"/>
              </a:rPr>
              <a:t>Disclaimer</a:t>
            </a: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endParaRPr kumimoji="0" lang="en-CA" sz="12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r>
              <a:rPr kumimoji="0" lang="en-US" sz="12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This presentation is provided for information purposes only; it does not form part of the Foresters Advantage Plus II Whole Life Insurance contract and is not intended to amend, alter or change any of the terms and conditions of the contract.</a:t>
            </a: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endParaRPr kumimoji="0" lang="en-US" sz="12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r>
              <a:rPr kumimoji="0" lang="en-US" sz="12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Life insurance contracts are underwritten and issued by The Independent Order of Foresters, a fraternal benefit society. Foresters </a:t>
            </a:r>
            <a:r>
              <a:rPr lang="en-US" sz="1200" dirty="0">
                <a:solidFill>
                  <a:srgbClr val="FFFFFF"/>
                </a:solidFill>
                <a:latin typeface="Verdana" panose="020B0604030504040204" pitchFamily="34" charset="0"/>
                <a:ea typeface="Verdana" panose="020B0604030504040204" pitchFamily="34" charset="0"/>
                <a:cs typeface="Verdana" panose="020B0604030504040204" pitchFamily="34" charset="0"/>
              </a:rPr>
              <a:t>Advantage Plus II Whole </a:t>
            </a:r>
            <a:r>
              <a:rPr kumimoji="0" lang="en-US" sz="12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Life and its riders may not be available or approved in all states and are subject to underwriting approval, limitations, contract terms and conditions, and state variations. Refer to the Foresters Advantage Plus II Whole Life Insurance contract for your state for these terms and conditions.</a:t>
            </a: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endParaRPr kumimoji="0" lang="en-US" sz="12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r>
              <a:rPr kumimoji="0" lang="en-US" sz="12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Foresters Advantage Plus II Whole Life and its riders are filed under the following form numbers listed below, where “XX” represents either “US” or your state’s postal abbreviation, as applicable.</a:t>
            </a:r>
          </a:p>
          <a:p>
            <a:pPr marL="0" lvl="0" indent="0">
              <a:buNone/>
            </a:pPr>
            <a:r>
              <a:rPr lang="en-US" sz="1200" dirty="0">
                <a:solidFill>
                  <a:srgbClr val="FFFFFF"/>
                </a:solidFill>
                <a:latin typeface="Verdana" panose="020B0604030504040204" pitchFamily="34" charset="0"/>
                <a:ea typeface="Verdana" panose="020B0604030504040204" pitchFamily="34" charset="0"/>
                <a:cs typeface="Verdana" panose="020B0604030504040204" pitchFamily="34" charset="0"/>
              </a:rPr>
              <a:t>Foresters Advantage Plus II: ICC19-WL-US01 or WL-XX01-2019 or in NY, Whole Life: WL-NY01-2019; Accelerated Death Benefit Rider (for Chronic, Critical and Terminal Illness): ICC14-TRAD-ABRCHCRTI-US01 or TRAD-ABRCHCRTI-XX01-2014; Accelerated Death Benefit Rider (for Critical and Terminal Illness): ICC14- TRAD-ABRCRTI-US01 or TRAD-ABRCRTI-XX01-2014; Accelerated Death Benefit Rider (for Terminal Illness): ICC14-TRAD-ABRTI-US01 or TRAD-ABRTI-XX01-2014; Flexible Paid-Up Additions Rider: ICC19-WL-FPUAR-US01 or WL-FPUAR-XX01-2019; Single Paid-Up Additions Rider: ICC19-WL-SPUAR-US01 or WL-SPUAR-XX01-2019; Term Rider: ICC19-WL-TR-US01 or WL-TR-XX01-2019.</a:t>
            </a:r>
            <a:endParaRPr kumimoji="0" lang="en-US" sz="12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endParaRPr kumimoji="0" lang="en-CA" sz="12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r>
              <a:rPr kumimoji="0" lang="en-CA" sz="12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anose="020B0604030504040204" pitchFamily="34" charset="0"/>
              </a:rPr>
              <a:t>All information is intended to be general in nature. All Foresters fraternal requirements need to be considered including the requirement that proceeds must benefit the Foresters member or the member’s dependents.</a:t>
            </a:r>
          </a:p>
        </p:txBody>
      </p:sp>
    </p:spTree>
    <p:extLst>
      <p:ext uri="{BB962C8B-B14F-4D97-AF65-F5344CB8AC3E}">
        <p14:creationId xmlns:p14="http://schemas.microsoft.com/office/powerpoint/2010/main" val="3383433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E383399E-5B8A-43BB-AD15-23C2461BB0C5}"/>
              </a:ext>
            </a:extLst>
          </p:cNvPr>
          <p:cNvSpPr txBox="1">
            <a:spLocks/>
          </p:cNvSpPr>
          <p:nvPr/>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96646C-D2FC-4A20-874F-EEDD798FACF8}" type="slidenum">
              <a:rPr lang="en-US" smtClean="0">
                <a:solidFill>
                  <a:schemeClr val="bg1"/>
                </a:solidFill>
              </a:rPr>
              <a:pPr/>
              <a:t>2</a:t>
            </a:fld>
            <a:endParaRPr lang="en-US" dirty="0">
              <a:solidFill>
                <a:schemeClr val="bg1"/>
              </a:solidFill>
            </a:endParaRPr>
          </a:p>
        </p:txBody>
      </p:sp>
      <p:sp>
        <p:nvSpPr>
          <p:cNvPr id="7" name="Rectangle 6">
            <a:extLst>
              <a:ext uri="{FF2B5EF4-FFF2-40B4-BE49-F238E27FC236}">
                <a16:creationId xmlns:a16="http://schemas.microsoft.com/office/drawing/2014/main" id="{884C5AC5-622F-431E-A3F8-4CA268EC1FFA}"/>
              </a:ext>
            </a:extLst>
          </p:cNvPr>
          <p:cNvSpPr/>
          <p:nvPr/>
        </p:nvSpPr>
        <p:spPr>
          <a:xfrm>
            <a:off x="7929121" y="4831118"/>
            <a:ext cx="992579" cy="307777"/>
          </a:xfrm>
          <a:prstGeom prst="rect">
            <a:avLst/>
          </a:prstGeom>
        </p:spPr>
        <p:txBody>
          <a:bodyPr wrap="none">
            <a:spAutoFit/>
          </a:bodyPr>
          <a:lstStyle/>
          <a:p>
            <a:pPr lvl="0" algn="r" defTabSz="685983" eaLnBrk="0" fontAlgn="base" hangingPunct="0">
              <a:spcBef>
                <a:spcPct val="0"/>
              </a:spcBef>
              <a:spcAft>
                <a:spcPct val="0"/>
              </a:spcAft>
              <a:defRPr/>
            </a:pPr>
            <a:r>
              <a:rPr lang="en-US" sz="700" dirty="0">
                <a:solidFill>
                  <a:srgbClr val="FFFFFF"/>
                </a:solidFill>
              </a:rPr>
              <a:t>505258 US</a:t>
            </a:r>
            <a:r>
              <a:rPr lang="en-US" sz="700" dirty="0">
                <a:solidFill>
                  <a:srgbClr val="FFFFFF"/>
                </a:solidFill>
                <a:latin typeface="Verdana" panose="020B0604030504040204" pitchFamily="34" charset="0"/>
                <a:ea typeface="ＭＳ Ｐゴシック" panose="020B0600070205080204" pitchFamily="34" charset="-128"/>
              </a:rPr>
              <a:t> 05/20</a:t>
            </a:r>
            <a:br>
              <a:rPr lang="en-US" sz="700" dirty="0">
                <a:solidFill>
                  <a:srgbClr val="FFFFFF"/>
                </a:solidFill>
                <a:latin typeface="Verdana" panose="020B0604030504040204" pitchFamily="34" charset="0"/>
                <a:ea typeface="ＭＳ Ｐゴシック" panose="020B0600070205080204" pitchFamily="34" charset="-128"/>
              </a:rPr>
            </a:br>
            <a:r>
              <a:rPr lang="en-US" sz="700" dirty="0">
                <a:solidFill>
                  <a:srgbClr val="FFFFFF"/>
                </a:solidFill>
                <a:latin typeface="Verdana" panose="020B0604030504040204" pitchFamily="34" charset="0"/>
                <a:ea typeface="ＭＳ Ｐゴシック" panose="020B0600070205080204" pitchFamily="34" charset="-128"/>
              </a:rPr>
              <a:t>Not for use in CA.</a:t>
            </a:r>
          </a:p>
        </p:txBody>
      </p:sp>
      <p:sp>
        <p:nvSpPr>
          <p:cNvPr id="5" name="TextBox 4">
            <a:extLst>
              <a:ext uri="{FF2B5EF4-FFF2-40B4-BE49-F238E27FC236}">
                <a16:creationId xmlns:a16="http://schemas.microsoft.com/office/drawing/2014/main" id="{15425313-C68D-1F40-9862-931EFCB7AD3B}"/>
              </a:ext>
            </a:extLst>
          </p:cNvPr>
          <p:cNvSpPr txBox="1"/>
          <p:nvPr/>
        </p:nvSpPr>
        <p:spPr>
          <a:xfrm>
            <a:off x="5574352" y="678145"/>
            <a:ext cx="2678948" cy="3483005"/>
          </a:xfrm>
          <a:prstGeom prst="rect">
            <a:avLst/>
          </a:prstGeom>
          <a:noFill/>
        </p:spPr>
        <p:txBody>
          <a:bodyPr wrap="square" rtlCol="0">
            <a:spAutoFit/>
          </a:bodyPr>
          <a:lstStyle/>
          <a:p>
            <a:pPr>
              <a:lnSpc>
                <a:spcPct val="90000"/>
              </a:lnSpc>
              <a:spcAft>
                <a:spcPts val="1600"/>
              </a:spcAft>
            </a:pPr>
            <a:r>
              <a:rPr lang="en-US" sz="2300" b="1" dirty="0">
                <a:solidFill>
                  <a:schemeClr val="bg1"/>
                </a:solidFill>
                <a:latin typeface="Verdana" panose="020B0604030504040204" pitchFamily="34" charset="0"/>
                <a:ea typeface="Verdana" panose="020B0604030504040204" pitchFamily="34" charset="0"/>
                <a:cs typeface="Verdana" panose="020B0604030504040204" pitchFamily="34" charset="0"/>
              </a:rPr>
              <a:t>How long do you envision living?</a:t>
            </a:r>
          </a:p>
          <a:p>
            <a:pPr>
              <a:lnSpc>
                <a:spcPct val="90000"/>
              </a:lnSpc>
              <a:spcAft>
                <a:spcPts val="1600"/>
              </a:spcAft>
            </a:pPr>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Long enough to accomplish your dreams, see your family fulfill their dreams, maybe even start new ones?</a:t>
            </a:r>
          </a:p>
        </p:txBody>
      </p:sp>
    </p:spTree>
    <p:extLst>
      <p:ext uri="{BB962C8B-B14F-4D97-AF65-F5344CB8AC3E}">
        <p14:creationId xmlns:p14="http://schemas.microsoft.com/office/powerpoint/2010/main" val="1924911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lgn="l"/>
            <a:r>
              <a:rPr lang="en-US" dirty="0"/>
              <a:t>Thank you</a:t>
            </a:r>
          </a:p>
        </p:txBody>
      </p:sp>
      <p:sp>
        <p:nvSpPr>
          <p:cNvPr id="4" name="Rectangle 3">
            <a:extLst>
              <a:ext uri="{FF2B5EF4-FFF2-40B4-BE49-F238E27FC236}">
                <a16:creationId xmlns:a16="http://schemas.microsoft.com/office/drawing/2014/main" id="{96C0E5FA-E0DD-9E45-AAA7-E4C9021EE7C5}"/>
              </a:ext>
            </a:extLst>
          </p:cNvPr>
          <p:cNvSpPr/>
          <p:nvPr/>
        </p:nvSpPr>
        <p:spPr>
          <a:xfrm>
            <a:off x="4810836" y="4245393"/>
            <a:ext cx="4333164" cy="461665"/>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9pPr>
          </a:lstStyle>
          <a:p>
            <a:pPr marL="0" marR="0" lvl="0" indent="0" algn="l" defTabSz="685983" rtl="0" eaLnBrk="0" fontAlgn="base" latinLnBrk="0" hangingPunct="0">
              <a:lnSpc>
                <a:spcPct val="100000"/>
              </a:lnSpc>
              <a:spcBef>
                <a:spcPct val="0"/>
              </a:spcBef>
              <a:spcAft>
                <a:spcPct val="0"/>
              </a:spcAft>
              <a:buClrTx/>
              <a:buSzTx/>
              <a:buFontTx/>
              <a:buNone/>
              <a:tabLst/>
              <a:defRPr/>
            </a:pPr>
            <a:r>
              <a:rPr kumimoji="0" lang="en-CA" sz="8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Foresters Financial, Foresters, and Helping Is Who We Are are trade names and/or trademarks of The Independent Order of Foresters (a fraternal benefit society, 789 Don Mills Rd, Toronto, Canada M3C 1T9) and its subsidiaries.</a:t>
            </a:r>
          </a:p>
        </p:txBody>
      </p:sp>
      <p:sp>
        <p:nvSpPr>
          <p:cNvPr id="11" name="Rectangle 10">
            <a:extLst>
              <a:ext uri="{FF2B5EF4-FFF2-40B4-BE49-F238E27FC236}">
                <a16:creationId xmlns:a16="http://schemas.microsoft.com/office/drawing/2014/main" id="{345741AC-AAFA-41A5-A9C8-399C45704D0C}"/>
              </a:ext>
            </a:extLst>
          </p:cNvPr>
          <p:cNvSpPr/>
          <p:nvPr/>
        </p:nvSpPr>
        <p:spPr>
          <a:xfrm>
            <a:off x="7935360" y="4832671"/>
            <a:ext cx="992579" cy="307777"/>
          </a:xfrm>
          <a:prstGeom prst="rect">
            <a:avLst/>
          </a:prstGeom>
        </p:spPr>
        <p:txBody>
          <a:bodyPr wrap="none">
            <a:spAutoFit/>
          </a:bodyPr>
          <a:lstStyle/>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a:ea typeface="+mn-ea"/>
                <a:cs typeface="+mn-cs"/>
              </a:rPr>
              <a:t>505258 US</a:t>
            </a:r>
            <a:r>
              <a:rPr kumimoji="0" lang="en-US" sz="7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 05/20</a:t>
            </a:r>
          </a:p>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Not for use in CA.</a:t>
            </a:r>
          </a:p>
        </p:txBody>
      </p:sp>
    </p:spTree>
    <p:extLst>
      <p:ext uri="{BB962C8B-B14F-4D97-AF65-F5344CB8AC3E}">
        <p14:creationId xmlns:p14="http://schemas.microsoft.com/office/powerpoint/2010/main" val="4182342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98893" y="118643"/>
            <a:ext cx="6951335" cy="768418"/>
          </a:xfrm>
        </p:spPr>
        <p:txBody>
          <a:bodyPr/>
          <a:lstStyle/>
          <a:p>
            <a:r>
              <a:rPr lang="en-US" dirty="0"/>
              <a:t>What’s important to you?</a:t>
            </a:r>
          </a:p>
        </p:txBody>
      </p:sp>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1" y="1441624"/>
            <a:ext cx="7575377" cy="2281879"/>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indent="0">
              <a:spcAft>
                <a:spcPts val="1600"/>
              </a:spcAft>
              <a:buNone/>
            </a:pPr>
            <a:r>
              <a:rPr lang="en-US" sz="1600" b="1" dirty="0">
                <a:solidFill>
                  <a:srgbClr val="5E2750"/>
                </a:solidFill>
              </a:rPr>
              <a:t>To protect those dreams, do you imagine having financial security that offers:</a:t>
            </a:r>
          </a:p>
          <a:p>
            <a:pPr>
              <a:spcAft>
                <a:spcPts val="1600"/>
              </a:spcAft>
            </a:pPr>
            <a:r>
              <a:rPr lang="en-US" sz="1600" dirty="0"/>
              <a:t>Protection that remains with you for </a:t>
            </a:r>
            <a:r>
              <a:rPr lang="en-US" sz="1600" i="1" dirty="0">
                <a:solidFill>
                  <a:srgbClr val="5E2750"/>
                </a:solidFill>
              </a:rPr>
              <a:t>WHEN</a:t>
            </a:r>
            <a:r>
              <a:rPr lang="en-US" sz="1600" dirty="0"/>
              <a:t> the unexpected happens</a:t>
            </a:r>
          </a:p>
          <a:p>
            <a:pPr>
              <a:spcAft>
                <a:spcPts val="1600"/>
              </a:spcAft>
            </a:pPr>
            <a:r>
              <a:rPr lang="en-US" sz="1600" dirty="0"/>
              <a:t>Potential to receive declared dividends</a:t>
            </a:r>
            <a:r>
              <a:rPr lang="en-US" sz="1600" baseline="30000" dirty="0"/>
              <a:t>1</a:t>
            </a:r>
          </a:p>
          <a:p>
            <a:pPr>
              <a:spcAft>
                <a:spcPts val="1600"/>
              </a:spcAft>
            </a:pPr>
            <a:r>
              <a:rPr lang="en-US" sz="1600" dirty="0"/>
              <a:t>More than just death benefit protection</a:t>
            </a:r>
          </a:p>
          <a:p>
            <a:pPr>
              <a:spcAft>
                <a:spcPts val="1600"/>
              </a:spcAft>
            </a:pPr>
            <a:r>
              <a:rPr lang="en-US" sz="1600" dirty="0"/>
              <a:t>Benefits that go beyond life insurance</a:t>
            </a:r>
          </a:p>
          <a:p>
            <a:pPr lvl="1">
              <a:spcAft>
                <a:spcPts val="1600"/>
              </a:spcAft>
              <a:buClr>
                <a:srgbClr val="4D4D4D"/>
              </a:buClr>
            </a:pPr>
            <a:endParaRPr lang="en-US" dirty="0"/>
          </a:p>
        </p:txBody>
      </p:sp>
      <p:sp>
        <p:nvSpPr>
          <p:cNvPr id="5" name="Rectangle 4">
            <a:extLst>
              <a:ext uri="{FF2B5EF4-FFF2-40B4-BE49-F238E27FC236}">
                <a16:creationId xmlns:a16="http://schemas.microsoft.com/office/drawing/2014/main" id="{E4DC6B3F-FFA7-4053-B074-C12C7F6B5A8F}"/>
              </a:ext>
            </a:extLst>
          </p:cNvPr>
          <p:cNvSpPr/>
          <p:nvPr/>
        </p:nvSpPr>
        <p:spPr>
          <a:xfrm>
            <a:off x="498893" y="4948208"/>
            <a:ext cx="8215246" cy="2000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7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cs typeface="Verdana" panose="020B0604030504040204" pitchFamily="34" charset="0"/>
              </a:rPr>
              <a:t>Dividends are not guaranteed. Past dividends are not an indicator of future dividend performance.</a:t>
            </a:r>
          </a:p>
        </p:txBody>
      </p:sp>
    </p:spTree>
    <p:extLst>
      <p:ext uri="{BB962C8B-B14F-4D97-AF65-F5344CB8AC3E}">
        <p14:creationId xmlns:p14="http://schemas.microsoft.com/office/powerpoint/2010/main" val="341417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98893" y="118643"/>
            <a:ext cx="6951335" cy="768418"/>
          </a:xfrm>
        </p:spPr>
        <p:txBody>
          <a:bodyPr/>
          <a:lstStyle/>
          <a:p>
            <a:r>
              <a:rPr lang="en-US" dirty="0"/>
              <a:t>Imagine where your life can go with Foresters Financial</a:t>
            </a:r>
            <a:r>
              <a:rPr lang="en-CA" b="0" dirty="0"/>
              <a:t>™</a:t>
            </a:r>
            <a:endParaRPr lang="en-US" b="0" baseline="30000" dirty="0"/>
          </a:p>
        </p:txBody>
      </p:sp>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0" y="1441625"/>
            <a:ext cx="8440351" cy="61382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Foresters Advantage Plus II offers you a path towards financial security and overall wellness </a:t>
            </a:r>
          </a:p>
        </p:txBody>
      </p:sp>
      <p:sp>
        <p:nvSpPr>
          <p:cNvPr id="38" name="Income-Tax Free Death Benefit">
            <a:extLst>
              <a:ext uri="{FF2B5EF4-FFF2-40B4-BE49-F238E27FC236}">
                <a16:creationId xmlns:a16="http://schemas.microsoft.com/office/drawing/2014/main" id="{452F90D6-1CD4-5C46-A569-FE95A3F55172}"/>
              </a:ext>
            </a:extLst>
          </p:cNvPr>
          <p:cNvSpPr txBox="1">
            <a:spLocks noChangeArrowheads="1"/>
          </p:cNvSpPr>
          <p:nvPr/>
        </p:nvSpPr>
        <p:spPr bwMode="auto">
          <a:xfrm>
            <a:off x="498893" y="2950469"/>
            <a:ext cx="2088632"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ct val="100000"/>
              </a:lnSpc>
              <a:spcBef>
                <a:spcPct val="0"/>
              </a:spcBef>
              <a:spcAft>
                <a:spcPct val="0"/>
              </a:spcAft>
              <a:buClrTx/>
              <a:buSzTx/>
              <a:buFontTx/>
              <a:buNone/>
              <a:tabLst/>
              <a:defRPr/>
            </a:pPr>
            <a:r>
              <a:rPr lang="en-US" altLang="en-US" sz="1850" dirty="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endParaRPr kumimoji="0" lang="en-US" altLang="en-US" sz="18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grpSp>
        <p:nvGrpSpPr>
          <p:cNvPr id="7" name="Group 6">
            <a:extLst>
              <a:ext uri="{FF2B5EF4-FFF2-40B4-BE49-F238E27FC236}">
                <a16:creationId xmlns:a16="http://schemas.microsoft.com/office/drawing/2014/main" id="{02806860-6EB5-E543-98FA-3854982FD03A}"/>
              </a:ext>
            </a:extLst>
          </p:cNvPr>
          <p:cNvGrpSpPr/>
          <p:nvPr/>
        </p:nvGrpSpPr>
        <p:grpSpPr>
          <a:xfrm>
            <a:off x="498893" y="2750116"/>
            <a:ext cx="7890839" cy="685396"/>
            <a:chOff x="498893" y="3824957"/>
            <a:chExt cx="7890839" cy="685396"/>
          </a:xfrm>
        </p:grpSpPr>
        <p:grpSp>
          <p:nvGrpSpPr>
            <p:cNvPr id="6" name="Group 5">
              <a:extLst>
                <a:ext uri="{FF2B5EF4-FFF2-40B4-BE49-F238E27FC236}">
                  <a16:creationId xmlns:a16="http://schemas.microsoft.com/office/drawing/2014/main" id="{369915CE-CBCB-F245-9F4F-E821EA4F35EF}"/>
                </a:ext>
              </a:extLst>
            </p:cNvPr>
            <p:cNvGrpSpPr/>
            <p:nvPr/>
          </p:nvGrpSpPr>
          <p:grpSpPr>
            <a:xfrm>
              <a:off x="498893" y="3824957"/>
              <a:ext cx="2089527" cy="684000"/>
              <a:chOff x="498893" y="3824957"/>
              <a:chExt cx="2089527" cy="684000"/>
            </a:xfrm>
          </p:grpSpPr>
          <p:sp>
            <p:nvSpPr>
              <p:cNvPr id="83" name="Oval 82">
                <a:extLst>
                  <a:ext uri="{FF2B5EF4-FFF2-40B4-BE49-F238E27FC236}">
                    <a16:creationId xmlns:a16="http://schemas.microsoft.com/office/drawing/2014/main" id="{56FD5419-0D81-9844-B9AB-83800D5A0EAC}"/>
                  </a:ext>
                </a:extLst>
              </p:cNvPr>
              <p:cNvSpPr/>
              <p:nvPr/>
            </p:nvSpPr>
            <p:spPr>
              <a:xfrm>
                <a:off x="498893" y="3824957"/>
                <a:ext cx="684000" cy="68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4" name="Oval 83">
                <a:extLst>
                  <a:ext uri="{FF2B5EF4-FFF2-40B4-BE49-F238E27FC236}">
                    <a16:creationId xmlns:a16="http://schemas.microsoft.com/office/drawing/2014/main" id="{7FF0851A-5029-C044-AA9F-FC332E1F2FDF}"/>
                  </a:ext>
                </a:extLst>
              </p:cNvPr>
              <p:cNvSpPr/>
              <p:nvPr/>
            </p:nvSpPr>
            <p:spPr>
              <a:xfrm>
                <a:off x="1897601" y="3824957"/>
                <a:ext cx="684000" cy="68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5" name="Rectangle 84">
                <a:extLst>
                  <a:ext uri="{FF2B5EF4-FFF2-40B4-BE49-F238E27FC236}">
                    <a16:creationId xmlns:a16="http://schemas.microsoft.com/office/drawing/2014/main" id="{8FB22A99-AD14-C74C-AD35-7BCEFA07C033}"/>
                  </a:ext>
                </a:extLst>
              </p:cNvPr>
              <p:cNvSpPr/>
              <p:nvPr/>
            </p:nvSpPr>
            <p:spPr>
              <a:xfrm>
                <a:off x="834656" y="3824957"/>
                <a:ext cx="1409053" cy="6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sp>
            <p:nvSpPr>
              <p:cNvPr id="82" name="Income-Tax Free Death Benefit">
                <a:extLst>
                  <a:ext uri="{FF2B5EF4-FFF2-40B4-BE49-F238E27FC236}">
                    <a16:creationId xmlns:a16="http://schemas.microsoft.com/office/drawing/2014/main" id="{83F4FB56-B5F8-4940-B2A5-52AD0DDEA65A}"/>
                  </a:ext>
                </a:extLst>
              </p:cNvPr>
              <p:cNvSpPr txBox="1">
                <a:spLocks noChangeArrowheads="1"/>
              </p:cNvSpPr>
              <p:nvPr/>
            </p:nvSpPr>
            <p:spPr bwMode="auto">
              <a:xfrm>
                <a:off x="498893" y="3930877"/>
                <a:ext cx="2089527" cy="46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2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86" name="Group 85">
              <a:extLst>
                <a:ext uri="{FF2B5EF4-FFF2-40B4-BE49-F238E27FC236}">
                  <a16:creationId xmlns:a16="http://schemas.microsoft.com/office/drawing/2014/main" id="{0229CFC9-9232-1447-9FA9-F31FD627519D}"/>
                </a:ext>
              </a:extLst>
            </p:cNvPr>
            <p:cNvGrpSpPr/>
            <p:nvPr/>
          </p:nvGrpSpPr>
          <p:grpSpPr>
            <a:xfrm>
              <a:off x="3399549" y="3826353"/>
              <a:ext cx="2089527" cy="684000"/>
              <a:chOff x="498893" y="3824957"/>
              <a:chExt cx="2089527" cy="684000"/>
            </a:xfrm>
          </p:grpSpPr>
          <p:sp>
            <p:nvSpPr>
              <p:cNvPr id="87" name="Oval 86">
                <a:extLst>
                  <a:ext uri="{FF2B5EF4-FFF2-40B4-BE49-F238E27FC236}">
                    <a16:creationId xmlns:a16="http://schemas.microsoft.com/office/drawing/2014/main" id="{7BFC5A0D-2A90-B840-9D1E-2506DD1CEBDD}"/>
                  </a:ext>
                </a:extLst>
              </p:cNvPr>
              <p:cNvSpPr/>
              <p:nvPr/>
            </p:nvSpPr>
            <p:spPr>
              <a:xfrm>
                <a:off x="498893" y="3824957"/>
                <a:ext cx="684000" cy="68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8" name="Oval 87">
                <a:extLst>
                  <a:ext uri="{FF2B5EF4-FFF2-40B4-BE49-F238E27FC236}">
                    <a16:creationId xmlns:a16="http://schemas.microsoft.com/office/drawing/2014/main" id="{8CC82DBE-B2C3-B442-883E-829F07A7A389}"/>
                  </a:ext>
                </a:extLst>
              </p:cNvPr>
              <p:cNvSpPr/>
              <p:nvPr/>
            </p:nvSpPr>
            <p:spPr>
              <a:xfrm>
                <a:off x="1897601" y="3824957"/>
                <a:ext cx="684000" cy="68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9" name="Rectangle 88">
                <a:extLst>
                  <a:ext uri="{FF2B5EF4-FFF2-40B4-BE49-F238E27FC236}">
                    <a16:creationId xmlns:a16="http://schemas.microsoft.com/office/drawing/2014/main" id="{C279E379-E2FB-9942-BC9B-FDF2FB2B251E}"/>
                  </a:ext>
                </a:extLst>
              </p:cNvPr>
              <p:cNvSpPr/>
              <p:nvPr/>
            </p:nvSpPr>
            <p:spPr>
              <a:xfrm>
                <a:off x="834656" y="3824957"/>
                <a:ext cx="1409053" cy="68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sp>
            <p:nvSpPr>
              <p:cNvPr id="90" name="Income-Tax Free Death Benefit">
                <a:extLst>
                  <a:ext uri="{FF2B5EF4-FFF2-40B4-BE49-F238E27FC236}">
                    <a16:creationId xmlns:a16="http://schemas.microsoft.com/office/drawing/2014/main" id="{EAB350ED-8BF9-F749-8C19-C18FA71D0809}"/>
                  </a:ext>
                </a:extLst>
              </p:cNvPr>
              <p:cNvSpPr txBox="1">
                <a:spLocks noChangeArrowheads="1"/>
              </p:cNvSpPr>
              <p:nvPr/>
            </p:nvSpPr>
            <p:spPr bwMode="auto">
              <a:xfrm>
                <a:off x="498893" y="3907561"/>
                <a:ext cx="208952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2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a:t>
                </a:r>
                <a:b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tomorrow</a:t>
                </a:r>
              </a:p>
            </p:txBody>
          </p:sp>
        </p:grpSp>
        <p:grpSp>
          <p:nvGrpSpPr>
            <p:cNvPr id="91" name="Group 90">
              <a:extLst>
                <a:ext uri="{FF2B5EF4-FFF2-40B4-BE49-F238E27FC236}">
                  <a16:creationId xmlns:a16="http://schemas.microsoft.com/office/drawing/2014/main" id="{57C7404C-14E5-A94F-BD71-9E3BC19335D9}"/>
                </a:ext>
              </a:extLst>
            </p:cNvPr>
            <p:cNvGrpSpPr/>
            <p:nvPr/>
          </p:nvGrpSpPr>
          <p:grpSpPr>
            <a:xfrm>
              <a:off x="6300205" y="3824957"/>
              <a:ext cx="2089527" cy="684000"/>
              <a:chOff x="498893" y="3824957"/>
              <a:chExt cx="2089527" cy="684000"/>
            </a:xfrm>
          </p:grpSpPr>
          <p:sp>
            <p:nvSpPr>
              <p:cNvPr id="92" name="Oval 91">
                <a:extLst>
                  <a:ext uri="{FF2B5EF4-FFF2-40B4-BE49-F238E27FC236}">
                    <a16:creationId xmlns:a16="http://schemas.microsoft.com/office/drawing/2014/main" id="{27B15E1A-C9F2-9441-A520-12641B91FC15}"/>
                  </a:ext>
                </a:extLst>
              </p:cNvPr>
              <p:cNvSpPr/>
              <p:nvPr/>
            </p:nvSpPr>
            <p:spPr>
              <a:xfrm>
                <a:off x="498893" y="3824957"/>
                <a:ext cx="684000" cy="68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93" name="Oval 92">
                <a:extLst>
                  <a:ext uri="{FF2B5EF4-FFF2-40B4-BE49-F238E27FC236}">
                    <a16:creationId xmlns:a16="http://schemas.microsoft.com/office/drawing/2014/main" id="{542D3E8C-67D4-5846-82CC-4765B69118ED}"/>
                  </a:ext>
                </a:extLst>
              </p:cNvPr>
              <p:cNvSpPr/>
              <p:nvPr/>
            </p:nvSpPr>
            <p:spPr>
              <a:xfrm>
                <a:off x="1897601" y="3824957"/>
                <a:ext cx="684000" cy="68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94" name="Rectangle 93">
                <a:extLst>
                  <a:ext uri="{FF2B5EF4-FFF2-40B4-BE49-F238E27FC236}">
                    <a16:creationId xmlns:a16="http://schemas.microsoft.com/office/drawing/2014/main" id="{FAAB68F5-C521-284D-9B86-38AD7AD29ED7}"/>
                  </a:ext>
                </a:extLst>
              </p:cNvPr>
              <p:cNvSpPr/>
              <p:nvPr/>
            </p:nvSpPr>
            <p:spPr>
              <a:xfrm>
                <a:off x="834656" y="3824957"/>
                <a:ext cx="1409053" cy="68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sp>
            <p:nvSpPr>
              <p:cNvPr id="95" name="Income-Tax Free Death Benefit">
                <a:extLst>
                  <a:ext uri="{FF2B5EF4-FFF2-40B4-BE49-F238E27FC236}">
                    <a16:creationId xmlns:a16="http://schemas.microsoft.com/office/drawing/2014/main" id="{FC04738B-3B26-5441-B877-8C98D7EDC241}"/>
                  </a:ext>
                </a:extLst>
              </p:cNvPr>
              <p:cNvSpPr txBox="1">
                <a:spLocks noChangeArrowheads="1"/>
              </p:cNvSpPr>
              <p:nvPr/>
            </p:nvSpPr>
            <p:spPr bwMode="auto">
              <a:xfrm>
                <a:off x="498893" y="3907561"/>
                <a:ext cx="208952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2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grpSp>
    </p:spTree>
    <p:extLst>
      <p:ext uri="{BB962C8B-B14F-4D97-AF65-F5344CB8AC3E}">
        <p14:creationId xmlns:p14="http://schemas.microsoft.com/office/powerpoint/2010/main" val="2699806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E054909D-D622-9C4C-AEF9-21C289C3F6DD}"/>
              </a:ext>
            </a:extLst>
          </p:cNvPr>
          <p:cNvSpPr txBox="1">
            <a:spLocks/>
          </p:cNvSpPr>
          <p:nvPr/>
        </p:nvSpPr>
        <p:spPr>
          <a:xfrm>
            <a:off x="431802" y="1082081"/>
            <a:ext cx="4370062" cy="264623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90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Attend fun family events, such as baseball games and amusement park outings, giving you a chance to spend quality time with the ones you love</a:t>
            </a:r>
          </a:p>
        </p:txBody>
      </p:sp>
      <p:sp>
        <p:nvSpPr>
          <p:cNvPr id="9" name="Rectangle 8">
            <a:extLst>
              <a:ext uri="{FF2B5EF4-FFF2-40B4-BE49-F238E27FC236}">
                <a16:creationId xmlns:a16="http://schemas.microsoft.com/office/drawing/2014/main" id="{ED5BE34D-A7C4-49CC-B265-24412962C9B4}"/>
              </a:ext>
            </a:extLst>
          </p:cNvPr>
          <p:cNvSpPr/>
          <p:nvPr/>
        </p:nvSpPr>
        <p:spPr>
          <a:xfrm>
            <a:off x="7935360" y="4832671"/>
            <a:ext cx="992579" cy="307777"/>
          </a:xfrm>
          <a:prstGeom prst="rect">
            <a:avLst/>
          </a:prstGeom>
        </p:spPr>
        <p:txBody>
          <a:bodyPr wrap="none">
            <a:spAutoFit/>
          </a:bodyPr>
          <a:lstStyle/>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a:ea typeface="+mn-ea"/>
                <a:cs typeface="+mn-cs"/>
              </a:rPr>
              <a:t>505258 US</a:t>
            </a:r>
            <a:r>
              <a:rPr kumimoji="0" lang="en-US" sz="7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 05/20</a:t>
            </a:r>
          </a:p>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Not for use in CA.</a:t>
            </a:r>
          </a:p>
        </p:txBody>
      </p:sp>
      <p:sp>
        <p:nvSpPr>
          <p:cNvPr id="10" name="Slide Number Placeholder 8">
            <a:extLst>
              <a:ext uri="{FF2B5EF4-FFF2-40B4-BE49-F238E27FC236}">
                <a16:creationId xmlns:a16="http://schemas.microsoft.com/office/drawing/2014/main" id="{976700A8-D399-485A-8D6C-0C40499EBDC5}"/>
              </a:ext>
            </a:extLst>
          </p:cNvPr>
          <p:cNvSpPr txBox="1">
            <a:spLocks/>
          </p:cNvSpPr>
          <p:nvPr/>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96646C-D2FC-4A20-874F-EEDD798FACF8}" type="slidenum">
              <a:rPr kumimoji="0" lang="en-US" sz="901"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1" b="0" i="0" u="none" strike="noStrike" kern="1200" cap="none" spc="0" normalizeH="0" baseline="0" noProof="0" dirty="0">
              <a:ln>
                <a:noFill/>
              </a:ln>
              <a:solidFill>
                <a:srgbClr val="FFFFFF"/>
              </a:solidFill>
              <a:effectLst/>
              <a:uLnTx/>
              <a:uFillTx/>
              <a:latin typeface="Verdana"/>
              <a:ea typeface="+mn-ea"/>
              <a:cs typeface="+mn-cs"/>
            </a:endParaRPr>
          </a:p>
        </p:txBody>
      </p:sp>
      <p:grpSp>
        <p:nvGrpSpPr>
          <p:cNvPr id="51" name="Group 50">
            <a:extLst>
              <a:ext uri="{FF2B5EF4-FFF2-40B4-BE49-F238E27FC236}">
                <a16:creationId xmlns:a16="http://schemas.microsoft.com/office/drawing/2014/main" id="{4FB3F075-E7A2-0448-99F0-8B46D401C05B}"/>
              </a:ext>
            </a:extLst>
          </p:cNvPr>
          <p:cNvGrpSpPr/>
          <p:nvPr/>
        </p:nvGrpSpPr>
        <p:grpSpPr>
          <a:xfrm>
            <a:off x="431803" y="416554"/>
            <a:ext cx="1377132" cy="486000"/>
            <a:chOff x="431803" y="401564"/>
            <a:chExt cx="1377132" cy="486000"/>
          </a:xfrm>
        </p:grpSpPr>
        <p:grpSp>
          <p:nvGrpSpPr>
            <p:cNvPr id="52" name="Group 51">
              <a:extLst>
                <a:ext uri="{FF2B5EF4-FFF2-40B4-BE49-F238E27FC236}">
                  <a16:creationId xmlns:a16="http://schemas.microsoft.com/office/drawing/2014/main" id="{11A45854-E536-2D4C-A5DC-E946DC480F6B}"/>
                </a:ext>
              </a:extLst>
            </p:cNvPr>
            <p:cNvGrpSpPr/>
            <p:nvPr/>
          </p:nvGrpSpPr>
          <p:grpSpPr>
            <a:xfrm>
              <a:off x="431803" y="401564"/>
              <a:ext cx="1377131" cy="486000"/>
              <a:chOff x="431803" y="401564"/>
              <a:chExt cx="1377131" cy="486000"/>
            </a:xfrm>
          </p:grpSpPr>
          <p:sp>
            <p:nvSpPr>
              <p:cNvPr id="54" name="Oval 53">
                <a:extLst>
                  <a:ext uri="{FF2B5EF4-FFF2-40B4-BE49-F238E27FC236}">
                    <a16:creationId xmlns:a16="http://schemas.microsoft.com/office/drawing/2014/main" id="{02797748-BE18-7D45-BE14-BC59A45D2B12}"/>
                  </a:ext>
                </a:extLst>
              </p:cNvPr>
              <p:cNvSpPr/>
              <p:nvPr/>
            </p:nvSpPr>
            <p:spPr>
              <a:xfrm>
                <a:off x="431803"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5" name="Oval 54">
                <a:extLst>
                  <a:ext uri="{FF2B5EF4-FFF2-40B4-BE49-F238E27FC236}">
                    <a16:creationId xmlns:a16="http://schemas.microsoft.com/office/drawing/2014/main" id="{4656C93C-39F2-A74B-A4E0-8DE25A0EFC6D}"/>
                  </a:ext>
                </a:extLst>
              </p:cNvPr>
              <p:cNvSpPr/>
              <p:nvPr/>
            </p:nvSpPr>
            <p:spPr>
              <a:xfrm>
                <a:off x="1322934"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6" name="Rectangle 55">
                <a:extLst>
                  <a:ext uri="{FF2B5EF4-FFF2-40B4-BE49-F238E27FC236}">
                    <a16:creationId xmlns:a16="http://schemas.microsoft.com/office/drawing/2014/main" id="{501BC75A-5376-3E41-8966-530E31977ABD}"/>
                  </a:ext>
                </a:extLst>
              </p:cNvPr>
              <p:cNvSpPr/>
              <p:nvPr/>
            </p:nvSpPr>
            <p:spPr>
              <a:xfrm>
                <a:off x="677952" y="401564"/>
                <a:ext cx="903797" cy="4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53" name="Income-Tax Free Death Benefit">
              <a:extLst>
                <a:ext uri="{FF2B5EF4-FFF2-40B4-BE49-F238E27FC236}">
                  <a16:creationId xmlns:a16="http://schemas.microsoft.com/office/drawing/2014/main" id="{FBCDE1DD-915A-E64A-A704-E94026481785}"/>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57" name="Group 56">
            <a:extLst>
              <a:ext uri="{FF2B5EF4-FFF2-40B4-BE49-F238E27FC236}">
                <a16:creationId xmlns:a16="http://schemas.microsoft.com/office/drawing/2014/main" id="{F9B130EA-A28A-6D43-81B3-D65603DB9F87}"/>
              </a:ext>
            </a:extLst>
          </p:cNvPr>
          <p:cNvGrpSpPr/>
          <p:nvPr/>
        </p:nvGrpSpPr>
        <p:grpSpPr>
          <a:xfrm>
            <a:off x="1912315" y="416554"/>
            <a:ext cx="1377132" cy="486000"/>
            <a:chOff x="1912315" y="341604"/>
            <a:chExt cx="1377132" cy="486000"/>
          </a:xfrm>
        </p:grpSpPr>
        <p:grpSp>
          <p:nvGrpSpPr>
            <p:cNvPr id="58" name="Group 57">
              <a:extLst>
                <a:ext uri="{FF2B5EF4-FFF2-40B4-BE49-F238E27FC236}">
                  <a16:creationId xmlns:a16="http://schemas.microsoft.com/office/drawing/2014/main" id="{2274E97F-F04B-FC4B-9E91-7B239DCB361A}"/>
                </a:ext>
              </a:extLst>
            </p:cNvPr>
            <p:cNvGrpSpPr/>
            <p:nvPr/>
          </p:nvGrpSpPr>
          <p:grpSpPr>
            <a:xfrm>
              <a:off x="1912315" y="341604"/>
              <a:ext cx="1377131" cy="486000"/>
              <a:chOff x="431803" y="401564"/>
              <a:chExt cx="1377131" cy="486000"/>
            </a:xfrm>
            <a:solidFill>
              <a:srgbClr val="787777"/>
            </a:solidFill>
          </p:grpSpPr>
          <p:sp>
            <p:nvSpPr>
              <p:cNvPr id="60" name="Oval 59">
                <a:extLst>
                  <a:ext uri="{FF2B5EF4-FFF2-40B4-BE49-F238E27FC236}">
                    <a16:creationId xmlns:a16="http://schemas.microsoft.com/office/drawing/2014/main" id="{F7F8C324-E0A4-4B4D-B80C-9D1DC2E9B2D7}"/>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1" name="Oval 60">
                <a:extLst>
                  <a:ext uri="{FF2B5EF4-FFF2-40B4-BE49-F238E27FC236}">
                    <a16:creationId xmlns:a16="http://schemas.microsoft.com/office/drawing/2014/main" id="{1BFCCDBA-E7E6-FF4B-8C09-1D128149CB6E}"/>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2" name="Rectangle 61">
                <a:extLst>
                  <a:ext uri="{FF2B5EF4-FFF2-40B4-BE49-F238E27FC236}">
                    <a16:creationId xmlns:a16="http://schemas.microsoft.com/office/drawing/2014/main" id="{0E630BBC-F44D-E44A-BB36-35DF3325E009}"/>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59" name="Income-Tax Free Death Benefit">
              <a:extLst>
                <a:ext uri="{FF2B5EF4-FFF2-40B4-BE49-F238E27FC236}">
                  <a16:creationId xmlns:a16="http://schemas.microsoft.com/office/drawing/2014/main" id="{65A51702-EB4D-D747-B3C0-40877F10376B}"/>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63" name="Group 62">
            <a:extLst>
              <a:ext uri="{FF2B5EF4-FFF2-40B4-BE49-F238E27FC236}">
                <a16:creationId xmlns:a16="http://schemas.microsoft.com/office/drawing/2014/main" id="{5F147006-1D5D-CA4C-9B1E-3234EE8BB2F8}"/>
              </a:ext>
            </a:extLst>
          </p:cNvPr>
          <p:cNvGrpSpPr/>
          <p:nvPr/>
        </p:nvGrpSpPr>
        <p:grpSpPr>
          <a:xfrm>
            <a:off x="3392827" y="416554"/>
            <a:ext cx="1377132" cy="486000"/>
            <a:chOff x="3392827" y="341604"/>
            <a:chExt cx="1377132" cy="486000"/>
          </a:xfrm>
        </p:grpSpPr>
        <p:grpSp>
          <p:nvGrpSpPr>
            <p:cNvPr id="64" name="Group 63">
              <a:extLst>
                <a:ext uri="{FF2B5EF4-FFF2-40B4-BE49-F238E27FC236}">
                  <a16:creationId xmlns:a16="http://schemas.microsoft.com/office/drawing/2014/main" id="{E7E18D8B-7507-1444-8E76-EEDA43BBBD65}"/>
                </a:ext>
              </a:extLst>
            </p:cNvPr>
            <p:cNvGrpSpPr/>
            <p:nvPr/>
          </p:nvGrpSpPr>
          <p:grpSpPr>
            <a:xfrm>
              <a:off x="3392827" y="341604"/>
              <a:ext cx="1377131" cy="486000"/>
              <a:chOff x="431803" y="401564"/>
              <a:chExt cx="1377131" cy="486000"/>
            </a:xfrm>
            <a:solidFill>
              <a:srgbClr val="787777"/>
            </a:solidFill>
          </p:grpSpPr>
          <p:sp>
            <p:nvSpPr>
              <p:cNvPr id="66" name="Oval 65">
                <a:extLst>
                  <a:ext uri="{FF2B5EF4-FFF2-40B4-BE49-F238E27FC236}">
                    <a16:creationId xmlns:a16="http://schemas.microsoft.com/office/drawing/2014/main" id="{1D25B9B9-D786-894A-A8A5-DD0A1FEC05E0}"/>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7" name="Oval 66">
                <a:extLst>
                  <a:ext uri="{FF2B5EF4-FFF2-40B4-BE49-F238E27FC236}">
                    <a16:creationId xmlns:a16="http://schemas.microsoft.com/office/drawing/2014/main" id="{9F2534D6-911B-1048-A5A0-46FB65703B07}"/>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8" name="Rectangle 67">
                <a:extLst>
                  <a:ext uri="{FF2B5EF4-FFF2-40B4-BE49-F238E27FC236}">
                    <a16:creationId xmlns:a16="http://schemas.microsoft.com/office/drawing/2014/main" id="{508D11B8-E257-6648-B08C-B8BD5B61DE35}"/>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65" name="Income-Tax Free Death Benefit">
              <a:extLst>
                <a:ext uri="{FF2B5EF4-FFF2-40B4-BE49-F238E27FC236}">
                  <a16:creationId xmlns:a16="http://schemas.microsoft.com/office/drawing/2014/main" id="{1CFB1070-A217-214E-86F2-FAF483AB1E8D}"/>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3345325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DA28A006-A1A1-D848-B780-CCB920631D25}"/>
              </a:ext>
            </a:extLst>
          </p:cNvPr>
          <p:cNvSpPr txBox="1">
            <a:spLocks/>
          </p:cNvSpPr>
          <p:nvPr/>
        </p:nvSpPr>
        <p:spPr>
          <a:xfrm>
            <a:off x="431802" y="1089576"/>
            <a:ext cx="4110971" cy="264623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90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Help your family reach their goals</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for higher education by applying for</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 Foresters Competitive Scholarship</a:t>
            </a:r>
            <a:r>
              <a:rPr kumimoji="0" lang="en-US" sz="1600" b="0" i="0" u="none" strike="noStrike" kern="1200" cap="none" spc="0" normalizeH="0" baseline="30000" noProof="0" dirty="0">
                <a:ln>
                  <a:noFill/>
                </a:ln>
                <a:solidFill>
                  <a:srgbClr val="FFFFFF"/>
                </a:solidFill>
                <a:effectLst/>
                <a:uLnTx/>
                <a:uFillTx/>
                <a:latin typeface="Verdana" panose="020B0604030504040204" pitchFamily="34" charset="0"/>
                <a:ea typeface="Verdana" panose="020B0604030504040204" pitchFamily="34" charset="0"/>
              </a:rPr>
              <a:t>2</a:t>
            </a: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of up to $2,000 per year, renewable for 4 years</a:t>
            </a:r>
          </a:p>
          <a:p>
            <a:pPr marL="0" marR="0" lvl="0" indent="0" algn="l" defTabSz="686440" rtl="0" eaLnBrk="1" fontAlgn="auto" latinLnBrk="0" hangingPunct="1">
              <a:lnSpc>
                <a:spcPct val="100000"/>
              </a:lnSpc>
              <a:spcBef>
                <a:spcPts val="0"/>
              </a:spcBef>
              <a:spcAft>
                <a:spcPts val="90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Scholarships are available for you, your spouse, your children or grandchildren or a person under</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legal guardianship</a:t>
            </a:r>
          </a:p>
        </p:txBody>
      </p:sp>
      <p:sp>
        <p:nvSpPr>
          <p:cNvPr id="18" name="Rectangle 17">
            <a:extLst>
              <a:ext uri="{FF2B5EF4-FFF2-40B4-BE49-F238E27FC236}">
                <a16:creationId xmlns:a16="http://schemas.microsoft.com/office/drawing/2014/main" id="{39F2BE2B-0207-014A-85A6-227F67CE1C01}"/>
              </a:ext>
            </a:extLst>
          </p:cNvPr>
          <p:cNvSpPr/>
          <p:nvPr/>
        </p:nvSpPr>
        <p:spPr>
          <a:xfrm>
            <a:off x="431801" y="3654193"/>
            <a:ext cx="4555066" cy="6924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50" b="1" i="0" u="none" strike="noStrike" kern="1200" cap="none" spc="0" normalizeH="0" baseline="0" noProof="0" dirty="0">
                <a:ln>
                  <a:noFill/>
                </a:ln>
                <a:solidFill>
                  <a:srgbClr val="FFFFFF"/>
                </a:solidFill>
                <a:effectLst/>
                <a:uLnTx/>
                <a:uFillTx/>
                <a:latin typeface="Verdana"/>
                <a:ea typeface="+mn-ea"/>
                <a:cs typeface="+mn-cs"/>
              </a:rPr>
              <a:t>TOM JOSEPH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50" b="1" i="0" u="none" strike="noStrike" kern="1200" cap="none" spc="0" normalizeH="0" baseline="0" noProof="0" dirty="0">
                <a:ln>
                  <a:noFill/>
                </a:ln>
                <a:solidFill>
                  <a:srgbClr val="FFFFFF"/>
                </a:solidFill>
                <a:effectLst/>
                <a:uLnTx/>
                <a:uFillTx/>
                <a:latin typeface="Verdana"/>
                <a:ea typeface="+mn-ea"/>
                <a:cs typeface="+mn-cs"/>
              </a:rPr>
              <a:t>2019 Foresters Competitive</a:t>
            </a:r>
            <a:br>
              <a:rPr kumimoji="0" lang="en-CA" sz="1250" b="1" i="0" u="none" strike="noStrike" kern="1200" cap="none" spc="0" normalizeH="0" baseline="0" noProof="0" dirty="0">
                <a:ln>
                  <a:noFill/>
                </a:ln>
                <a:solidFill>
                  <a:srgbClr val="FFFFFF"/>
                </a:solidFill>
                <a:effectLst/>
                <a:uLnTx/>
                <a:uFillTx/>
                <a:latin typeface="Verdana"/>
                <a:ea typeface="+mn-ea"/>
                <a:cs typeface="+mn-cs"/>
              </a:rPr>
            </a:br>
            <a:r>
              <a:rPr kumimoji="0" lang="en-CA" sz="1250" b="1" i="0" u="none" strike="noStrike" kern="1200" cap="none" spc="0" normalizeH="0" baseline="0" noProof="0" dirty="0">
                <a:ln>
                  <a:noFill/>
                </a:ln>
                <a:solidFill>
                  <a:srgbClr val="FFFFFF"/>
                </a:solidFill>
                <a:effectLst/>
                <a:uLnTx/>
                <a:uFillTx/>
                <a:latin typeface="Verdana"/>
                <a:ea typeface="+mn-ea"/>
                <a:cs typeface="+mn-cs"/>
              </a:rPr>
              <a:t>Scholarship Winner</a:t>
            </a:r>
          </a:p>
        </p:txBody>
      </p:sp>
      <p:sp>
        <p:nvSpPr>
          <p:cNvPr id="23" name="Rectangle 22">
            <a:extLst>
              <a:ext uri="{FF2B5EF4-FFF2-40B4-BE49-F238E27FC236}">
                <a16:creationId xmlns:a16="http://schemas.microsoft.com/office/drawing/2014/main" id="{DA8612D0-5C96-724A-A31F-41248FB8408B}"/>
              </a:ext>
            </a:extLst>
          </p:cNvPr>
          <p:cNvSpPr/>
          <p:nvPr/>
        </p:nvSpPr>
        <p:spPr>
          <a:xfrm>
            <a:off x="192856" y="4465414"/>
            <a:ext cx="4235211" cy="584391"/>
          </a:xfrm>
          <a:prstGeom prst="rect">
            <a:avLst/>
          </a:prstGeom>
        </p:spPr>
        <p:txBody>
          <a:bodyPr wrap="square">
            <a:spAutoFit/>
          </a:bodyPr>
          <a:lstStyle/>
          <a:p>
            <a:pPr marL="228600" marR="0" lvl="0" indent="-228600" algn="l" defTabSz="914400" rtl="0" eaLnBrk="1" fontAlgn="auto" latinLnBrk="0" hangingPunct="1">
              <a:lnSpc>
                <a:spcPct val="102000"/>
              </a:lnSpc>
              <a:spcBef>
                <a:spcPts val="0"/>
              </a:spcBef>
              <a:spcAft>
                <a:spcPts val="0"/>
              </a:spcAft>
              <a:buClrTx/>
              <a:buSzTx/>
              <a:buFont typeface="+mj-lt"/>
              <a:buAutoNum type="arabicPeriod" startAt="2"/>
              <a:tabLst/>
              <a:defRPr/>
            </a:pPr>
            <a:r>
              <a:rPr kumimoji="0" lang="en-US" sz="8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useoSans-300"/>
              </a:rPr>
              <a:t>Foresters Competitive Scholarships is a program administered by International Scholarship and Tuition Services, Inc. on behalf of Foresters Financial. Available to eligible members. Please visit www.foresters.com/</a:t>
            </a:r>
            <a:br>
              <a:rPr kumimoji="0" lang="en-US" sz="8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useoSans-300"/>
              </a:rPr>
            </a:br>
            <a:r>
              <a:rPr kumimoji="0" lang="en-US" sz="8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useoSans-300"/>
              </a:rPr>
              <a:t>en/foresters-difference/scholarships for eligibility criteria.</a:t>
            </a:r>
          </a:p>
        </p:txBody>
      </p:sp>
      <p:sp>
        <p:nvSpPr>
          <p:cNvPr id="22" name="Rectangle 21">
            <a:extLst>
              <a:ext uri="{FF2B5EF4-FFF2-40B4-BE49-F238E27FC236}">
                <a16:creationId xmlns:a16="http://schemas.microsoft.com/office/drawing/2014/main" id="{2CF4C7AA-532F-41D4-847A-78595AFA62ED}"/>
              </a:ext>
            </a:extLst>
          </p:cNvPr>
          <p:cNvSpPr/>
          <p:nvPr/>
        </p:nvSpPr>
        <p:spPr>
          <a:xfrm>
            <a:off x="7935360" y="4832671"/>
            <a:ext cx="992579" cy="307777"/>
          </a:xfrm>
          <a:prstGeom prst="rect">
            <a:avLst/>
          </a:prstGeom>
        </p:spPr>
        <p:txBody>
          <a:bodyPr wrap="none">
            <a:spAutoFit/>
          </a:bodyPr>
          <a:lstStyle/>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a:ea typeface="+mn-ea"/>
                <a:cs typeface="+mn-cs"/>
              </a:rPr>
              <a:t>505258 US</a:t>
            </a:r>
            <a:r>
              <a:rPr kumimoji="0" lang="en-US" sz="7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 05/20</a:t>
            </a:r>
          </a:p>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Not for use in CA.</a:t>
            </a:r>
          </a:p>
        </p:txBody>
      </p:sp>
      <p:sp>
        <p:nvSpPr>
          <p:cNvPr id="24" name="Slide Number Placeholder 8">
            <a:extLst>
              <a:ext uri="{FF2B5EF4-FFF2-40B4-BE49-F238E27FC236}">
                <a16:creationId xmlns:a16="http://schemas.microsoft.com/office/drawing/2014/main" id="{18CB078E-79B0-4623-9CC0-FC8F656C6D62}"/>
              </a:ext>
            </a:extLst>
          </p:cNvPr>
          <p:cNvSpPr txBox="1">
            <a:spLocks/>
          </p:cNvSpPr>
          <p:nvPr/>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96646C-D2FC-4A20-874F-EEDD798FACF8}" type="slidenum">
              <a:rPr kumimoji="0" lang="en-US" sz="901"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1" b="0" i="0" u="none" strike="noStrike" kern="1200" cap="none" spc="0" normalizeH="0" baseline="0" noProof="0" dirty="0">
              <a:ln>
                <a:noFill/>
              </a:ln>
              <a:solidFill>
                <a:srgbClr val="FFFFFF"/>
              </a:solidFill>
              <a:effectLst/>
              <a:uLnTx/>
              <a:uFillTx/>
              <a:latin typeface="Verdana"/>
              <a:ea typeface="+mn-ea"/>
              <a:cs typeface="+mn-cs"/>
            </a:endParaRPr>
          </a:p>
        </p:txBody>
      </p:sp>
      <p:grpSp>
        <p:nvGrpSpPr>
          <p:cNvPr id="96" name="Group 95">
            <a:extLst>
              <a:ext uri="{FF2B5EF4-FFF2-40B4-BE49-F238E27FC236}">
                <a16:creationId xmlns:a16="http://schemas.microsoft.com/office/drawing/2014/main" id="{7502919C-9065-DE44-B8FC-4C44D7F893B1}"/>
              </a:ext>
            </a:extLst>
          </p:cNvPr>
          <p:cNvGrpSpPr/>
          <p:nvPr/>
        </p:nvGrpSpPr>
        <p:grpSpPr>
          <a:xfrm>
            <a:off x="431803" y="416554"/>
            <a:ext cx="1377132" cy="486000"/>
            <a:chOff x="431803" y="401564"/>
            <a:chExt cx="1377132" cy="486000"/>
          </a:xfrm>
        </p:grpSpPr>
        <p:grpSp>
          <p:nvGrpSpPr>
            <p:cNvPr id="97" name="Group 96">
              <a:extLst>
                <a:ext uri="{FF2B5EF4-FFF2-40B4-BE49-F238E27FC236}">
                  <a16:creationId xmlns:a16="http://schemas.microsoft.com/office/drawing/2014/main" id="{B9008DCD-B69D-4B4E-AA1C-7E13950A705A}"/>
                </a:ext>
              </a:extLst>
            </p:cNvPr>
            <p:cNvGrpSpPr/>
            <p:nvPr/>
          </p:nvGrpSpPr>
          <p:grpSpPr>
            <a:xfrm>
              <a:off x="431803" y="401564"/>
              <a:ext cx="1377131" cy="486000"/>
              <a:chOff x="431803" y="401564"/>
              <a:chExt cx="1377131" cy="486000"/>
            </a:xfrm>
          </p:grpSpPr>
          <p:sp>
            <p:nvSpPr>
              <p:cNvPr id="99" name="Oval 98">
                <a:extLst>
                  <a:ext uri="{FF2B5EF4-FFF2-40B4-BE49-F238E27FC236}">
                    <a16:creationId xmlns:a16="http://schemas.microsoft.com/office/drawing/2014/main" id="{535E8259-1859-2B4E-ACE1-EAD79F329890}"/>
                  </a:ext>
                </a:extLst>
              </p:cNvPr>
              <p:cNvSpPr/>
              <p:nvPr/>
            </p:nvSpPr>
            <p:spPr>
              <a:xfrm>
                <a:off x="431803"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0" name="Oval 99">
                <a:extLst>
                  <a:ext uri="{FF2B5EF4-FFF2-40B4-BE49-F238E27FC236}">
                    <a16:creationId xmlns:a16="http://schemas.microsoft.com/office/drawing/2014/main" id="{E1CED15D-C5E7-1047-B9A3-F1E5780969C1}"/>
                  </a:ext>
                </a:extLst>
              </p:cNvPr>
              <p:cNvSpPr/>
              <p:nvPr/>
            </p:nvSpPr>
            <p:spPr>
              <a:xfrm>
                <a:off x="1322934"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1" name="Rectangle 100">
                <a:extLst>
                  <a:ext uri="{FF2B5EF4-FFF2-40B4-BE49-F238E27FC236}">
                    <a16:creationId xmlns:a16="http://schemas.microsoft.com/office/drawing/2014/main" id="{49EA2FE1-315C-C24C-9CEC-2417878AD9BC}"/>
                  </a:ext>
                </a:extLst>
              </p:cNvPr>
              <p:cNvSpPr/>
              <p:nvPr/>
            </p:nvSpPr>
            <p:spPr>
              <a:xfrm>
                <a:off x="677952" y="401564"/>
                <a:ext cx="903797" cy="4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98" name="Income-Tax Free Death Benefit">
              <a:extLst>
                <a:ext uri="{FF2B5EF4-FFF2-40B4-BE49-F238E27FC236}">
                  <a16:creationId xmlns:a16="http://schemas.microsoft.com/office/drawing/2014/main" id="{3E3F8605-529F-2D48-A23B-A43220DA00D1}"/>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102" name="Group 101">
            <a:extLst>
              <a:ext uri="{FF2B5EF4-FFF2-40B4-BE49-F238E27FC236}">
                <a16:creationId xmlns:a16="http://schemas.microsoft.com/office/drawing/2014/main" id="{29227A59-0485-B24B-9B44-EFBCE1AFD643}"/>
              </a:ext>
            </a:extLst>
          </p:cNvPr>
          <p:cNvGrpSpPr/>
          <p:nvPr/>
        </p:nvGrpSpPr>
        <p:grpSpPr>
          <a:xfrm>
            <a:off x="1912315" y="416554"/>
            <a:ext cx="1377132" cy="486000"/>
            <a:chOff x="1912315" y="341604"/>
            <a:chExt cx="1377132" cy="486000"/>
          </a:xfrm>
        </p:grpSpPr>
        <p:grpSp>
          <p:nvGrpSpPr>
            <p:cNvPr id="103" name="Group 102">
              <a:extLst>
                <a:ext uri="{FF2B5EF4-FFF2-40B4-BE49-F238E27FC236}">
                  <a16:creationId xmlns:a16="http://schemas.microsoft.com/office/drawing/2014/main" id="{292D68A5-CF2E-3F4B-8DC8-35F68A1A6B44}"/>
                </a:ext>
              </a:extLst>
            </p:cNvPr>
            <p:cNvGrpSpPr/>
            <p:nvPr/>
          </p:nvGrpSpPr>
          <p:grpSpPr>
            <a:xfrm>
              <a:off x="1912315" y="341604"/>
              <a:ext cx="1377131" cy="486000"/>
              <a:chOff x="431803" y="401564"/>
              <a:chExt cx="1377131" cy="486000"/>
            </a:xfrm>
            <a:solidFill>
              <a:srgbClr val="787777"/>
            </a:solidFill>
          </p:grpSpPr>
          <p:sp>
            <p:nvSpPr>
              <p:cNvPr id="105" name="Oval 104">
                <a:extLst>
                  <a:ext uri="{FF2B5EF4-FFF2-40B4-BE49-F238E27FC236}">
                    <a16:creationId xmlns:a16="http://schemas.microsoft.com/office/drawing/2014/main" id="{39750FFD-CCB7-0C4C-A4D6-5193D50BD6CE}"/>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Oval 105">
                <a:extLst>
                  <a:ext uri="{FF2B5EF4-FFF2-40B4-BE49-F238E27FC236}">
                    <a16:creationId xmlns:a16="http://schemas.microsoft.com/office/drawing/2014/main" id="{1655F522-9418-CB4B-AFBB-07098CE33163}"/>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a:extLst>
                  <a:ext uri="{FF2B5EF4-FFF2-40B4-BE49-F238E27FC236}">
                    <a16:creationId xmlns:a16="http://schemas.microsoft.com/office/drawing/2014/main" id="{01C97262-54B8-E24D-A97D-2B13217105AE}"/>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104" name="Income-Tax Free Death Benefit">
              <a:extLst>
                <a:ext uri="{FF2B5EF4-FFF2-40B4-BE49-F238E27FC236}">
                  <a16:creationId xmlns:a16="http://schemas.microsoft.com/office/drawing/2014/main" id="{FC079AFE-77B2-AD4A-953E-E067766C6A8B}"/>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108" name="Group 107">
            <a:extLst>
              <a:ext uri="{FF2B5EF4-FFF2-40B4-BE49-F238E27FC236}">
                <a16:creationId xmlns:a16="http://schemas.microsoft.com/office/drawing/2014/main" id="{99E8490C-B9D8-A942-8858-A08FEBCCE5A5}"/>
              </a:ext>
            </a:extLst>
          </p:cNvPr>
          <p:cNvGrpSpPr/>
          <p:nvPr/>
        </p:nvGrpSpPr>
        <p:grpSpPr>
          <a:xfrm>
            <a:off x="3392827" y="416554"/>
            <a:ext cx="1377132" cy="486000"/>
            <a:chOff x="3392827" y="341604"/>
            <a:chExt cx="1377132" cy="486000"/>
          </a:xfrm>
        </p:grpSpPr>
        <p:grpSp>
          <p:nvGrpSpPr>
            <p:cNvPr id="109" name="Group 108">
              <a:extLst>
                <a:ext uri="{FF2B5EF4-FFF2-40B4-BE49-F238E27FC236}">
                  <a16:creationId xmlns:a16="http://schemas.microsoft.com/office/drawing/2014/main" id="{CDE86E5E-77ED-B94C-B17B-114C054D323B}"/>
                </a:ext>
              </a:extLst>
            </p:cNvPr>
            <p:cNvGrpSpPr/>
            <p:nvPr/>
          </p:nvGrpSpPr>
          <p:grpSpPr>
            <a:xfrm>
              <a:off x="3392827" y="341604"/>
              <a:ext cx="1377131" cy="486000"/>
              <a:chOff x="431803" y="401564"/>
              <a:chExt cx="1377131" cy="486000"/>
            </a:xfrm>
            <a:solidFill>
              <a:srgbClr val="787777"/>
            </a:solidFill>
          </p:grpSpPr>
          <p:sp>
            <p:nvSpPr>
              <p:cNvPr id="111" name="Oval 110">
                <a:extLst>
                  <a:ext uri="{FF2B5EF4-FFF2-40B4-BE49-F238E27FC236}">
                    <a16:creationId xmlns:a16="http://schemas.microsoft.com/office/drawing/2014/main" id="{E6611E82-8D34-934A-9944-5EFB436965FD}"/>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2" name="Oval 111">
                <a:extLst>
                  <a:ext uri="{FF2B5EF4-FFF2-40B4-BE49-F238E27FC236}">
                    <a16:creationId xmlns:a16="http://schemas.microsoft.com/office/drawing/2014/main" id="{6E3AEFE3-E145-4544-A0E0-0B93F14183A1}"/>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3" name="Rectangle 112">
                <a:extLst>
                  <a:ext uri="{FF2B5EF4-FFF2-40B4-BE49-F238E27FC236}">
                    <a16:creationId xmlns:a16="http://schemas.microsoft.com/office/drawing/2014/main" id="{C80601C3-8C86-C947-9388-C34C615AAE48}"/>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110" name="Income-Tax Free Death Benefit">
              <a:extLst>
                <a:ext uri="{FF2B5EF4-FFF2-40B4-BE49-F238E27FC236}">
                  <a16:creationId xmlns:a16="http://schemas.microsoft.com/office/drawing/2014/main" id="{9D463AED-B7E9-8643-8781-76366C2D3ABF}"/>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3516461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E054909D-D622-9C4C-AEF9-21C289C3F6DD}"/>
              </a:ext>
            </a:extLst>
          </p:cNvPr>
          <p:cNvSpPr txBox="1">
            <a:spLocks/>
          </p:cNvSpPr>
          <p:nvPr/>
        </p:nvSpPr>
        <p:spPr>
          <a:xfrm>
            <a:off x="431802" y="1089576"/>
            <a:ext cx="5009628" cy="264623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90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Help make a difference in your</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community by applying for Community Volunteer grants. Each approved</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grant provides you with up to $2,000</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in funding to organize a meaningful</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project</a:t>
            </a:r>
          </a:p>
          <a:p>
            <a:pPr marL="0" marR="0" lvl="0" indent="0" algn="l" defTabSz="686440" rtl="0" eaLnBrk="1" fontAlgn="auto" latinLnBrk="0" hangingPunct="1">
              <a:lnSpc>
                <a:spcPct val="100000"/>
              </a:lnSpc>
              <a:spcBef>
                <a:spcPts val="0"/>
              </a:spcBef>
              <a:spcAft>
                <a:spcPts val="900"/>
              </a:spcAft>
              <a:buClr>
                <a:srgbClr val="4D4D4D"/>
              </a:buClr>
              <a:buSzTx/>
              <a:buFont typeface="Wingdings" panose="05000000000000000000" pitchFamily="2" charset="2"/>
              <a:buNone/>
              <a:tabLst/>
              <a:defRPr/>
            </a:pPr>
            <a:endPar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p:txBody>
      </p:sp>
      <p:sp>
        <p:nvSpPr>
          <p:cNvPr id="18" name="Rectangle 17">
            <a:extLst>
              <a:ext uri="{FF2B5EF4-FFF2-40B4-BE49-F238E27FC236}">
                <a16:creationId xmlns:a16="http://schemas.microsoft.com/office/drawing/2014/main" id="{9C84D2C0-4A2F-5244-91A2-47904E67CF78}"/>
              </a:ext>
            </a:extLst>
          </p:cNvPr>
          <p:cNvSpPr/>
          <p:nvPr/>
        </p:nvSpPr>
        <p:spPr>
          <a:xfrm>
            <a:off x="431801" y="3751558"/>
            <a:ext cx="252505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50" b="1" i="0" u="none" strike="noStrike" kern="1200" cap="none" spc="0" normalizeH="0" baseline="0" noProof="0" dirty="0">
                <a:ln>
                  <a:noFill/>
                </a:ln>
                <a:solidFill>
                  <a:srgbClr val="FFFFFF"/>
                </a:solidFill>
                <a:effectLst/>
                <a:uLnTx/>
                <a:uFillTx/>
                <a:latin typeface="Verdana"/>
                <a:ea typeface="+mn-ea"/>
                <a:cs typeface="+mn-cs"/>
              </a:rPr>
              <a:t>SHERISSE WASHINGTON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50" b="1" i="0" u="none" strike="noStrike" kern="1200" cap="none" spc="0" normalizeH="0" baseline="0" noProof="0" dirty="0">
                <a:ln>
                  <a:noFill/>
                </a:ln>
                <a:solidFill>
                  <a:srgbClr val="FFFFFF"/>
                </a:solidFill>
                <a:effectLst/>
                <a:uLnTx/>
                <a:uFillTx/>
                <a:latin typeface="Verdana"/>
                <a:ea typeface="+mn-ea"/>
                <a:cs typeface="+mn-cs"/>
              </a:rPr>
              <a:t>Foresters member</a:t>
            </a:r>
          </a:p>
        </p:txBody>
      </p:sp>
      <p:sp>
        <p:nvSpPr>
          <p:cNvPr id="21" name="Rectangle 20">
            <a:extLst>
              <a:ext uri="{FF2B5EF4-FFF2-40B4-BE49-F238E27FC236}">
                <a16:creationId xmlns:a16="http://schemas.microsoft.com/office/drawing/2014/main" id="{1C899BDD-037B-492E-ABC1-F780CA452E19}"/>
              </a:ext>
            </a:extLst>
          </p:cNvPr>
          <p:cNvSpPr/>
          <p:nvPr/>
        </p:nvSpPr>
        <p:spPr>
          <a:xfrm>
            <a:off x="7935360" y="4832671"/>
            <a:ext cx="992579" cy="307777"/>
          </a:xfrm>
          <a:prstGeom prst="rect">
            <a:avLst/>
          </a:prstGeom>
        </p:spPr>
        <p:txBody>
          <a:bodyPr wrap="none">
            <a:spAutoFit/>
          </a:bodyPr>
          <a:lstStyle/>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a:ea typeface="+mn-ea"/>
                <a:cs typeface="+mn-cs"/>
              </a:rPr>
              <a:t>505258 US</a:t>
            </a:r>
            <a:r>
              <a:rPr kumimoji="0" lang="en-US" sz="7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 05/20</a:t>
            </a:r>
          </a:p>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Not for use in CA.</a:t>
            </a:r>
          </a:p>
        </p:txBody>
      </p:sp>
      <p:sp>
        <p:nvSpPr>
          <p:cNvPr id="22" name="Slide Number Placeholder 8">
            <a:extLst>
              <a:ext uri="{FF2B5EF4-FFF2-40B4-BE49-F238E27FC236}">
                <a16:creationId xmlns:a16="http://schemas.microsoft.com/office/drawing/2014/main" id="{14ADB247-801E-4838-BC4E-D5B761C15DCF}"/>
              </a:ext>
            </a:extLst>
          </p:cNvPr>
          <p:cNvSpPr txBox="1">
            <a:spLocks/>
          </p:cNvSpPr>
          <p:nvPr/>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96646C-D2FC-4A20-874F-EEDD798FACF8}" type="slidenum">
              <a:rPr kumimoji="0" lang="en-US" sz="901"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1" b="0" i="0" u="none" strike="noStrike" kern="1200" cap="none" spc="0" normalizeH="0" baseline="0" noProof="0" dirty="0">
              <a:ln>
                <a:noFill/>
              </a:ln>
              <a:solidFill>
                <a:srgbClr val="FFFFFF"/>
              </a:solidFill>
              <a:effectLst/>
              <a:uLnTx/>
              <a:uFillTx/>
              <a:latin typeface="Verdana"/>
              <a:ea typeface="+mn-ea"/>
              <a:cs typeface="+mn-cs"/>
            </a:endParaRPr>
          </a:p>
        </p:txBody>
      </p:sp>
      <p:grpSp>
        <p:nvGrpSpPr>
          <p:cNvPr id="96" name="Group 95">
            <a:extLst>
              <a:ext uri="{FF2B5EF4-FFF2-40B4-BE49-F238E27FC236}">
                <a16:creationId xmlns:a16="http://schemas.microsoft.com/office/drawing/2014/main" id="{D32471CD-068A-7E47-AF02-44BBB1713BD7}"/>
              </a:ext>
            </a:extLst>
          </p:cNvPr>
          <p:cNvGrpSpPr/>
          <p:nvPr/>
        </p:nvGrpSpPr>
        <p:grpSpPr>
          <a:xfrm>
            <a:off x="431803" y="416554"/>
            <a:ext cx="1377132" cy="486000"/>
            <a:chOff x="431803" y="401564"/>
            <a:chExt cx="1377132" cy="486000"/>
          </a:xfrm>
        </p:grpSpPr>
        <p:grpSp>
          <p:nvGrpSpPr>
            <p:cNvPr id="97" name="Group 96">
              <a:extLst>
                <a:ext uri="{FF2B5EF4-FFF2-40B4-BE49-F238E27FC236}">
                  <a16:creationId xmlns:a16="http://schemas.microsoft.com/office/drawing/2014/main" id="{C7E0427C-2E46-AE46-B2CF-27EF808771A6}"/>
                </a:ext>
              </a:extLst>
            </p:cNvPr>
            <p:cNvGrpSpPr/>
            <p:nvPr/>
          </p:nvGrpSpPr>
          <p:grpSpPr>
            <a:xfrm>
              <a:off x="431803" y="401564"/>
              <a:ext cx="1377131" cy="486000"/>
              <a:chOff x="431803" y="401564"/>
              <a:chExt cx="1377131" cy="486000"/>
            </a:xfrm>
          </p:grpSpPr>
          <p:sp>
            <p:nvSpPr>
              <p:cNvPr id="99" name="Oval 98">
                <a:extLst>
                  <a:ext uri="{FF2B5EF4-FFF2-40B4-BE49-F238E27FC236}">
                    <a16:creationId xmlns:a16="http://schemas.microsoft.com/office/drawing/2014/main" id="{D58F5E59-4A69-9F43-A21E-4C917DFB75AB}"/>
                  </a:ext>
                </a:extLst>
              </p:cNvPr>
              <p:cNvSpPr/>
              <p:nvPr/>
            </p:nvSpPr>
            <p:spPr>
              <a:xfrm>
                <a:off x="431803"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0" name="Oval 99">
                <a:extLst>
                  <a:ext uri="{FF2B5EF4-FFF2-40B4-BE49-F238E27FC236}">
                    <a16:creationId xmlns:a16="http://schemas.microsoft.com/office/drawing/2014/main" id="{C23DE8F8-597D-CE43-8A04-D8A2300498DB}"/>
                  </a:ext>
                </a:extLst>
              </p:cNvPr>
              <p:cNvSpPr/>
              <p:nvPr/>
            </p:nvSpPr>
            <p:spPr>
              <a:xfrm>
                <a:off x="1322934"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1" name="Rectangle 100">
                <a:extLst>
                  <a:ext uri="{FF2B5EF4-FFF2-40B4-BE49-F238E27FC236}">
                    <a16:creationId xmlns:a16="http://schemas.microsoft.com/office/drawing/2014/main" id="{1AE233CB-45CB-7F43-AE22-52B0C3EA8ABC}"/>
                  </a:ext>
                </a:extLst>
              </p:cNvPr>
              <p:cNvSpPr/>
              <p:nvPr/>
            </p:nvSpPr>
            <p:spPr>
              <a:xfrm>
                <a:off x="677952" y="401564"/>
                <a:ext cx="903797" cy="4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98" name="Income-Tax Free Death Benefit">
              <a:extLst>
                <a:ext uri="{FF2B5EF4-FFF2-40B4-BE49-F238E27FC236}">
                  <a16:creationId xmlns:a16="http://schemas.microsoft.com/office/drawing/2014/main" id="{436D80D4-7632-8044-AEAD-594C2CE1EC5D}"/>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102" name="Group 101">
            <a:extLst>
              <a:ext uri="{FF2B5EF4-FFF2-40B4-BE49-F238E27FC236}">
                <a16:creationId xmlns:a16="http://schemas.microsoft.com/office/drawing/2014/main" id="{2276A315-F53E-554A-8EF1-8FDD5B2EF355}"/>
              </a:ext>
            </a:extLst>
          </p:cNvPr>
          <p:cNvGrpSpPr/>
          <p:nvPr/>
        </p:nvGrpSpPr>
        <p:grpSpPr>
          <a:xfrm>
            <a:off x="1912315" y="416554"/>
            <a:ext cx="1377132" cy="486000"/>
            <a:chOff x="1912315" y="341604"/>
            <a:chExt cx="1377132" cy="486000"/>
          </a:xfrm>
        </p:grpSpPr>
        <p:grpSp>
          <p:nvGrpSpPr>
            <p:cNvPr id="103" name="Group 102">
              <a:extLst>
                <a:ext uri="{FF2B5EF4-FFF2-40B4-BE49-F238E27FC236}">
                  <a16:creationId xmlns:a16="http://schemas.microsoft.com/office/drawing/2014/main" id="{0D8960EC-299A-A94A-BED9-840B956EAAB5}"/>
                </a:ext>
              </a:extLst>
            </p:cNvPr>
            <p:cNvGrpSpPr/>
            <p:nvPr/>
          </p:nvGrpSpPr>
          <p:grpSpPr>
            <a:xfrm>
              <a:off x="1912315" y="341604"/>
              <a:ext cx="1377131" cy="486000"/>
              <a:chOff x="431803" y="401564"/>
              <a:chExt cx="1377131" cy="486000"/>
            </a:xfrm>
            <a:solidFill>
              <a:srgbClr val="787777"/>
            </a:solidFill>
          </p:grpSpPr>
          <p:sp>
            <p:nvSpPr>
              <p:cNvPr id="105" name="Oval 104">
                <a:extLst>
                  <a:ext uri="{FF2B5EF4-FFF2-40B4-BE49-F238E27FC236}">
                    <a16:creationId xmlns:a16="http://schemas.microsoft.com/office/drawing/2014/main" id="{381F121C-BEA0-FC42-8DF6-986507384503}"/>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Oval 105">
                <a:extLst>
                  <a:ext uri="{FF2B5EF4-FFF2-40B4-BE49-F238E27FC236}">
                    <a16:creationId xmlns:a16="http://schemas.microsoft.com/office/drawing/2014/main" id="{E6CE1D18-BE14-B14E-9CCE-161B8BC936A7}"/>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a:extLst>
                  <a:ext uri="{FF2B5EF4-FFF2-40B4-BE49-F238E27FC236}">
                    <a16:creationId xmlns:a16="http://schemas.microsoft.com/office/drawing/2014/main" id="{D2135828-E09A-5B48-B609-FA924B9FA970}"/>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104" name="Income-Tax Free Death Benefit">
              <a:extLst>
                <a:ext uri="{FF2B5EF4-FFF2-40B4-BE49-F238E27FC236}">
                  <a16:creationId xmlns:a16="http://schemas.microsoft.com/office/drawing/2014/main" id="{6571DC38-C90A-4D40-8FF6-06AA8CAC4300}"/>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108" name="Group 107">
            <a:extLst>
              <a:ext uri="{FF2B5EF4-FFF2-40B4-BE49-F238E27FC236}">
                <a16:creationId xmlns:a16="http://schemas.microsoft.com/office/drawing/2014/main" id="{216A69C2-9806-2344-A2E1-477939195200}"/>
              </a:ext>
            </a:extLst>
          </p:cNvPr>
          <p:cNvGrpSpPr/>
          <p:nvPr/>
        </p:nvGrpSpPr>
        <p:grpSpPr>
          <a:xfrm>
            <a:off x="3392827" y="416554"/>
            <a:ext cx="1377132" cy="486000"/>
            <a:chOff x="3392827" y="341604"/>
            <a:chExt cx="1377132" cy="486000"/>
          </a:xfrm>
        </p:grpSpPr>
        <p:grpSp>
          <p:nvGrpSpPr>
            <p:cNvPr id="109" name="Group 108">
              <a:extLst>
                <a:ext uri="{FF2B5EF4-FFF2-40B4-BE49-F238E27FC236}">
                  <a16:creationId xmlns:a16="http://schemas.microsoft.com/office/drawing/2014/main" id="{DEBBCD39-4945-674A-8228-1272214017E4}"/>
                </a:ext>
              </a:extLst>
            </p:cNvPr>
            <p:cNvGrpSpPr/>
            <p:nvPr/>
          </p:nvGrpSpPr>
          <p:grpSpPr>
            <a:xfrm>
              <a:off x="3392827" y="341604"/>
              <a:ext cx="1377131" cy="486000"/>
              <a:chOff x="431803" y="401564"/>
              <a:chExt cx="1377131" cy="486000"/>
            </a:xfrm>
            <a:solidFill>
              <a:srgbClr val="787777"/>
            </a:solidFill>
          </p:grpSpPr>
          <p:sp>
            <p:nvSpPr>
              <p:cNvPr id="111" name="Oval 110">
                <a:extLst>
                  <a:ext uri="{FF2B5EF4-FFF2-40B4-BE49-F238E27FC236}">
                    <a16:creationId xmlns:a16="http://schemas.microsoft.com/office/drawing/2014/main" id="{DD0C3DE9-34BD-4F43-862A-20F719CCFF6C}"/>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2" name="Oval 111">
                <a:extLst>
                  <a:ext uri="{FF2B5EF4-FFF2-40B4-BE49-F238E27FC236}">
                    <a16:creationId xmlns:a16="http://schemas.microsoft.com/office/drawing/2014/main" id="{278B1905-2E24-1640-AA08-EB36F03BB441}"/>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3" name="Rectangle 112">
                <a:extLst>
                  <a:ext uri="{FF2B5EF4-FFF2-40B4-BE49-F238E27FC236}">
                    <a16:creationId xmlns:a16="http://schemas.microsoft.com/office/drawing/2014/main" id="{5EA0B0EA-F666-0B47-9C0F-549EDA8E1D6D}"/>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110" name="Income-Tax Free Death Benefit">
              <a:extLst>
                <a:ext uri="{FF2B5EF4-FFF2-40B4-BE49-F238E27FC236}">
                  <a16:creationId xmlns:a16="http://schemas.microsoft.com/office/drawing/2014/main" id="{758E9C32-06C3-D44A-8048-5F1BFDF20A1C}"/>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798078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4473" y="4173180"/>
            <a:ext cx="8089004" cy="830997"/>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8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cs typeface="+mn-cs"/>
              </a:rPr>
              <a:t>The payment, due to diagnosis of an eligible illness, may be less than the acceleration amount which may be subject to a fee, an actuarial discount amount and other applicable deductions. Payment will decrease certificate values and benefits. (If applicable) </a:t>
            </a:r>
            <a:r>
              <a:rPr kumimoji="0" lang="en-US" sz="800" b="1"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cs typeface="+mn-cs"/>
              </a:rPr>
              <a:t>This product is a life insurance policy that accelerates the death benefit on account of chronic illness and is not a health insurance certificate providing long term care insurance subject to the minimum requirements of New York Law, does not qualify for the New York State Long Term Care Partnership Program and is not a Medicare supplement certificate</a:t>
            </a:r>
            <a:r>
              <a:rPr kumimoji="0" lang="en-US" sz="8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cs typeface="+mn-cs"/>
              </a:rPr>
              <a:t>. Receipt of the accelerated death benefits may affect eligibility for public assistance programs and may be taxable. </a:t>
            </a:r>
          </a:p>
        </p:txBody>
      </p:sp>
      <p:sp>
        <p:nvSpPr>
          <p:cNvPr id="7" name="Text Placeholder 6">
            <a:extLst>
              <a:ext uri="{FF2B5EF4-FFF2-40B4-BE49-F238E27FC236}">
                <a16:creationId xmlns:a16="http://schemas.microsoft.com/office/drawing/2014/main" id="{E2FFFF39-0B56-6144-8271-19224873A73F}"/>
              </a:ext>
            </a:extLst>
          </p:cNvPr>
          <p:cNvSpPr>
            <a:spLocks noGrp="1"/>
          </p:cNvSpPr>
          <p:nvPr>
            <p:ph type="body" sz="quarter" idx="11"/>
          </p:nvPr>
        </p:nvSpPr>
        <p:spPr>
          <a:xfrm>
            <a:off x="575472" y="1501349"/>
            <a:ext cx="8296275" cy="989082"/>
          </a:xfrm>
        </p:spPr>
        <p:txBody>
          <a:bodyPr/>
          <a:lstStyle/>
          <a:p>
            <a:pPr lvl="0" defTabSz="685800">
              <a:spcAft>
                <a:spcPts val="1600"/>
              </a:spcAft>
              <a:buClrTx/>
              <a:defRPr/>
            </a:pPr>
            <a:r>
              <a:rPr lang="en-CA" sz="1600" dirty="0">
                <a:solidFill>
                  <a:srgbClr val="5E2750"/>
                </a:solidFill>
              </a:rPr>
              <a:t>You never expect to get ill. However, if you </a:t>
            </a:r>
            <a:r>
              <a:rPr lang="en-US" sz="1600" dirty="0">
                <a:solidFill>
                  <a:srgbClr val="5E2750"/>
                </a:solidFill>
              </a:rPr>
              <a:t>are diagnosed with a covered illness, be comforted knowing you may be able to afford the necessary treatment without your family shouldering the cost</a:t>
            </a:r>
            <a:endParaRPr lang="en-US" sz="1600" baseline="30000" dirty="0">
              <a:solidFill>
                <a:srgbClr val="5E2750"/>
              </a:solidFill>
            </a:endParaRPr>
          </a:p>
        </p:txBody>
      </p:sp>
      <p:sp>
        <p:nvSpPr>
          <p:cNvPr id="23" name="Rectangle 22">
            <a:extLst>
              <a:ext uri="{FF2B5EF4-FFF2-40B4-BE49-F238E27FC236}">
                <a16:creationId xmlns:a16="http://schemas.microsoft.com/office/drawing/2014/main" id="{64DB66E7-14E8-6147-8701-C78F38C17229}"/>
              </a:ext>
            </a:extLst>
          </p:cNvPr>
          <p:cNvSpPr/>
          <p:nvPr/>
        </p:nvSpPr>
        <p:spPr>
          <a:xfrm>
            <a:off x="2048412" y="2504898"/>
            <a:ext cx="6689187" cy="1323439"/>
          </a:xfrm>
          <a:prstGeom prst="rect">
            <a:avLst/>
          </a:prstGeom>
        </p:spPr>
        <p:txBody>
          <a:bodyPr wrap="square">
            <a:spAutoFit/>
          </a:bodyPr>
          <a:lstStyle/>
          <a:p>
            <a:pPr marL="0" marR="0" lvl="0" indent="-118872" algn="l" defTabSz="6858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D4D4D"/>
                </a:solidFill>
                <a:effectLst/>
                <a:uLnTx/>
                <a:uFillTx/>
                <a:latin typeface="Verdana"/>
                <a:ea typeface="+mn-ea"/>
                <a:cs typeface="+mn-cs"/>
              </a:rPr>
              <a:t>Advantage Plus II comes with an Accelerated Death Benefit Rider.</a:t>
            </a:r>
            <a:r>
              <a:rPr kumimoji="0" lang="en-CA" sz="1600" b="0" i="0" u="none" strike="noStrike" kern="1200" cap="none" spc="0" normalizeH="0" baseline="30000" noProof="0" dirty="0">
                <a:ln>
                  <a:noFill/>
                </a:ln>
                <a:solidFill>
                  <a:srgbClr val="4D4D4D"/>
                </a:solidFill>
                <a:effectLst/>
                <a:uLnTx/>
                <a:uFillTx/>
                <a:latin typeface="Verdana"/>
                <a:ea typeface="+mn-ea"/>
                <a:cs typeface="+mn-cs"/>
              </a:rPr>
              <a:t>3</a:t>
            </a:r>
            <a:r>
              <a:rPr kumimoji="0" lang="en-CA" sz="1600" b="0" i="0" u="none" strike="noStrike" kern="1200" cap="none" spc="0" normalizeH="0" baseline="0" noProof="0" dirty="0">
                <a:ln>
                  <a:noFill/>
                </a:ln>
                <a:solidFill>
                  <a:srgbClr val="4D4D4D"/>
                </a:solidFill>
                <a:effectLst/>
                <a:uLnTx/>
                <a:uFillTx/>
                <a:latin typeface="Verdana"/>
                <a:ea typeface="+mn-ea"/>
                <a:cs typeface="+mn-cs"/>
              </a:rPr>
              <a:t> This built-in feature provides an option to accelerate a portion of your eligible death benefit and receive a payout if you are diagnosed with a covered illness, which may include one or more of a chronic, critical or terminal illness</a:t>
            </a:r>
            <a:endParaRPr kumimoji="0" lang="en-CA" sz="1600" b="0" i="0" u="none" strike="noStrike" kern="1200" cap="none" spc="0" normalizeH="0" baseline="30000" noProof="0" dirty="0">
              <a:ln>
                <a:noFill/>
              </a:ln>
              <a:solidFill>
                <a:srgbClr val="4D4D4D"/>
              </a:solidFill>
              <a:effectLst/>
              <a:uLnTx/>
              <a:uFillTx/>
              <a:latin typeface="Verdana"/>
              <a:ea typeface="+mn-ea"/>
              <a:cs typeface="+mn-cs"/>
            </a:endParaRPr>
          </a:p>
        </p:txBody>
      </p:sp>
      <p:pic>
        <p:nvPicPr>
          <p:cNvPr id="25" name="Picture 24">
            <a:extLst>
              <a:ext uri="{FF2B5EF4-FFF2-40B4-BE49-F238E27FC236}">
                <a16:creationId xmlns:a16="http://schemas.microsoft.com/office/drawing/2014/main" id="{28421162-8D8E-644C-A641-0DCE4540D7F0}"/>
              </a:ext>
            </a:extLst>
          </p:cNvPr>
          <p:cNvPicPr>
            <a:picLocks noChangeAspect="1"/>
          </p:cNvPicPr>
          <p:nvPr/>
        </p:nvPicPr>
        <p:blipFill>
          <a:blip r:embed="rId3"/>
          <a:stretch>
            <a:fillRect/>
          </a:stretch>
        </p:blipFill>
        <p:spPr>
          <a:xfrm>
            <a:off x="679857" y="2472944"/>
            <a:ext cx="1141127" cy="1141127"/>
          </a:xfrm>
          <a:prstGeom prst="rect">
            <a:avLst/>
          </a:prstGeom>
        </p:spPr>
      </p:pic>
      <p:grpSp>
        <p:nvGrpSpPr>
          <p:cNvPr id="31" name="Group 30">
            <a:extLst>
              <a:ext uri="{FF2B5EF4-FFF2-40B4-BE49-F238E27FC236}">
                <a16:creationId xmlns:a16="http://schemas.microsoft.com/office/drawing/2014/main" id="{194D56A7-C704-7246-90C4-83C1255D1B97}"/>
              </a:ext>
            </a:extLst>
          </p:cNvPr>
          <p:cNvGrpSpPr/>
          <p:nvPr/>
        </p:nvGrpSpPr>
        <p:grpSpPr>
          <a:xfrm>
            <a:off x="431803" y="416554"/>
            <a:ext cx="1377132" cy="486000"/>
            <a:chOff x="431803" y="401564"/>
            <a:chExt cx="1377132" cy="486000"/>
          </a:xfrm>
        </p:grpSpPr>
        <p:grpSp>
          <p:nvGrpSpPr>
            <p:cNvPr id="32" name="Group 31">
              <a:extLst>
                <a:ext uri="{FF2B5EF4-FFF2-40B4-BE49-F238E27FC236}">
                  <a16:creationId xmlns:a16="http://schemas.microsoft.com/office/drawing/2014/main" id="{DF0E767D-8226-2545-9579-0084F84CF336}"/>
                </a:ext>
              </a:extLst>
            </p:cNvPr>
            <p:cNvGrpSpPr/>
            <p:nvPr/>
          </p:nvGrpSpPr>
          <p:grpSpPr>
            <a:xfrm>
              <a:off x="431803" y="401564"/>
              <a:ext cx="1377131" cy="486000"/>
              <a:chOff x="431803" y="401564"/>
              <a:chExt cx="1377131" cy="486000"/>
            </a:xfrm>
          </p:grpSpPr>
          <p:sp>
            <p:nvSpPr>
              <p:cNvPr id="34" name="Oval 33">
                <a:extLst>
                  <a:ext uri="{FF2B5EF4-FFF2-40B4-BE49-F238E27FC236}">
                    <a16:creationId xmlns:a16="http://schemas.microsoft.com/office/drawing/2014/main" id="{0E512E05-354A-1E40-B748-988ED15FC5F3}"/>
                  </a:ext>
                </a:extLst>
              </p:cNvPr>
              <p:cNvSpPr/>
              <p:nvPr/>
            </p:nvSpPr>
            <p:spPr>
              <a:xfrm>
                <a:off x="431803"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5" name="Oval 34">
                <a:extLst>
                  <a:ext uri="{FF2B5EF4-FFF2-40B4-BE49-F238E27FC236}">
                    <a16:creationId xmlns:a16="http://schemas.microsoft.com/office/drawing/2014/main" id="{402F1AB6-A190-D44B-8766-C46260512763}"/>
                  </a:ext>
                </a:extLst>
              </p:cNvPr>
              <p:cNvSpPr/>
              <p:nvPr/>
            </p:nvSpPr>
            <p:spPr>
              <a:xfrm>
                <a:off x="1322934"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6" name="Rectangle 35">
                <a:extLst>
                  <a:ext uri="{FF2B5EF4-FFF2-40B4-BE49-F238E27FC236}">
                    <a16:creationId xmlns:a16="http://schemas.microsoft.com/office/drawing/2014/main" id="{A146678D-8783-104A-9BBA-01F507CA32E8}"/>
                  </a:ext>
                </a:extLst>
              </p:cNvPr>
              <p:cNvSpPr/>
              <p:nvPr/>
            </p:nvSpPr>
            <p:spPr>
              <a:xfrm>
                <a:off x="677952" y="401564"/>
                <a:ext cx="903797" cy="4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3" name="Income-Tax Free Death Benefit">
              <a:extLst>
                <a:ext uri="{FF2B5EF4-FFF2-40B4-BE49-F238E27FC236}">
                  <a16:creationId xmlns:a16="http://schemas.microsoft.com/office/drawing/2014/main" id="{0716BC0C-D86E-D04C-9D6A-A4DD094691CC}"/>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37" name="Group 36">
            <a:extLst>
              <a:ext uri="{FF2B5EF4-FFF2-40B4-BE49-F238E27FC236}">
                <a16:creationId xmlns:a16="http://schemas.microsoft.com/office/drawing/2014/main" id="{8C2AEDCC-310D-6745-BF93-5CE134E7C7AC}"/>
              </a:ext>
            </a:extLst>
          </p:cNvPr>
          <p:cNvGrpSpPr/>
          <p:nvPr/>
        </p:nvGrpSpPr>
        <p:grpSpPr>
          <a:xfrm>
            <a:off x="1912315" y="416554"/>
            <a:ext cx="1377132" cy="486000"/>
            <a:chOff x="1912315" y="341604"/>
            <a:chExt cx="1377132" cy="486000"/>
          </a:xfrm>
        </p:grpSpPr>
        <p:grpSp>
          <p:nvGrpSpPr>
            <p:cNvPr id="38" name="Group 37">
              <a:extLst>
                <a:ext uri="{FF2B5EF4-FFF2-40B4-BE49-F238E27FC236}">
                  <a16:creationId xmlns:a16="http://schemas.microsoft.com/office/drawing/2014/main" id="{E59D8391-4136-EC4F-B851-73789A6F8E2E}"/>
                </a:ext>
              </a:extLst>
            </p:cNvPr>
            <p:cNvGrpSpPr/>
            <p:nvPr/>
          </p:nvGrpSpPr>
          <p:grpSpPr>
            <a:xfrm>
              <a:off x="1912315" y="341604"/>
              <a:ext cx="1377131" cy="486000"/>
              <a:chOff x="431803" y="401564"/>
              <a:chExt cx="1377131" cy="486000"/>
            </a:xfrm>
            <a:solidFill>
              <a:srgbClr val="787777"/>
            </a:solidFill>
          </p:grpSpPr>
          <p:sp>
            <p:nvSpPr>
              <p:cNvPr id="40" name="Oval 39">
                <a:extLst>
                  <a:ext uri="{FF2B5EF4-FFF2-40B4-BE49-F238E27FC236}">
                    <a16:creationId xmlns:a16="http://schemas.microsoft.com/office/drawing/2014/main" id="{23774E3A-EBFB-9946-B873-2A626B6B8B45}"/>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1" name="Oval 40">
                <a:extLst>
                  <a:ext uri="{FF2B5EF4-FFF2-40B4-BE49-F238E27FC236}">
                    <a16:creationId xmlns:a16="http://schemas.microsoft.com/office/drawing/2014/main" id="{F0E23D37-BC9D-2247-B5E6-DE400BEAD5A1}"/>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2" name="Rectangle 41">
                <a:extLst>
                  <a:ext uri="{FF2B5EF4-FFF2-40B4-BE49-F238E27FC236}">
                    <a16:creationId xmlns:a16="http://schemas.microsoft.com/office/drawing/2014/main" id="{8D436162-4547-664A-B23F-4C8374E2E9CF}"/>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9" name="Income-Tax Free Death Benefit">
              <a:extLst>
                <a:ext uri="{FF2B5EF4-FFF2-40B4-BE49-F238E27FC236}">
                  <a16:creationId xmlns:a16="http://schemas.microsoft.com/office/drawing/2014/main" id="{D527E5CD-16B3-0C46-AF86-38183E3A5220}"/>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3" name="Group 42">
            <a:extLst>
              <a:ext uri="{FF2B5EF4-FFF2-40B4-BE49-F238E27FC236}">
                <a16:creationId xmlns:a16="http://schemas.microsoft.com/office/drawing/2014/main" id="{404271C4-BC5C-3346-9172-57D4B4AD1496}"/>
              </a:ext>
            </a:extLst>
          </p:cNvPr>
          <p:cNvGrpSpPr/>
          <p:nvPr/>
        </p:nvGrpSpPr>
        <p:grpSpPr>
          <a:xfrm>
            <a:off x="3392827" y="416554"/>
            <a:ext cx="1377132" cy="486000"/>
            <a:chOff x="3392827" y="341604"/>
            <a:chExt cx="1377132" cy="486000"/>
          </a:xfrm>
        </p:grpSpPr>
        <p:grpSp>
          <p:nvGrpSpPr>
            <p:cNvPr id="44" name="Group 43">
              <a:extLst>
                <a:ext uri="{FF2B5EF4-FFF2-40B4-BE49-F238E27FC236}">
                  <a16:creationId xmlns:a16="http://schemas.microsoft.com/office/drawing/2014/main" id="{68F953E3-BC60-AE42-92CD-7E14E03410DD}"/>
                </a:ext>
              </a:extLst>
            </p:cNvPr>
            <p:cNvGrpSpPr/>
            <p:nvPr/>
          </p:nvGrpSpPr>
          <p:grpSpPr>
            <a:xfrm>
              <a:off x="3392827" y="341604"/>
              <a:ext cx="1377131" cy="486000"/>
              <a:chOff x="431803" y="401564"/>
              <a:chExt cx="1377131" cy="486000"/>
            </a:xfrm>
            <a:solidFill>
              <a:srgbClr val="787777"/>
            </a:solidFill>
          </p:grpSpPr>
          <p:sp>
            <p:nvSpPr>
              <p:cNvPr id="46" name="Oval 45">
                <a:extLst>
                  <a:ext uri="{FF2B5EF4-FFF2-40B4-BE49-F238E27FC236}">
                    <a16:creationId xmlns:a16="http://schemas.microsoft.com/office/drawing/2014/main" id="{6F07D7B0-01D8-4B49-91E9-8266D0E84F96}"/>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7" name="Oval 46">
                <a:extLst>
                  <a:ext uri="{FF2B5EF4-FFF2-40B4-BE49-F238E27FC236}">
                    <a16:creationId xmlns:a16="http://schemas.microsoft.com/office/drawing/2014/main" id="{AD417323-75A7-2845-903A-B57D8D682458}"/>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8" name="Rectangle 47">
                <a:extLst>
                  <a:ext uri="{FF2B5EF4-FFF2-40B4-BE49-F238E27FC236}">
                    <a16:creationId xmlns:a16="http://schemas.microsoft.com/office/drawing/2014/main" id="{5A98ACFB-81C8-C940-B78F-28A0001EB75E}"/>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5" name="Income-Tax Free Death Benefit">
              <a:extLst>
                <a:ext uri="{FF2B5EF4-FFF2-40B4-BE49-F238E27FC236}">
                  <a16:creationId xmlns:a16="http://schemas.microsoft.com/office/drawing/2014/main" id="{89505B21-1A3C-BA48-9E35-E56E8A0EAAE1}"/>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896408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0" y="1441624"/>
            <a:ext cx="8288651" cy="611205"/>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Financial security for when the unexpected happens and your family needs it most. The protection stays with you until age 121 with a benefit amount that’s guaranteed, so long as the </a:t>
            </a:r>
            <a:r>
              <a:rPr lang="en-US" sz="1600" b="1" dirty="0">
                <a:solidFill>
                  <a:srgbClr val="5E2750"/>
                </a:solidFill>
              </a:rPr>
              <a:t>required premium payments are met</a:t>
            </a:r>
            <a:endPar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endParaRPr>
          </a:p>
        </p:txBody>
      </p:sp>
      <p:sp>
        <p:nvSpPr>
          <p:cNvPr id="2" name="Rectangle 1">
            <a:extLst>
              <a:ext uri="{FF2B5EF4-FFF2-40B4-BE49-F238E27FC236}">
                <a16:creationId xmlns:a16="http://schemas.microsoft.com/office/drawing/2014/main" id="{2622CA3F-59CE-4187-A573-139C49C0DE68}"/>
              </a:ext>
            </a:extLst>
          </p:cNvPr>
          <p:cNvSpPr/>
          <p:nvPr/>
        </p:nvSpPr>
        <p:spPr>
          <a:xfrm>
            <a:off x="429768" y="4512718"/>
            <a:ext cx="8290683" cy="458908"/>
          </a:xfrm>
          <a:prstGeom prst="rect">
            <a:avLst/>
          </a:prstGeom>
        </p:spPr>
        <p:txBody>
          <a:bodyPr wrap="square">
            <a:spAutoFit/>
          </a:bodyPr>
          <a:lstStyle/>
          <a:p>
            <a:pPr marL="342900" marR="0" lvl="0" indent="-342900" algn="l" defTabSz="914400" rtl="0" eaLnBrk="1" fontAlgn="auto" latinLnBrk="0" hangingPunct="1">
              <a:lnSpc>
                <a:spcPct val="102000"/>
              </a:lnSpc>
              <a:spcBef>
                <a:spcPts val="0"/>
              </a:spcBef>
              <a:spcAft>
                <a:spcPts val="0"/>
              </a:spcAft>
              <a:buClrTx/>
              <a:buSzTx/>
              <a:buFont typeface="+mj-lt"/>
              <a:buAutoNum type="arabicPeriod" startAt="4"/>
              <a:tabLst/>
              <a:defRPr/>
            </a:pPr>
            <a:r>
              <a:rPr kumimoji="0" lang="en-US" sz="800" b="0" i="0" u="none" strike="noStrike" kern="0" cap="none" spc="0" normalizeH="0" baseline="0" noProof="0" dirty="0">
                <a:ln>
                  <a:noFill/>
                </a:ln>
                <a:solidFill>
                  <a:srgbClr val="4D4D4F"/>
                </a:solidFill>
                <a:effectLst/>
                <a:uLnTx/>
                <a:uFillTx/>
                <a:latin typeface="Verdana" panose="020B0604030504040204" pitchFamily="34" charset="0"/>
                <a:ea typeface="Verdana" panose="020B0604030504040204" pitchFamily="34" charset="0"/>
                <a:cs typeface="MuseoSans-300"/>
              </a:rPr>
              <a:t>Foresters, their employees and life insurance representatives, do not provide, on Foresters behalf, legal or tax advice. The information given here is merely a summary of our understanding of current laws and regulations. Advise your clients and prospective purchasers to consult their tax or legal advisor.</a:t>
            </a:r>
          </a:p>
        </p:txBody>
      </p:sp>
      <p:sp>
        <p:nvSpPr>
          <p:cNvPr id="8" name="Content Placeholder 2">
            <a:extLst>
              <a:ext uri="{FF2B5EF4-FFF2-40B4-BE49-F238E27FC236}">
                <a16:creationId xmlns:a16="http://schemas.microsoft.com/office/drawing/2014/main" id="{C52452E2-3364-174A-8F53-9D412F4AFD83}"/>
              </a:ext>
            </a:extLst>
          </p:cNvPr>
          <p:cNvSpPr txBox="1">
            <a:spLocks/>
          </p:cNvSpPr>
          <p:nvPr/>
        </p:nvSpPr>
        <p:spPr>
          <a:xfrm>
            <a:off x="1946779" y="2906351"/>
            <a:ext cx="6612334" cy="826238"/>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In the event of death the life insurance payout, called a death benefit, provides your beneficiaries an amount that is generally tax-free</a:t>
            </a:r>
            <a:r>
              <a:rPr kumimoji="0" lang="en-US" sz="1600" b="0" i="0" u="none" strike="noStrike" kern="1200" cap="none" spc="0" normalizeH="0" baseline="30000" noProof="0" dirty="0">
                <a:ln>
                  <a:noFill/>
                </a:ln>
                <a:solidFill>
                  <a:srgbClr val="4D4D4D"/>
                </a:solidFill>
                <a:effectLst/>
                <a:uLnTx/>
                <a:uFillTx/>
                <a:latin typeface="Verdana" panose="020B0604030504040204" pitchFamily="34" charset="0"/>
                <a:ea typeface="Verdana" panose="020B0604030504040204" pitchFamily="34" charset="0"/>
              </a:rPr>
              <a:t>4</a:t>
            </a:r>
            <a:endParaRPr kumimoji="0" lang="en-US" sz="1600" b="0" i="0" u="none" strike="noStrike" kern="1200" cap="none" spc="0" normalizeH="0" noProof="0" dirty="0">
              <a:ln>
                <a:noFill/>
              </a:ln>
              <a:solidFill>
                <a:srgbClr val="4D4D4D"/>
              </a:solidFill>
              <a:effectLst/>
              <a:uLnTx/>
              <a:uFillTx/>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CF108146-BBB5-8443-BD3F-B6F8618D32FE}"/>
              </a:ext>
            </a:extLst>
          </p:cNvPr>
          <p:cNvPicPr>
            <a:picLocks noChangeAspect="1"/>
          </p:cNvPicPr>
          <p:nvPr/>
        </p:nvPicPr>
        <p:blipFill>
          <a:blip r:embed="rId3"/>
          <a:stretch>
            <a:fillRect/>
          </a:stretch>
        </p:blipFill>
        <p:spPr>
          <a:xfrm>
            <a:off x="491078" y="2687670"/>
            <a:ext cx="1263600" cy="1263600"/>
          </a:xfrm>
          <a:prstGeom prst="rect">
            <a:avLst/>
          </a:prstGeom>
        </p:spPr>
      </p:pic>
      <p:grpSp>
        <p:nvGrpSpPr>
          <p:cNvPr id="47" name="Group 46">
            <a:extLst>
              <a:ext uri="{FF2B5EF4-FFF2-40B4-BE49-F238E27FC236}">
                <a16:creationId xmlns:a16="http://schemas.microsoft.com/office/drawing/2014/main" id="{5314365D-34CF-1648-9445-807211C8A538}"/>
              </a:ext>
            </a:extLst>
          </p:cNvPr>
          <p:cNvGrpSpPr/>
          <p:nvPr/>
        </p:nvGrpSpPr>
        <p:grpSpPr>
          <a:xfrm>
            <a:off x="431803" y="416554"/>
            <a:ext cx="1377132" cy="486000"/>
            <a:chOff x="431803" y="401564"/>
            <a:chExt cx="1377132" cy="486000"/>
          </a:xfrm>
        </p:grpSpPr>
        <p:grpSp>
          <p:nvGrpSpPr>
            <p:cNvPr id="48" name="Group 47">
              <a:extLst>
                <a:ext uri="{FF2B5EF4-FFF2-40B4-BE49-F238E27FC236}">
                  <a16:creationId xmlns:a16="http://schemas.microsoft.com/office/drawing/2014/main" id="{6657E3BC-0AB4-304B-A5EC-64335FB552F3}"/>
                </a:ext>
              </a:extLst>
            </p:cNvPr>
            <p:cNvGrpSpPr/>
            <p:nvPr/>
          </p:nvGrpSpPr>
          <p:grpSpPr>
            <a:xfrm>
              <a:off x="431803" y="401564"/>
              <a:ext cx="1377131" cy="486000"/>
              <a:chOff x="431803" y="401564"/>
              <a:chExt cx="1377131" cy="486000"/>
            </a:xfrm>
          </p:grpSpPr>
          <p:sp>
            <p:nvSpPr>
              <p:cNvPr id="50" name="Oval 49">
                <a:extLst>
                  <a:ext uri="{FF2B5EF4-FFF2-40B4-BE49-F238E27FC236}">
                    <a16:creationId xmlns:a16="http://schemas.microsoft.com/office/drawing/2014/main" id="{8FC15281-064A-044A-BFC7-03A2CF145712}"/>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1" name="Oval 50">
                <a:extLst>
                  <a:ext uri="{FF2B5EF4-FFF2-40B4-BE49-F238E27FC236}">
                    <a16:creationId xmlns:a16="http://schemas.microsoft.com/office/drawing/2014/main" id="{BB3A37E8-B85F-BE4F-BE03-251D3C02654A}"/>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2" name="Rectangle 51">
                <a:extLst>
                  <a:ext uri="{FF2B5EF4-FFF2-40B4-BE49-F238E27FC236}">
                    <a16:creationId xmlns:a16="http://schemas.microsoft.com/office/drawing/2014/main" id="{8AA0A09F-F4CF-A74D-B9FD-461640AC1FF0}"/>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9" name="Income-Tax Free Death Benefit">
              <a:extLst>
                <a:ext uri="{FF2B5EF4-FFF2-40B4-BE49-F238E27FC236}">
                  <a16:creationId xmlns:a16="http://schemas.microsoft.com/office/drawing/2014/main" id="{FAF1D804-9127-2A4A-BD0C-6B6E183FD299}"/>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53" name="Group 52">
            <a:extLst>
              <a:ext uri="{FF2B5EF4-FFF2-40B4-BE49-F238E27FC236}">
                <a16:creationId xmlns:a16="http://schemas.microsoft.com/office/drawing/2014/main" id="{0ACC0B0A-D7AC-E742-BDCE-BFD0EF289B2A}"/>
              </a:ext>
            </a:extLst>
          </p:cNvPr>
          <p:cNvGrpSpPr/>
          <p:nvPr/>
        </p:nvGrpSpPr>
        <p:grpSpPr>
          <a:xfrm>
            <a:off x="1912315" y="416554"/>
            <a:ext cx="1377132" cy="486000"/>
            <a:chOff x="1912315" y="341604"/>
            <a:chExt cx="1377132" cy="486000"/>
          </a:xfrm>
        </p:grpSpPr>
        <p:grpSp>
          <p:nvGrpSpPr>
            <p:cNvPr id="54" name="Group 53">
              <a:extLst>
                <a:ext uri="{FF2B5EF4-FFF2-40B4-BE49-F238E27FC236}">
                  <a16:creationId xmlns:a16="http://schemas.microsoft.com/office/drawing/2014/main" id="{71D0DA5F-84F0-0F47-8226-2B32F140CC38}"/>
                </a:ext>
              </a:extLst>
            </p:cNvPr>
            <p:cNvGrpSpPr/>
            <p:nvPr/>
          </p:nvGrpSpPr>
          <p:grpSpPr>
            <a:xfrm>
              <a:off x="1912315" y="341604"/>
              <a:ext cx="1377131" cy="486000"/>
              <a:chOff x="431803" y="401564"/>
              <a:chExt cx="1377131" cy="486000"/>
            </a:xfrm>
            <a:solidFill>
              <a:srgbClr val="787777"/>
            </a:solidFill>
          </p:grpSpPr>
          <p:sp>
            <p:nvSpPr>
              <p:cNvPr id="56" name="Oval 55">
                <a:extLst>
                  <a:ext uri="{FF2B5EF4-FFF2-40B4-BE49-F238E27FC236}">
                    <a16:creationId xmlns:a16="http://schemas.microsoft.com/office/drawing/2014/main" id="{88897713-E85F-0642-8527-3A1AE59CAF3A}"/>
                  </a:ext>
                </a:extLst>
              </p:cNvPr>
              <p:cNvSpPr/>
              <p:nvPr/>
            </p:nvSpPr>
            <p:spPr>
              <a:xfrm>
                <a:off x="431803"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7" name="Oval 56">
                <a:extLst>
                  <a:ext uri="{FF2B5EF4-FFF2-40B4-BE49-F238E27FC236}">
                    <a16:creationId xmlns:a16="http://schemas.microsoft.com/office/drawing/2014/main" id="{B7B34050-3A3B-414E-9E9C-1EC8948F6FA4}"/>
                  </a:ext>
                </a:extLst>
              </p:cNvPr>
              <p:cNvSpPr/>
              <p:nvPr/>
            </p:nvSpPr>
            <p:spPr>
              <a:xfrm>
                <a:off x="1322934"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8" name="Rectangle 57">
                <a:extLst>
                  <a:ext uri="{FF2B5EF4-FFF2-40B4-BE49-F238E27FC236}">
                    <a16:creationId xmlns:a16="http://schemas.microsoft.com/office/drawing/2014/main" id="{B8699DCD-88A3-ED4C-8BF6-D4D1CFBBBF07}"/>
                  </a:ext>
                </a:extLst>
              </p:cNvPr>
              <p:cNvSpPr/>
              <p:nvPr/>
            </p:nvSpPr>
            <p:spPr>
              <a:xfrm>
                <a:off x="677952" y="401564"/>
                <a:ext cx="903797" cy="486000"/>
              </a:xfrm>
              <a:prstGeom prst="rect">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55" name="Income-Tax Free Death Benefit">
              <a:extLst>
                <a:ext uri="{FF2B5EF4-FFF2-40B4-BE49-F238E27FC236}">
                  <a16:creationId xmlns:a16="http://schemas.microsoft.com/office/drawing/2014/main" id="{9A12C065-6DE8-864A-BBB6-2E07795540A7}"/>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59" name="Group 58">
            <a:extLst>
              <a:ext uri="{FF2B5EF4-FFF2-40B4-BE49-F238E27FC236}">
                <a16:creationId xmlns:a16="http://schemas.microsoft.com/office/drawing/2014/main" id="{D71F3ADE-91E9-EE47-80B6-4232A1A6AB83}"/>
              </a:ext>
            </a:extLst>
          </p:cNvPr>
          <p:cNvGrpSpPr/>
          <p:nvPr/>
        </p:nvGrpSpPr>
        <p:grpSpPr>
          <a:xfrm>
            <a:off x="3392827" y="416554"/>
            <a:ext cx="1377132" cy="486000"/>
            <a:chOff x="3392827" y="341604"/>
            <a:chExt cx="1377132" cy="486000"/>
          </a:xfrm>
        </p:grpSpPr>
        <p:grpSp>
          <p:nvGrpSpPr>
            <p:cNvPr id="60" name="Group 59">
              <a:extLst>
                <a:ext uri="{FF2B5EF4-FFF2-40B4-BE49-F238E27FC236}">
                  <a16:creationId xmlns:a16="http://schemas.microsoft.com/office/drawing/2014/main" id="{3E371910-9D55-0F44-A184-B42D3A6A4855}"/>
                </a:ext>
              </a:extLst>
            </p:cNvPr>
            <p:cNvGrpSpPr/>
            <p:nvPr/>
          </p:nvGrpSpPr>
          <p:grpSpPr>
            <a:xfrm>
              <a:off x="3392827" y="341604"/>
              <a:ext cx="1377131" cy="486000"/>
              <a:chOff x="431803" y="401564"/>
              <a:chExt cx="1377131" cy="486000"/>
            </a:xfrm>
            <a:solidFill>
              <a:srgbClr val="787777"/>
            </a:solidFill>
          </p:grpSpPr>
          <p:sp>
            <p:nvSpPr>
              <p:cNvPr id="62" name="Oval 61">
                <a:extLst>
                  <a:ext uri="{FF2B5EF4-FFF2-40B4-BE49-F238E27FC236}">
                    <a16:creationId xmlns:a16="http://schemas.microsoft.com/office/drawing/2014/main" id="{20ED23F8-EC85-7246-9331-1458D47D2BC3}"/>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3" name="Oval 62">
                <a:extLst>
                  <a:ext uri="{FF2B5EF4-FFF2-40B4-BE49-F238E27FC236}">
                    <a16:creationId xmlns:a16="http://schemas.microsoft.com/office/drawing/2014/main" id="{13B1EC28-B083-B041-9ECC-5AF442D478E7}"/>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4" name="Rectangle 63">
                <a:extLst>
                  <a:ext uri="{FF2B5EF4-FFF2-40B4-BE49-F238E27FC236}">
                    <a16:creationId xmlns:a16="http://schemas.microsoft.com/office/drawing/2014/main" id="{3651FA12-55D1-F648-B432-BC81735748B5}"/>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61" name="Income-Tax Free Death Benefit">
              <a:extLst>
                <a:ext uri="{FF2B5EF4-FFF2-40B4-BE49-F238E27FC236}">
                  <a16:creationId xmlns:a16="http://schemas.microsoft.com/office/drawing/2014/main" id="{78C1E19E-FDCB-E541-B021-6665E82E7B3D}"/>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Build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2350407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Custom 1">
      <a:dk1>
        <a:srgbClr val="4D4D4D"/>
      </a:dk1>
      <a:lt1>
        <a:srgbClr val="FFFFFF"/>
      </a:lt1>
      <a:dk2>
        <a:srgbClr val="5E2750"/>
      </a:dk2>
      <a:lt2>
        <a:srgbClr val="DCDCDC"/>
      </a:lt2>
      <a:accent1>
        <a:srgbClr val="5BBBB7"/>
      </a:accent1>
      <a:accent2>
        <a:srgbClr val="5E2750"/>
      </a:accent2>
      <a:accent3>
        <a:srgbClr val="287F80"/>
      </a:accent3>
      <a:accent4>
        <a:srgbClr val="AE883D"/>
      </a:accent4>
      <a:accent5>
        <a:srgbClr val="1D428A"/>
      </a:accent5>
      <a:accent6>
        <a:srgbClr val="B493B1"/>
      </a:accent6>
      <a:hlink>
        <a:srgbClr val="5E2750"/>
      </a:hlink>
      <a:folHlink>
        <a:srgbClr val="B493B1"/>
      </a:folHlink>
    </a:clrScheme>
    <a:fontScheme name="Custom 5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2977</TotalTime>
  <Words>1988</Words>
  <Application>Microsoft Office PowerPoint</Application>
  <PresentationFormat>Custom</PresentationFormat>
  <Paragraphs>216</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Verdana</vt:lpstr>
      <vt:lpstr>Wingdings</vt:lpstr>
      <vt:lpstr>1_Office Theme</vt:lpstr>
      <vt:lpstr>Why Consider Advantage Plus II Whole Life Insurance?</vt:lpstr>
      <vt:lpstr>PowerPoint Presentation</vt:lpstr>
      <vt:lpstr>What’s important to you?</vt:lpstr>
      <vt:lpstr>Imagine where your life can go with Foresters Financial™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review a customized solution for your family</vt:lpstr>
      <vt:lpstr>PowerPoint Presentation</vt:lpstr>
      <vt:lpstr>Thank you</vt:lpstr>
    </vt:vector>
  </TitlesOfParts>
  <Company>First Investors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Kamilla Gliwny</dc:creator>
  <cp:lastModifiedBy>Brian Cournoyer</cp:lastModifiedBy>
  <cp:revision>349</cp:revision>
  <cp:lastPrinted>2020-05-28T15:08:51Z</cp:lastPrinted>
  <dcterms:created xsi:type="dcterms:W3CDTF">2019-03-15T13:19:48Z</dcterms:created>
  <dcterms:modified xsi:type="dcterms:W3CDTF">2020-05-28T15:32:34Z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