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heme/theme2.xml" ContentType="application/vnd.openxmlformats-officedocument.them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1.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2.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notesSlides/notesSlide3.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notesSlides/notesSlide4.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5.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notesSlides/notesSlide6.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9.xml" ContentType="application/vnd.openxmlformats-officedocument.presentationml.notesSlid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notesSlides/notesSlide10.xml" ContentType="application/vnd.openxmlformats-officedocument.presentationml.notesSlide+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notesSlides/notesSlide11.xml" ContentType="application/vnd.openxmlformats-officedocument.presentationml.notesSlide+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notesSlides/notesSlide12.xml" ContentType="application/vnd.openxmlformats-officedocument.presentationml.notesSlide+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notesSlides/notesSlide13.xml" ContentType="application/vnd.openxmlformats-officedocument.presentationml.notesSlide+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notesSlides/notesSlide14.xml" ContentType="application/vnd.openxmlformats-officedocument.presentationml.notesSlid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notesSlides/notesSlide15.xml" ContentType="application/vnd.openxmlformats-officedocument.presentationml.notesSlide+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notesSlides/notesSlide16.xml" ContentType="application/vnd.openxmlformats-officedocument.presentationml.notesSlide+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notesSlides/notesSlide17.xml" ContentType="application/vnd.openxmlformats-officedocument.presentationml.notesSlide+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18.xml" ContentType="application/vnd.openxmlformats-officedocument.presentationml.notesSlid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19.xml" ContentType="application/vnd.openxmlformats-officedocument.presentationml.notesSlide+xml"/>
  <Override PartName="/ppt/tags/tag275.xml" ContentType="application/vnd.openxmlformats-officedocument.presentationml.tags+xml"/>
  <Override PartName="/ppt/tags/tag27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Lst>
  <p:notesMasterIdLst>
    <p:notesMasterId r:id="rId26"/>
  </p:notesMasterIdLst>
  <p:sldIdLst>
    <p:sldId id="259" r:id="rId2"/>
    <p:sldId id="260" r:id="rId3"/>
    <p:sldId id="256" r:id="rId4"/>
    <p:sldId id="262" r:id="rId5"/>
    <p:sldId id="271" r:id="rId6"/>
    <p:sldId id="274" r:id="rId7"/>
    <p:sldId id="277" r:id="rId8"/>
    <p:sldId id="280" r:id="rId9"/>
    <p:sldId id="283" r:id="rId10"/>
    <p:sldId id="286" r:id="rId11"/>
    <p:sldId id="258" r:id="rId12"/>
    <p:sldId id="321" r:id="rId13"/>
    <p:sldId id="289" r:id="rId14"/>
    <p:sldId id="292" r:id="rId15"/>
    <p:sldId id="295" r:id="rId16"/>
    <p:sldId id="298" r:id="rId17"/>
    <p:sldId id="301" r:id="rId18"/>
    <p:sldId id="304" r:id="rId19"/>
    <p:sldId id="307" r:id="rId20"/>
    <p:sldId id="310" r:id="rId21"/>
    <p:sldId id="313" r:id="rId22"/>
    <p:sldId id="316" r:id="rId23"/>
    <p:sldId id="320" r:id="rId24"/>
    <p:sldId id="319" r:id="rId25"/>
  </p:sldIdLst>
  <p:sldSz cx="9144000" cy="6858000" type="screen4x3"/>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0"/>
    <p:restoredTop sz="0"/>
  </p:normalViewPr>
  <p:slideViewPr>
    <p:cSldViewPr>
      <p:cViewPr varScale="1">
        <p:scale>
          <a:sx n="91" d="100"/>
          <a:sy n="91" d="100"/>
        </p:scale>
        <p:origin x="135" y="60"/>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3" Type="http://schemas.openxmlformats.org/officeDocument/2006/relationships/tags" Target="../tags/tag85.xml"/><Relationship Id="rId7" Type="http://schemas.openxmlformats.org/officeDocument/2006/relationships/tags" Target="../tags/tag89.xml"/><Relationship Id="rId2" Type="http://schemas.openxmlformats.org/officeDocument/2006/relationships/tags" Target="../tags/tag84.xml"/><Relationship Id="rId1" Type="http://schemas.openxmlformats.org/officeDocument/2006/relationships/theme" Target="../theme/theme2.xml"/><Relationship Id="rId6" Type="http://schemas.openxmlformats.org/officeDocument/2006/relationships/tags" Target="../tags/tag88.xml"/><Relationship Id="rId5" Type="http://schemas.openxmlformats.org/officeDocument/2006/relationships/tags" Target="../tags/tag87.xml"/><Relationship Id="rId4" Type="http://schemas.openxmlformats.org/officeDocument/2006/relationships/tags" Target="../tags/tag8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custDataLst>
              <p:tags r:id="rId2"/>
            </p:custDataLst>
          </p:nvPr>
        </p:nvSpPr>
        <p:spPr>
          <a:xfrm>
            <a:off x="0" y="0"/>
            <a:ext cx="3037840" cy="464820"/>
          </a:xfrm>
          <a:prstGeom prst="rect">
            <a:avLst/>
          </a:prstGeom>
        </p:spPr>
        <p:txBody>
          <a:bodyPr vert="horz" lIns="93177" tIns="46589" rIns="93177" bIns="46589" rtlCol="0"/>
          <a:lstStyle>
            <a:lvl1pPr algn="l" fontAlgn="auto">
              <a:spcBef>
                <a:spcPct val="0"/>
              </a:spcBef>
              <a:spcAft>
                <a:spcPct val="0"/>
              </a:spcAft>
              <a:defRPr sz="1200">
                <a:latin typeface="+mn-lt"/>
              </a:defRPr>
            </a:lvl1pPr>
          </a:lstStyle>
          <a:p>
            <a:pPr>
              <a:defRPr/>
            </a:pPr>
            <a:endParaRPr lang="en-US"/>
          </a:p>
        </p:txBody>
      </p:sp>
      <p:sp>
        <p:nvSpPr>
          <p:cNvPr id="3" name="Date Placeholder 2"/>
          <p:cNvSpPr>
            <a:spLocks noGrp="1"/>
          </p:cNvSpPr>
          <p:nvPr>
            <p:ph type="dt" idx="1"/>
            <p:custDataLst>
              <p:tags r:id="rId3"/>
            </p:custDataLst>
          </p:nvPr>
        </p:nvSpPr>
        <p:spPr>
          <a:xfrm>
            <a:off x="3970938" y="0"/>
            <a:ext cx="3037840" cy="464820"/>
          </a:xfrm>
          <a:prstGeom prst="rect">
            <a:avLst/>
          </a:prstGeom>
        </p:spPr>
        <p:txBody>
          <a:bodyPr vert="horz" lIns="93177" tIns="46589" rIns="93177" bIns="46589" rtlCol="0"/>
          <a:lstStyle>
            <a:lvl1pPr algn="r" fontAlgn="auto">
              <a:spcBef>
                <a:spcPct val="0"/>
              </a:spcBef>
              <a:spcAft>
                <a:spcPct val="0"/>
              </a:spcAft>
              <a:defRPr sz="1200">
                <a:latin typeface="+mn-lt"/>
              </a:defRPr>
            </a:lvl1pPr>
          </a:lstStyle>
          <a:p>
            <a:pPr>
              <a:defRPr/>
            </a:pPr>
            <a:fld id="{41202D08-492C-47C4-AF70-52B0FB7C59AC}" type="datetimeFigureOut">
              <a:rPr lang="en-US"/>
              <a:pPr>
                <a:defRPr/>
              </a:pPr>
              <a:t>4/23/2018</a:t>
            </a:fld>
            <a:endParaRPr lang="en-US"/>
          </a:p>
        </p:txBody>
      </p:sp>
      <p:sp>
        <p:nvSpPr>
          <p:cNvPr id="4" name="Slide Image Placeholder 3"/>
          <p:cNvSpPr>
            <a:spLocks noGrp="1" noRot="1" noChangeAspect="1"/>
          </p:cNvSpPr>
          <p:nvPr>
            <p:ph type="sldImg" idx="2"/>
            <p:custDataLst>
              <p:tags r:id="rId4"/>
            </p:custDataLst>
          </p:nvPr>
        </p:nvSpPr>
        <p:spPr>
          <a:xfrm>
            <a:off x="1181100" y="696913"/>
            <a:ext cx="4648200" cy="3486150"/>
          </a:xfrm>
          <a:prstGeom prst="rect">
            <a:avLst/>
          </a:prstGeom>
          <a:noFill/>
          <a:ln w="12700">
            <a:solidFill>
              <a:prstClr val="black"/>
            </a:solidFill>
          </a:ln>
        </p:spPr>
      </p:sp>
      <p:sp>
        <p:nvSpPr>
          <p:cNvPr id="5" name="Notes Placeholder 4"/>
          <p:cNvSpPr>
            <a:spLocks noGrp="1"/>
          </p:cNvSpPr>
          <p:nvPr>
            <p:ph type="body" sz="quarter" idx="3"/>
            <p:custDataLst>
              <p:tags r:id="rId5"/>
            </p:custDataLst>
          </p:nvPr>
        </p:nvSpPr>
        <p:spPr>
          <a:xfrm>
            <a:off x="701040" y="4415790"/>
            <a:ext cx="5608320" cy="4183380"/>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custDataLst>
              <p:tags r:id="rId6"/>
            </p:custDataLst>
          </p:nvPr>
        </p:nvSpPr>
        <p:spPr>
          <a:xfrm>
            <a:off x="0" y="8829967"/>
            <a:ext cx="3037840" cy="464820"/>
          </a:xfrm>
          <a:prstGeom prst="rect">
            <a:avLst/>
          </a:prstGeom>
        </p:spPr>
        <p:txBody>
          <a:bodyPr vert="horz" lIns="93177" tIns="46589" rIns="93177" bIns="46589" rtlCol="0" anchor="b"/>
          <a:lstStyle>
            <a:lvl1pPr algn="l" fontAlgn="auto">
              <a:spcBef>
                <a:spcPct val="0"/>
              </a:spcBef>
              <a:spcAft>
                <a:spcPct val="0"/>
              </a:spcAft>
              <a:defRPr sz="1200">
                <a:latin typeface="+mn-lt"/>
              </a:defRPr>
            </a:lvl1pPr>
          </a:lstStyle>
          <a:p>
            <a:pPr>
              <a:defRPr/>
            </a:pPr>
            <a:endParaRPr lang="en-US"/>
          </a:p>
        </p:txBody>
      </p:sp>
      <p:sp>
        <p:nvSpPr>
          <p:cNvPr id="7" name="Slide Number Placeholder 6"/>
          <p:cNvSpPr>
            <a:spLocks noGrp="1"/>
          </p:cNvSpPr>
          <p:nvPr>
            <p:ph type="sldNum" sz="quarter" idx="5"/>
            <p:custDataLst>
              <p:tags r:id="rId7"/>
            </p:custDataLst>
          </p:nvPr>
        </p:nvSpPr>
        <p:spPr>
          <a:xfrm>
            <a:off x="3970938" y="8829967"/>
            <a:ext cx="3037840" cy="464820"/>
          </a:xfrm>
          <a:prstGeom prst="rect">
            <a:avLst/>
          </a:prstGeom>
        </p:spPr>
        <p:txBody>
          <a:bodyPr vert="horz" lIns="93177" tIns="46589" rIns="93177" bIns="46589" rtlCol="0" anchor="b"/>
          <a:lstStyle>
            <a:lvl1pPr algn="r" fontAlgn="auto">
              <a:spcBef>
                <a:spcPct val="0"/>
              </a:spcBef>
              <a:spcAft>
                <a:spcPct val="0"/>
              </a:spcAft>
              <a:defRPr sz="1200">
                <a:latin typeface="+mn-lt"/>
              </a:defRPr>
            </a:lvl1pPr>
          </a:lstStyle>
          <a:p>
            <a:pPr>
              <a:defRPr/>
            </a:pPr>
            <a:fld id="{AC4D0A6C-3486-456E-8A92-6CF9AE1BD2B5}" type="slidenum">
              <a:rPr lang="en-US"/>
              <a:pPr>
                <a:defRPr/>
              </a:pPr>
              <a:t>‹#›</a:t>
            </a:fld>
            <a:endParaRPr lang="en-US"/>
          </a:p>
        </p:txBody>
      </p:sp>
    </p:spTree>
    <p:extLst>
      <p:ext uri="{BB962C8B-B14F-4D97-AF65-F5344CB8AC3E}">
        <p14:creationId xmlns:p14="http://schemas.microsoft.com/office/powerpoint/2010/main" val="25987315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71.xml"/><Relationship Id="rId1" Type="http://schemas.openxmlformats.org/officeDocument/2006/relationships/tags" Target="../tags/tag170.xml"/><Relationship Id="rId4"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3" Type="http://schemas.openxmlformats.org/officeDocument/2006/relationships/tags" Target="../tags/tag188.xml"/><Relationship Id="rId2" Type="http://schemas.openxmlformats.org/officeDocument/2006/relationships/tags" Target="../tags/tag187.xml"/><Relationship Id="rId1" Type="http://schemas.openxmlformats.org/officeDocument/2006/relationships/tags" Target="../tags/tag186.xml"/><Relationship Id="rId5" Type="http://schemas.openxmlformats.org/officeDocument/2006/relationships/slide" Target="../slides/slide15.xml"/><Relationship Id="rId4"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95.xml"/><Relationship Id="rId1" Type="http://schemas.openxmlformats.org/officeDocument/2006/relationships/tags" Target="../tags/tag194.xml"/><Relationship Id="rId4"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07.xml"/><Relationship Id="rId1" Type="http://schemas.openxmlformats.org/officeDocument/2006/relationships/tags" Target="../tags/tag206.xml"/><Relationship Id="rId4"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19.xml"/><Relationship Id="rId1" Type="http://schemas.openxmlformats.org/officeDocument/2006/relationships/tags" Target="../tags/tag218.xml"/><Relationship Id="rId4"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31.xml"/><Relationship Id="rId1" Type="http://schemas.openxmlformats.org/officeDocument/2006/relationships/tags" Target="../tags/tag230.xml"/><Relationship Id="rId4"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50.xml"/><Relationship Id="rId1" Type="http://schemas.openxmlformats.org/officeDocument/2006/relationships/tags" Target="../tags/tag249.xml"/><Relationship Id="rId4"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3" Type="http://schemas.openxmlformats.org/officeDocument/2006/relationships/tags" Target="../tags/tag257.xml"/><Relationship Id="rId2" Type="http://schemas.openxmlformats.org/officeDocument/2006/relationships/tags" Target="../tags/tag256.xml"/><Relationship Id="rId1" Type="http://schemas.openxmlformats.org/officeDocument/2006/relationships/tags" Target="../tags/tag255.xml"/><Relationship Id="rId5" Type="http://schemas.openxmlformats.org/officeDocument/2006/relationships/slide" Target="../slides/slide21.xml"/><Relationship Id="rId4"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70.xml"/><Relationship Id="rId1" Type="http://schemas.openxmlformats.org/officeDocument/2006/relationships/tags" Target="../tags/tag269.xml"/><Relationship Id="rId4"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76.xml"/><Relationship Id="rId1" Type="http://schemas.openxmlformats.org/officeDocument/2006/relationships/tags" Target="../tags/tag275.xml"/><Relationship Id="rId4"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tags" Target="../tags/tag103.xml"/><Relationship Id="rId5" Type="http://schemas.openxmlformats.org/officeDocument/2006/relationships/slide" Target="../slides/slide6.xml"/><Relationship Id="rId4"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tags" Target="../tags/tag114.xml"/><Relationship Id="rId2" Type="http://schemas.openxmlformats.org/officeDocument/2006/relationships/tags" Target="../tags/tag113.xml"/><Relationship Id="rId1" Type="http://schemas.openxmlformats.org/officeDocument/2006/relationships/tags" Target="../tags/tag112.xml"/><Relationship Id="rId5" Type="http://schemas.openxmlformats.org/officeDocument/2006/relationships/slide" Target="../slides/slide7.xml"/><Relationship Id="rId4"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tags" Target="../tags/tag121.xml"/><Relationship Id="rId5" Type="http://schemas.openxmlformats.org/officeDocument/2006/relationships/slide" Target="../slides/slide8.xml"/><Relationship Id="rId4"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tags" Target="../tags/tag131.xml"/><Relationship Id="rId2" Type="http://schemas.openxmlformats.org/officeDocument/2006/relationships/tags" Target="../tags/tag130.xml"/><Relationship Id="rId1" Type="http://schemas.openxmlformats.org/officeDocument/2006/relationships/tags" Target="../tags/tag129.xml"/><Relationship Id="rId5" Type="http://schemas.openxmlformats.org/officeDocument/2006/relationships/slide" Target="../slides/slide9.xml"/><Relationship Id="rId4"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tags" Target="../tags/tag140.xml"/><Relationship Id="rId2" Type="http://schemas.openxmlformats.org/officeDocument/2006/relationships/tags" Target="../tags/tag139.xml"/><Relationship Id="rId1" Type="http://schemas.openxmlformats.org/officeDocument/2006/relationships/tags" Target="../tags/tag138.xml"/><Relationship Id="rId5" Type="http://schemas.openxmlformats.org/officeDocument/2006/relationships/slide" Target="../slides/slide10.xml"/><Relationship Id="rId4"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tags" Target="../tags/tag166.xml"/><Relationship Id="rId2" Type="http://schemas.openxmlformats.org/officeDocument/2006/relationships/tags" Target="../tags/tag165.xml"/><Relationship Id="rId1" Type="http://schemas.openxmlformats.org/officeDocument/2006/relationships/tags" Target="../tags/tag164.xml"/><Relationship Id="rId5" Type="http://schemas.openxmlformats.org/officeDocument/2006/relationships/slide" Target="../slides/slide13.xml"/><Relationship Id="rId4"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C957F5-6253-954F-9653-9F5DC4EDF62B}" type="slidenum">
              <a:rPr lang="en-US" smtClean="0"/>
              <a:t>3</a:t>
            </a:fld>
            <a:endParaRPr lang="en-US"/>
          </a:p>
        </p:txBody>
      </p:sp>
    </p:spTree>
    <p:extLst>
      <p:ext uri="{BB962C8B-B14F-4D97-AF65-F5344CB8AC3E}">
        <p14:creationId xmlns:p14="http://schemas.microsoft.com/office/powerpoint/2010/main" val="3714269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custDataLst>
              <p:tags r:id="rId1"/>
            </p:custDataLst>
          </p:nvPr>
        </p:nvSpPr>
        <p:spPr/>
      </p:sp>
      <p:sp>
        <p:nvSpPr>
          <p:cNvPr id="22531" name="Rectangle 3"/>
          <p:cNvSpPr>
            <a:spLocks noGrp="1" noChangeArrowheads="1"/>
          </p:cNvSpPr>
          <p:nvPr>
            <p:ph type="body" idx="1"/>
            <p:custDataLst>
              <p:tags r:id="rId2"/>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Calibri" pitchFamily="34" charset="0"/>
                <a:ea typeface="ＭＳ Ｐゴシック" pitchFamily="34" charset="-128"/>
              </a:rPr>
              <a:t>As can be seen from this historical tax-rate chart, we are currently in one of the lowest income tax environments in our history.</a:t>
            </a:r>
          </a:p>
          <a:p>
            <a:pPr eaLnBrk="1" hangingPunct="1"/>
            <a:endParaRPr lang="en-US" altLang="en-US">
              <a:latin typeface="Calibri" pitchFamily="34" charset="0"/>
              <a:ea typeface="ＭＳ Ｐゴシック" pitchFamily="34" charset="-128"/>
            </a:endParaRPr>
          </a:p>
          <a:p>
            <a:pPr eaLnBrk="1" hangingPunct="1"/>
            <a:r>
              <a:rPr lang="en-US" altLang="en-US">
                <a:latin typeface="Calibri" pitchFamily="34" charset="0"/>
                <a:ea typeface="ＭＳ Ｐゴシック" pitchFamily="34" charset="-128"/>
              </a:rPr>
              <a:t>So what direction do you think tax rates are going to go?</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r>
              <a:rPr lang="en-US"/>
              <a:t>Slide 3</a:t>
            </a:r>
          </a:p>
          <a:p>
            <a:r>
              <a:rPr lang="en-US"/>
              <a:t> </a:t>
            </a:r>
          </a:p>
          <a:p>
            <a:r>
              <a:rPr lang="en-US"/>
              <a:t>Script:</a:t>
            </a:r>
          </a:p>
          <a:p>
            <a:endParaRPr lang="en-US"/>
          </a:p>
          <a:p>
            <a:r>
              <a:rPr lang="en-US"/>
              <a:t>Let’s look at a scenario…</a:t>
            </a:r>
          </a:p>
          <a:p>
            <a:r>
              <a:rPr lang="en-US"/>
              <a:t>Mark &amp; Beth have been planning and saving for a long time for that day when they retire.  Mark has a 401k at work into which he has been contributing the maximum amount for many years.  By retirement day, Marks 401k has grown into a sizeable nest egg.  So consider this…</a:t>
            </a:r>
          </a:p>
          <a:p>
            <a:r>
              <a:rPr lang="en-US"/>
              <a:t> </a:t>
            </a:r>
          </a:p>
          <a:p>
            <a:r>
              <a:rPr lang="en-US"/>
              <a:t>If Mark and Beth knew exactly when they were going to die, they’d know exactly how and when to spend their money, right?  Sure, that would be easy, but the problem is that they don’t know.  None of us knows when we’re going to die.</a:t>
            </a:r>
          </a:p>
          <a:p>
            <a:endParaRPr lang="en-US"/>
          </a:p>
          <a:p>
            <a:pPr defTabSz="916503">
              <a:defRPr/>
            </a:pPr>
            <a:r>
              <a:rPr lang="en-US"/>
              <a:t>Because they don’t know how long they’ll live, they’ll do what most retirees typically do, which is to live off the earnings of their nest egg because they know if they dip into the principal too much, they’ll erode their savings and potentially run out of money.  As a result, they end up with a much lower standard of living.</a:t>
            </a:r>
          </a:p>
          <a:p>
            <a:endParaRPr lang="en-US"/>
          </a:p>
          <a:p>
            <a:endParaRPr lang="en-US"/>
          </a:p>
        </p:txBody>
      </p:sp>
      <p:sp>
        <p:nvSpPr>
          <p:cNvPr id="4" name="Slide Number Placeholder 3"/>
          <p:cNvSpPr>
            <a:spLocks noGrp="1"/>
          </p:cNvSpPr>
          <p:nvPr>
            <p:ph type="sldNum" sz="quarter" idx="10"/>
            <p:custDataLst>
              <p:tags r:id="rId3"/>
            </p:custDataLst>
          </p:nvPr>
        </p:nvSpPr>
        <p:spPr/>
        <p:txBody>
          <a:bodyPr/>
          <a:lstStyle/>
          <a:p>
            <a:pPr>
              <a:defRPr/>
            </a:pPr>
            <a:fld id="{AC4D0A6C-3486-456E-8A92-6CF9AE1BD2B5}" type="slidenum">
              <a:rPr lang="en-US" smtClean="0"/>
              <a:pPr>
                <a:defRPr/>
              </a:pPr>
              <a:t>15</a:t>
            </a:fld>
            <a:endParaRPr lang="en-US"/>
          </a:p>
        </p:txBody>
      </p:sp>
    </p:spTree>
    <p:extLst>
      <p:ext uri="{BB962C8B-B14F-4D97-AF65-F5344CB8AC3E}">
        <p14:creationId xmlns:p14="http://schemas.microsoft.com/office/powerpoint/2010/main" val="2133615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custDataLst>
              <p:tags r:id="rId1"/>
            </p:custDataLst>
          </p:nvPr>
        </p:nvSpPr>
        <p:spPr/>
      </p:sp>
      <p:sp>
        <p:nvSpPr>
          <p:cNvPr id="37891" name="Rectangle 3"/>
          <p:cNvSpPr>
            <a:spLocks noGrp="1" noChangeArrowheads="1"/>
          </p:cNvSpPr>
          <p:nvPr>
            <p:ph type="body" idx="1"/>
            <p:custDataLst>
              <p:tags r:id="rId2"/>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Calibri" pitchFamily="34" charset="0"/>
                <a:ea typeface="ＭＳ Ｐゴシック" pitchFamily="32" charset="-128"/>
              </a:rPr>
              <a:t>Read Slide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custDataLst>
              <p:tags r:id="rId1"/>
            </p:custDataLst>
          </p:nvPr>
        </p:nvSpPr>
        <p:spPr/>
      </p:sp>
      <p:sp>
        <p:nvSpPr>
          <p:cNvPr id="39939" name="Rectangle 3"/>
          <p:cNvSpPr>
            <a:spLocks noGrp="1" noChangeArrowheads="1"/>
          </p:cNvSpPr>
          <p:nvPr>
            <p:ph type="body" idx="1"/>
            <p:custDataLst>
              <p:tags r:id="rId2"/>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Calibri" pitchFamily="34" charset="0"/>
                <a:ea typeface="ＭＳ Ｐゴシック" pitchFamily="32" charset="-128"/>
              </a:rPr>
              <a:t>To address their concern about replacing Mark’s income in the event of a premature death, their policy has a $1,000,000 Death benefit. </a:t>
            </a:r>
          </a:p>
          <a:p>
            <a:pPr eaLnBrk="1" hangingPunct="1"/>
            <a:r>
              <a:rPr lang="en-US" altLang="en-US">
                <a:latin typeface="Calibri" pitchFamily="34" charset="0"/>
                <a:ea typeface="ＭＳ Ｐゴシック" pitchFamily="32" charset="-128"/>
              </a:rPr>
              <a:t>Additionally, the policy offers the opportunity to grow cash value tax-deferred.</a:t>
            </a:r>
          </a:p>
          <a:p>
            <a:pPr eaLnBrk="1" hangingPunct="1"/>
            <a:br>
              <a:rPr lang="en-US" altLang="en-US">
                <a:latin typeface="Calibri" pitchFamily="34" charset="0"/>
                <a:ea typeface="ＭＳ Ｐゴシック" pitchFamily="32" charset="-128"/>
              </a:rPr>
            </a:br>
            <a:r>
              <a:rPr lang="en-US" altLang="en-US">
                <a:latin typeface="Calibri" pitchFamily="34" charset="0"/>
                <a:ea typeface="ＭＳ Ｐゴシック" pitchFamily="32" charset="-128"/>
              </a:rPr>
              <a:t>When their son entered college, they were able to take tax-free withdrawals of $5,000 a year to help with the college expenses.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custDataLst>
              <p:tags r:id="rId1"/>
            </p:custDataLst>
          </p:nvPr>
        </p:nvSpPr>
        <p:spPr>
          <a:xfrm>
            <a:off x="1181100" y="698500"/>
            <a:ext cx="4648200" cy="3486150"/>
          </a:xfrm>
        </p:spPr>
      </p:sp>
      <p:sp>
        <p:nvSpPr>
          <p:cNvPr id="41987" name="Rectangle 3"/>
          <p:cNvSpPr>
            <a:spLocks noGrp="1" noChangeArrowheads="1"/>
          </p:cNvSpPr>
          <p:nvPr>
            <p:ph type="body" idx="1"/>
            <p:custDataLst>
              <p:tags r:id="rId2"/>
            </p:custDataLst>
          </p:nvPr>
        </p:nvSpPr>
        <p:spPr>
          <a:xfrm>
            <a:off x="701040" y="4415790"/>
            <a:ext cx="5608320" cy="418176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Calibri" pitchFamily="34" charset="0"/>
                <a:ea typeface="ＭＳ Ｐゴシック" pitchFamily="32" charset="-128"/>
              </a:rPr>
              <a:t>20 years after they purchased the policy on Mark, he is diagnosed with Multiple Sclerosis.</a:t>
            </a:r>
          </a:p>
          <a:p>
            <a:pPr eaLnBrk="1" hangingPunct="1"/>
            <a:r>
              <a:rPr lang="en-US" altLang="en-US">
                <a:latin typeface="Calibri" pitchFamily="34" charset="0"/>
                <a:ea typeface="ＭＳ Ｐゴシック" pitchFamily="32" charset="-128"/>
              </a:rPr>
              <a:t>Devastated, Mark worries how he will afford to keep up with the costs of treatment, medications and the home modifications he will need to make.</a:t>
            </a:r>
          </a:p>
          <a:p>
            <a:pPr eaLnBrk="1" hangingPunct="1"/>
            <a:r>
              <a:rPr lang="en-US" altLang="en-US">
                <a:latin typeface="Calibri" pitchFamily="34" charset="0"/>
                <a:ea typeface="ＭＳ Ｐゴシック" pitchFamily="32" charset="-128"/>
              </a:rPr>
              <a:t>Fortunately, Mark added ABR to his policy when he purchased it. This gives him the option to exercise the rider to help meet these expenses. </a:t>
            </a:r>
          </a:p>
          <a:p>
            <a:pPr eaLnBrk="1" hangingPunct="1"/>
            <a:r>
              <a:rPr lang="en-US" altLang="en-US">
                <a:latin typeface="Calibri" pitchFamily="34" charset="0"/>
                <a:ea typeface="ＭＳ Ｐゴシック" pitchFamily="32" charset="-128"/>
              </a:rPr>
              <a:t>He decides to accelerate a portion of the DB, each year over the next three years to help cover expenses.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custDataLst>
              <p:tags r:id="rId1"/>
            </p:custDataLst>
          </p:nvPr>
        </p:nvSpPr>
        <p:spPr>
          <a:xfrm>
            <a:off x="1181100" y="698500"/>
            <a:ext cx="4648200" cy="3486150"/>
          </a:xfrm>
        </p:spPr>
      </p:sp>
      <p:sp>
        <p:nvSpPr>
          <p:cNvPr id="44035" name="Rectangle 3"/>
          <p:cNvSpPr>
            <a:spLocks noGrp="1" noChangeArrowheads="1"/>
          </p:cNvSpPr>
          <p:nvPr>
            <p:ph type="body" idx="1"/>
            <p:custDataLst>
              <p:tags r:id="rId2"/>
            </p:custDataLst>
          </p:nvPr>
        </p:nvSpPr>
        <p:spPr>
          <a:xfrm>
            <a:off x="701040" y="4415790"/>
            <a:ext cx="5608320" cy="418176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Calibri" pitchFamily="34" charset="0"/>
                <a:ea typeface="ＭＳ Ｐゴシック" pitchFamily="32" charset="-128"/>
              </a:rPr>
              <a:t>At 65, Mark decides to exercise LIBR. </a:t>
            </a:r>
          </a:p>
          <a:p>
            <a:pPr eaLnBrk="1" hangingPunct="1"/>
            <a:r>
              <a:rPr lang="en-US" altLang="en-US">
                <a:latin typeface="Calibri" pitchFamily="34" charset="0"/>
                <a:ea typeface="ＭＳ Ｐゴシック" pitchFamily="32" charset="-128"/>
              </a:rPr>
              <a:t>He wants to ensure that they get the most out of their retirement while also guaranteeing they won’t outlive their retirement income. </a:t>
            </a:r>
          </a:p>
          <a:p>
            <a:pPr eaLnBrk="1" hangingPunct="1"/>
            <a:r>
              <a:rPr lang="en-US" altLang="en-US">
                <a:latin typeface="Calibri" pitchFamily="34" charset="0"/>
                <a:ea typeface="ＭＳ Ｐゴシック" pitchFamily="32" charset="-128"/>
              </a:rPr>
              <a:t>Mark decides to elect the monthly income benefit, which he will use to supplement other sources of retirement income such as his 401(k) and Social Security.</a:t>
            </a:r>
          </a:p>
          <a:p>
            <a:pPr eaLnBrk="1" hangingPunct="1"/>
            <a:r>
              <a:rPr lang="en-US" altLang="en-US">
                <a:latin typeface="Calibri" pitchFamily="34" charset="0"/>
                <a:ea typeface="ＭＳ Ｐゴシック" pitchFamily="32" charset="-128"/>
              </a:rPr>
              <a:t>Once elected, the LIBR benefit is guaranteed for life.</a:t>
            </a:r>
          </a:p>
          <a:p>
            <a:pPr eaLnBrk="1" hangingPunct="1"/>
            <a:endParaRPr lang="en-US" altLang="en-US">
              <a:latin typeface="Calibri" pitchFamily="34" charset="0"/>
              <a:ea typeface="ＭＳ Ｐゴシック" pitchFamily="32" charset="-128"/>
            </a:endParaRPr>
          </a:p>
          <a:p>
            <a:pPr eaLnBrk="1" hangingPunct="1"/>
            <a:endParaRPr lang="en-US" altLang="en-US">
              <a:latin typeface="Calibri" pitchFamily="34" charset="0"/>
              <a:ea typeface="ＭＳ Ｐゴシック" pitchFamily="32"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custDataLst>
              <p:tags r:id="rId1"/>
            </p:custDataLst>
          </p:nvPr>
        </p:nvSpPr>
        <p:spPr/>
      </p:sp>
      <p:sp>
        <p:nvSpPr>
          <p:cNvPr id="46083" name="Rectangle 3"/>
          <p:cNvSpPr>
            <a:spLocks noGrp="1" noChangeArrowheads="1"/>
          </p:cNvSpPr>
          <p:nvPr>
            <p:ph type="body" idx="1"/>
            <p:custDataLst>
              <p:tags r:id="rId2"/>
            </p:custDataLst>
          </p:nvPr>
        </p:nvSpPr>
        <p:spPr>
          <a:xfrm>
            <a:off x="701040" y="4415790"/>
            <a:ext cx="5608320" cy="41833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Calibri" pitchFamily="34" charset="0"/>
                <a:ea typeface="ＭＳ Ｐゴシック" pitchFamily="32" charset="-128"/>
              </a:rPr>
              <a:t>Mark passes away at age 80.  His remaining death benefit has provided Beth financial security and she was also able to use some of the money to help with the grandchildren’s college expenses.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pPr>
              <a:defRPr/>
            </a:pPr>
            <a:fld id="{AC4D0A6C-3486-456E-8A92-6CF9AE1BD2B5}" type="slidenum">
              <a:rPr lang="en-US" smtClean="0"/>
              <a:pPr>
                <a:defRPr/>
              </a:pPr>
              <a:t>21</a:t>
            </a:fld>
            <a:endParaRPr lang="en-US"/>
          </a:p>
        </p:txBody>
      </p:sp>
    </p:spTree>
    <p:extLst>
      <p:ext uri="{BB962C8B-B14F-4D97-AF65-F5344CB8AC3E}">
        <p14:creationId xmlns:p14="http://schemas.microsoft.com/office/powerpoint/2010/main" val="1175034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custDataLst>
              <p:tags r:id="rId1"/>
            </p:custDataLst>
          </p:nvPr>
        </p:nvSpPr>
        <p:spPr>
          <a:xfrm>
            <a:off x="1181100" y="698500"/>
            <a:ext cx="4648200" cy="3486150"/>
          </a:xfrm>
        </p:spPr>
      </p:sp>
      <p:sp>
        <p:nvSpPr>
          <p:cNvPr id="48131" name="Rectangle 3"/>
          <p:cNvSpPr>
            <a:spLocks noGrp="1" noChangeArrowheads="1"/>
          </p:cNvSpPr>
          <p:nvPr>
            <p:ph type="body" idx="1"/>
            <p:custDataLst>
              <p:tags r:id="rId2"/>
            </p:custDataLst>
          </p:nvPr>
        </p:nvSpPr>
        <p:spPr>
          <a:xfrm>
            <a:off x="701040" y="4415790"/>
            <a:ext cx="5608320" cy="418176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900">
                <a:latin typeface="Calibri" pitchFamily="34" charset="0"/>
                <a:ea typeface="ＭＳ Ｐゴシック" pitchFamily="32" charset="-128"/>
              </a:rPr>
              <a:t>When Mark purchased his policy,  he and his wife had no idea that it would be able to provide as much as it did for them!</a:t>
            </a:r>
          </a:p>
          <a:p>
            <a:pPr eaLnBrk="1" hangingPunct="1"/>
            <a:endParaRPr lang="en-US" altLang="en-US" sz="900">
              <a:latin typeface="Calibri" pitchFamily="34" charset="0"/>
              <a:ea typeface="ＭＳ Ｐゴシック" pitchFamily="32"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custDataLst>
              <p:tags r:id="rId1"/>
            </p:custDataLst>
          </p:nvPr>
        </p:nvSpPr>
        <p:spPr bwMode="auto">
          <a:noFill/>
          <a:ln>
            <a:solidFill>
              <a:srgbClr val="000000"/>
            </a:solidFill>
            <a:miter lim="800000"/>
          </a:ln>
        </p:spPr>
      </p:sp>
      <p:sp>
        <p:nvSpPr>
          <p:cNvPr id="26626" name="Notes Placeholder 2"/>
          <p:cNvSpPr>
            <a:spLocks noGrp="1"/>
          </p:cNvSpPr>
          <p:nvPr>
            <p:ph type="body" idx="1"/>
            <p:custDataLst>
              <p:tags r:id="rId2"/>
            </p:custDataLst>
          </p:nvPr>
        </p:nvSpPr>
        <p:spPr bwMode="auto">
          <a:noFill/>
        </p:spPr>
        <p:txBody>
          <a:bodyPr wrap="square" numCol="1" anchor="t" anchorCtr="0" compatLnSpc="1">
            <a:prstTxWarp prst="textNoShape">
              <a:avLst/>
            </a:prstTxWarp>
          </a:bodyPr>
          <a:lstStyle/>
          <a:p>
            <a:pPr>
              <a:spcBef>
                <a:spcPct val="0"/>
              </a:spcBef>
            </a:pPr>
            <a:r>
              <a:rPr lang="en-US" altLang="en-US" sz="1100" b="1"/>
              <a:t>(Please conclude by delivering this very important message)</a:t>
            </a:r>
          </a:p>
          <a:p>
            <a:pPr>
              <a:spcBef>
                <a:spcPct val="0"/>
              </a:spcBef>
            </a:pPr>
            <a:endParaRPr lang="en-US" altLang="en-US" sz="1100"/>
          </a:p>
          <a:p>
            <a:pPr>
              <a:spcBef>
                <a:spcPct val="0"/>
              </a:spcBef>
            </a:pPr>
            <a:r>
              <a:rPr lang="en-US" altLang="en-US" sz="1100"/>
              <a:t>As you can see, we have quite a story but the great thing is it’s </a:t>
            </a:r>
            <a:r>
              <a:rPr lang="en-US" altLang="en-US" sz="1100" b="1"/>
              <a:t>a simple one</a:t>
            </a:r>
            <a:r>
              <a:rPr lang="en-US" altLang="en-US" sz="1100"/>
              <a:t>….</a:t>
            </a:r>
          </a:p>
          <a:p>
            <a:pPr>
              <a:spcBef>
                <a:spcPct val="0"/>
              </a:spcBef>
            </a:pPr>
            <a:endParaRPr lang="en-US" altLang="en-US" sz="1100"/>
          </a:p>
          <a:p>
            <a:pPr>
              <a:spcBef>
                <a:spcPct val="0"/>
              </a:spcBef>
            </a:pPr>
            <a:r>
              <a:rPr lang="en-US" altLang="en-US" sz="1100"/>
              <a:t>The National Life Group is a national company comprised of passionate people who care about the needs of their customers.  While we represent different products, different issuing companies, and operate across all the geographies and cultures of the U.S., we are at the core a single company that has delivered on its promises for 166 years.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r>
              <a:rPr lang="en-US"/>
              <a:t>Bankruptcies - </a:t>
            </a:r>
            <a:r>
              <a:rPr lang="en-US" sz="1200" kern="1200">
                <a:solidFill>
                  <a:schemeClr val="tx1"/>
                </a:solidFill>
                <a:latin typeface="+mn-lt"/>
                <a:ea typeface="+mn-ea"/>
                <a:cs typeface="+mn-cs"/>
              </a:rPr>
              <a:t>http://www.nerdwallet.com/blog/health/2014/03/26/medical-bankruptcy/</a:t>
            </a:r>
            <a:endParaRPr lang="en-US"/>
          </a:p>
        </p:txBody>
      </p:sp>
      <p:sp>
        <p:nvSpPr>
          <p:cNvPr id="4" name="Slide Number Placeholder 3"/>
          <p:cNvSpPr>
            <a:spLocks noGrp="1"/>
          </p:cNvSpPr>
          <p:nvPr>
            <p:ph type="sldNum" sz="quarter" idx="10"/>
            <p:custDataLst>
              <p:tags r:id="rId3"/>
            </p:custDataLst>
          </p:nvPr>
        </p:nvSpPr>
        <p:spPr/>
        <p:txBody>
          <a:bodyPr/>
          <a:lstStyle/>
          <a:p>
            <a:pPr>
              <a:defRPr/>
            </a:pPr>
            <a:fld id="{AC4D0A6C-3486-456E-8A92-6CF9AE1BD2B5}" type="slidenum">
              <a:rPr lang="en-US" smtClean="0"/>
              <a:pPr>
                <a:defRPr/>
              </a:pPr>
              <a:t>6</a:t>
            </a:fld>
            <a:endParaRPr lang="en-US"/>
          </a:p>
        </p:txBody>
      </p:sp>
    </p:spTree>
    <p:extLst>
      <p:ext uri="{BB962C8B-B14F-4D97-AF65-F5344CB8AC3E}">
        <p14:creationId xmlns:p14="http://schemas.microsoft.com/office/powerpoint/2010/main" val="2105607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r>
              <a:rPr lang="en-US"/>
              <a:t>On Main Street,</a:t>
            </a:r>
            <a:r>
              <a:rPr lang="en-US" baseline="0"/>
              <a:t> we understand life happens. Life insurance is a powerful financial tool that can be used to protect and secure a family’s future should you die too soon. Our optional accelerated benefits riders provide access to the death benefit while you are still alive, helping you cover the costs of a qualifying terminal illness, chronic illness, critical illness or critical injury.  National Life Group exists to help solve life’s puzzles. Our vision is to provide peace of mind whether you Die Too Soon, Become Ill, or Live Too Long. Caring, Planning, and Protecting what matters most. When it comes to figuring out life’s puzzles…we’re here to help!</a:t>
            </a:r>
            <a:endParaRPr lang="en-US"/>
          </a:p>
        </p:txBody>
      </p:sp>
      <p:sp>
        <p:nvSpPr>
          <p:cNvPr id="4" name="Slide Number Placeholder 3"/>
          <p:cNvSpPr>
            <a:spLocks noGrp="1"/>
          </p:cNvSpPr>
          <p:nvPr>
            <p:ph type="sldNum" sz="quarter" idx="10"/>
            <p:custDataLst>
              <p:tags r:id="rId3"/>
            </p:custDataLst>
          </p:nvPr>
        </p:nvSpPr>
        <p:spPr/>
        <p:txBody>
          <a:bodyPr/>
          <a:lstStyle/>
          <a:p>
            <a:pPr>
              <a:defRPr/>
            </a:pPr>
            <a:fld id="{AC4D0A6C-3486-456E-8A92-6CF9AE1BD2B5}" type="slidenum">
              <a:rPr lang="en-US" smtClean="0"/>
              <a:pPr>
                <a:defRPr/>
              </a:pPr>
              <a:t>7</a:t>
            </a:fld>
            <a:endParaRPr lang="en-US"/>
          </a:p>
        </p:txBody>
      </p:sp>
    </p:spTree>
    <p:extLst>
      <p:ext uri="{BB962C8B-B14F-4D97-AF65-F5344CB8AC3E}">
        <p14:creationId xmlns:p14="http://schemas.microsoft.com/office/powerpoint/2010/main" val="3310235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r>
              <a:rPr lang="en-US"/>
              <a:t>[READ SLIDE]</a:t>
            </a:r>
          </a:p>
        </p:txBody>
      </p:sp>
      <p:sp>
        <p:nvSpPr>
          <p:cNvPr id="4" name="Slide Number Placeholder 3"/>
          <p:cNvSpPr>
            <a:spLocks noGrp="1"/>
          </p:cNvSpPr>
          <p:nvPr>
            <p:ph type="sldNum" sz="quarter" idx="10"/>
            <p:custDataLst>
              <p:tags r:id="rId3"/>
            </p:custDataLst>
          </p:nvPr>
        </p:nvSpPr>
        <p:spPr/>
        <p:txBody>
          <a:bodyPr/>
          <a:lstStyle/>
          <a:p>
            <a:pPr>
              <a:defRPr/>
            </a:pPr>
            <a:fld id="{45FD9081-412E-4481-A3B3-E23B7724564F}" type="slidenum">
              <a:rPr lang="en-US" smtClean="0"/>
              <a:pPr>
                <a:defRPr/>
              </a:pPr>
              <a:t>8</a:t>
            </a:fld>
            <a:endParaRPr lang="en-US"/>
          </a:p>
        </p:txBody>
      </p:sp>
    </p:spTree>
    <p:extLst>
      <p:ext uri="{BB962C8B-B14F-4D97-AF65-F5344CB8AC3E}">
        <p14:creationId xmlns:p14="http://schemas.microsoft.com/office/powerpoint/2010/main" val="3271394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r>
              <a:rPr lang="en-US"/>
              <a:t>[READ SLIDE]</a:t>
            </a:r>
          </a:p>
        </p:txBody>
      </p:sp>
      <p:sp>
        <p:nvSpPr>
          <p:cNvPr id="4" name="Slide Number Placeholder 3"/>
          <p:cNvSpPr>
            <a:spLocks noGrp="1"/>
          </p:cNvSpPr>
          <p:nvPr>
            <p:ph type="sldNum" sz="quarter" idx="10"/>
            <p:custDataLst>
              <p:tags r:id="rId3"/>
            </p:custDataLst>
          </p:nvPr>
        </p:nvSpPr>
        <p:spPr/>
        <p:txBody>
          <a:bodyPr/>
          <a:lstStyle/>
          <a:p>
            <a:pPr>
              <a:defRPr/>
            </a:pPr>
            <a:fld id="{AC4D0A6C-3486-456E-8A92-6CF9AE1BD2B5}" type="slidenum">
              <a:rPr lang="en-US" smtClean="0"/>
              <a:pPr>
                <a:defRPr/>
              </a:pPr>
              <a:t>9</a:t>
            </a:fld>
            <a:endParaRPr lang="en-US"/>
          </a:p>
        </p:txBody>
      </p:sp>
    </p:spTree>
    <p:extLst>
      <p:ext uri="{BB962C8B-B14F-4D97-AF65-F5344CB8AC3E}">
        <p14:creationId xmlns:p14="http://schemas.microsoft.com/office/powerpoint/2010/main" val="1607534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r>
              <a:rPr lang="en-US"/>
              <a:t>[READ</a:t>
            </a:r>
            <a:r>
              <a:rPr lang="en-US" baseline="0"/>
              <a:t> SLIDE]</a:t>
            </a:r>
            <a:endParaRPr lang="en-US"/>
          </a:p>
        </p:txBody>
      </p:sp>
      <p:sp>
        <p:nvSpPr>
          <p:cNvPr id="4" name="Slide Number Placeholder 3"/>
          <p:cNvSpPr>
            <a:spLocks noGrp="1"/>
          </p:cNvSpPr>
          <p:nvPr>
            <p:ph type="sldNum" sz="quarter" idx="10"/>
            <p:custDataLst>
              <p:tags r:id="rId3"/>
            </p:custDataLst>
          </p:nvPr>
        </p:nvSpPr>
        <p:spPr/>
        <p:txBody>
          <a:bodyPr/>
          <a:lstStyle/>
          <a:p>
            <a:pPr>
              <a:defRPr/>
            </a:pPr>
            <a:fld id="{AC4D0A6C-3486-456E-8A92-6CF9AE1BD2B5}" type="slidenum">
              <a:rPr lang="en-US" smtClean="0"/>
              <a:pPr>
                <a:defRPr/>
              </a:pPr>
              <a:t>10</a:t>
            </a:fld>
            <a:endParaRPr lang="en-US"/>
          </a:p>
        </p:txBody>
      </p:sp>
    </p:spTree>
    <p:extLst>
      <p:ext uri="{BB962C8B-B14F-4D97-AF65-F5344CB8AC3E}">
        <p14:creationId xmlns:p14="http://schemas.microsoft.com/office/powerpoint/2010/main" val="889942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p:spPr>
        <p:txBody>
          <a:bodyPr/>
          <a:lstStyle/>
          <a:p>
            <a:r>
              <a:rPr lang="en-US" dirty="0">
                <a:latin typeface="HelveticaNeueLT Pro 47 LtCn" pitchFamily="34" charset="0"/>
              </a:rPr>
              <a:t>This example that shows what may happen when you experience a chronic or critical illness.  Everyone’s goal in life is to have their income higher than their expenses.  Two things may happen when you have a chronic or critical illness.  One is that your income goes down.  You are going to have time off of work and you will need time to recover.  The second thing that may happen is that you will have increased expenses.  Even if you have the best health insurance policy available, you will have co-pays and deductibles and possibly medicine that health insurance will not cover.  So what ends up happening is that you create debt or spend your savings.</a:t>
            </a:r>
          </a:p>
          <a:p>
            <a:endParaRPr lang="en-US" dirty="0">
              <a:latin typeface="HelveticaNeueLT Pro 47 LtCn" pitchFamily="34" charset="0"/>
            </a:endParaRPr>
          </a:p>
          <a:p>
            <a:endParaRPr lang="en-US" dirty="0">
              <a:latin typeface="HelveticaNeueLT Pro 47 LtCn" pitchFamily="34" charset="0"/>
            </a:endParaRPr>
          </a:p>
          <a:p>
            <a:r>
              <a:rPr lang="en-US" dirty="0">
                <a:latin typeface="HelveticaNeueLT Pro 47 LtCn" pitchFamily="34" charset="0"/>
              </a:rPr>
              <a:t>The beauty of the living benefits is that the insured has access to benefits to help offset the increased expenses and decreased income.  This in turn in most cases allows you to keep the gap between your expenses and your income.</a:t>
            </a:r>
          </a:p>
        </p:txBody>
      </p:sp>
      <p:sp>
        <p:nvSpPr>
          <p:cNvPr id="24580" name="Slide Number Placeholder 3"/>
          <p:cNvSpPr>
            <a:spLocks noGrp="1"/>
          </p:cNvSpPr>
          <p:nvPr>
            <p:ph type="sldNum" sz="quarter" idx="5"/>
          </p:nvPr>
        </p:nvSpPr>
        <p:spPr>
          <a:noFill/>
        </p:spPr>
        <p:txBody>
          <a:bodyPr/>
          <a:lstStyle/>
          <a:p>
            <a:fld id="{AFAAFA13-825B-4F6D-B2FB-45C580DC1AFD}" type="slidenum">
              <a:rPr lang="en-US" smtClean="0">
                <a:solidFill>
                  <a:prstClr val="black"/>
                </a:solidFill>
                <a:latin typeface="HelveticaNeueLT Pro 47 LtCn" pitchFamily="34" charset="0"/>
              </a:rPr>
              <a:pPr/>
              <a:t>11</a:t>
            </a:fld>
            <a:endParaRPr lang="en-US" dirty="0">
              <a:solidFill>
                <a:prstClr val="black"/>
              </a:solidFill>
              <a:latin typeface="HelveticaNeueLT Pro 47 LtCn" pitchFamily="34" charset="0"/>
            </a:endParaRPr>
          </a:p>
        </p:txBody>
      </p:sp>
    </p:spTree>
    <p:extLst>
      <p:ext uri="{BB962C8B-B14F-4D97-AF65-F5344CB8AC3E}">
        <p14:creationId xmlns:p14="http://schemas.microsoft.com/office/powerpoint/2010/main" val="1776547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p:spPr>
        <p:txBody>
          <a:bodyPr/>
          <a:lstStyle/>
          <a:p>
            <a:r>
              <a:rPr lang="en-US" dirty="0">
                <a:latin typeface="HelveticaNeueLT Pro 47 LtCn" pitchFamily="34" charset="0"/>
              </a:rPr>
              <a:t>This example that shows what may happen when you experience a chronic or critical illness.  Everyone’s goal in life is to have their income higher than their expenses.  Two things may happen when you have a chronic or critical illness.  One is that your income goes down.  You are going to have time off of work and you will need time to recover.  The second thing that may happen is that you will have increased expenses.  Even if you have the best health insurance policy available, you will have co-pays and deductibles and possibly medicine that health insurance will not cover.  So what ends up happening is that you create debt or spend your savings.</a:t>
            </a:r>
          </a:p>
          <a:p>
            <a:endParaRPr lang="en-US" dirty="0">
              <a:latin typeface="HelveticaNeueLT Pro 47 LtCn" pitchFamily="34" charset="0"/>
            </a:endParaRPr>
          </a:p>
          <a:p>
            <a:endParaRPr lang="en-US" dirty="0">
              <a:latin typeface="HelveticaNeueLT Pro 47 LtCn" pitchFamily="34" charset="0"/>
            </a:endParaRPr>
          </a:p>
          <a:p>
            <a:r>
              <a:rPr lang="en-US" dirty="0">
                <a:latin typeface="HelveticaNeueLT Pro 47 LtCn" pitchFamily="34" charset="0"/>
              </a:rPr>
              <a:t>The beauty of the living benefits is that the insured has access to benefits to help offset the increased expenses and decreased income.  This in turn in most cases allows you to keep the gap between your expenses and your income.</a:t>
            </a:r>
          </a:p>
        </p:txBody>
      </p:sp>
      <p:sp>
        <p:nvSpPr>
          <p:cNvPr id="24580" name="Slide Number Placeholder 3"/>
          <p:cNvSpPr>
            <a:spLocks noGrp="1"/>
          </p:cNvSpPr>
          <p:nvPr>
            <p:ph type="sldNum" sz="quarter" idx="5"/>
          </p:nvPr>
        </p:nvSpPr>
        <p:spPr>
          <a:noFill/>
        </p:spPr>
        <p:txBody>
          <a:bodyPr/>
          <a:lstStyle/>
          <a:p>
            <a:fld id="{AFAAFA13-825B-4F6D-B2FB-45C580DC1AFD}" type="slidenum">
              <a:rPr lang="en-US" smtClean="0">
                <a:solidFill>
                  <a:prstClr val="black"/>
                </a:solidFill>
                <a:latin typeface="HelveticaNeueLT Pro 47 LtCn" pitchFamily="34" charset="0"/>
              </a:rPr>
              <a:pPr/>
              <a:t>12</a:t>
            </a:fld>
            <a:endParaRPr lang="en-US" dirty="0">
              <a:solidFill>
                <a:prstClr val="black"/>
              </a:solidFill>
              <a:latin typeface="HelveticaNeueLT Pro 47 LtCn" pitchFamily="34" charset="0"/>
            </a:endParaRPr>
          </a:p>
        </p:txBody>
      </p:sp>
    </p:spTree>
    <p:extLst>
      <p:ext uri="{BB962C8B-B14F-4D97-AF65-F5344CB8AC3E}">
        <p14:creationId xmlns:p14="http://schemas.microsoft.com/office/powerpoint/2010/main" val="4189108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marR="0" indent="0" algn="l" defTabSz="914400" rtl="0" eaLnBrk="0" fontAlgn="base" latinLnBrk="0" hangingPunct="0">
              <a:lnSpc>
                <a:spcPct val="100000"/>
              </a:lnSpc>
              <a:spcBef>
                <a:spcPct val="30000"/>
              </a:spcBef>
              <a:spcAft>
                <a:spcPct val="0"/>
              </a:spcAft>
              <a:buClrTx/>
              <a:buSzTx/>
              <a:buFontTx/>
              <a:buNone/>
              <a:defRPr/>
            </a:pPr>
            <a:r>
              <a:rPr lang="en-US" altLang="en-US">
                <a:latin typeface="Calibri" pitchFamily="34" charset="0"/>
                <a:ea typeface="ＭＳ Ｐゴシック" pitchFamily="32" charset="-128"/>
              </a:rPr>
              <a:t>Through permanent life insurance with optional riders, you can provide one solution for multiple risks. </a:t>
            </a:r>
          </a:p>
          <a:p>
            <a:pPr marL="0" marR="0" indent="0" algn="l" defTabSz="914400" rtl="0" eaLnBrk="0" fontAlgn="base" latinLnBrk="0" hangingPunct="0">
              <a:lnSpc>
                <a:spcPct val="100000"/>
              </a:lnSpc>
              <a:spcBef>
                <a:spcPct val="30000"/>
              </a:spcBef>
              <a:spcAft>
                <a:spcPct val="0"/>
              </a:spcAft>
              <a:buClrTx/>
              <a:buSzTx/>
              <a:buFontTx/>
              <a:buNone/>
              <a:defRPr/>
            </a:pPr>
            <a:endParaRPr lang="en-US" altLang="en-US">
              <a:latin typeface="Calibri" pitchFamily="34" charset="0"/>
              <a:ea typeface="ＭＳ Ｐゴシック" pitchFamily="32" charset="-128"/>
            </a:endParaRPr>
          </a:p>
          <a:p>
            <a:pPr marL="0" marR="0" indent="0" algn="l" defTabSz="914400" rtl="0" eaLnBrk="0" fontAlgn="base" latinLnBrk="0" hangingPunct="0">
              <a:lnSpc>
                <a:spcPct val="100000"/>
              </a:lnSpc>
              <a:spcBef>
                <a:spcPct val="30000"/>
              </a:spcBef>
              <a:spcAft>
                <a:spcPct val="0"/>
              </a:spcAft>
              <a:buClrTx/>
              <a:buSzTx/>
              <a:buFontTx/>
              <a:buNone/>
              <a:defRPr/>
            </a:pPr>
            <a:r>
              <a:rPr lang="en-US" altLang="en-US">
                <a:latin typeface="Calibri" pitchFamily="34" charset="0"/>
                <a:ea typeface="ＭＳ Ｐゴシック" pitchFamily="32" charset="-128"/>
              </a:rPr>
              <a:t>Death Benefit protection in case they die too soon</a:t>
            </a:r>
          </a:p>
          <a:p>
            <a:pPr marL="0" marR="0" indent="0" algn="l" defTabSz="914400" rtl="0" eaLnBrk="0" fontAlgn="base" latinLnBrk="0" hangingPunct="0">
              <a:lnSpc>
                <a:spcPct val="100000"/>
              </a:lnSpc>
              <a:spcBef>
                <a:spcPct val="30000"/>
              </a:spcBef>
              <a:spcAft>
                <a:spcPct val="0"/>
              </a:spcAft>
              <a:buClrTx/>
              <a:buSzTx/>
              <a:buFontTx/>
              <a:buNone/>
              <a:defRPr/>
            </a:pPr>
            <a:endParaRPr lang="en-US" altLang="en-US">
              <a:latin typeface="Calibri" pitchFamily="34" charset="0"/>
              <a:ea typeface="ＭＳ Ｐゴシック" pitchFamily="32" charset="-128"/>
            </a:endParaRPr>
          </a:p>
          <a:p>
            <a:pPr marL="0" marR="0" indent="0" algn="l" defTabSz="914400" rtl="0" eaLnBrk="0" fontAlgn="base" latinLnBrk="0" hangingPunct="0">
              <a:lnSpc>
                <a:spcPct val="100000"/>
              </a:lnSpc>
              <a:spcBef>
                <a:spcPct val="30000"/>
              </a:spcBef>
              <a:spcAft>
                <a:spcPct val="0"/>
              </a:spcAft>
              <a:buClrTx/>
              <a:buSzTx/>
              <a:buFontTx/>
              <a:buNone/>
              <a:defRPr/>
            </a:pPr>
            <a:r>
              <a:rPr lang="en-US" altLang="en-US">
                <a:latin typeface="Calibri" pitchFamily="34" charset="0"/>
                <a:ea typeface="ＭＳ Ｐゴシック" pitchFamily="32" charset="-128"/>
              </a:rPr>
              <a:t>The ability to accumulate cash value tax-deferred and the option to use the Lifetime Income Benefit Rider to take income for life</a:t>
            </a:r>
          </a:p>
          <a:p>
            <a:pPr marL="0" marR="0" indent="0" algn="l" defTabSz="914400" rtl="0" eaLnBrk="0" fontAlgn="base" latinLnBrk="0" hangingPunct="0">
              <a:lnSpc>
                <a:spcPct val="100000"/>
              </a:lnSpc>
              <a:spcBef>
                <a:spcPct val="30000"/>
              </a:spcBef>
              <a:spcAft>
                <a:spcPct val="0"/>
              </a:spcAft>
              <a:buClrTx/>
              <a:buSzTx/>
              <a:buFontTx/>
              <a:buNone/>
              <a:defRPr/>
            </a:pPr>
            <a:endParaRPr lang="en-US" altLang="en-US">
              <a:latin typeface="Calibri" pitchFamily="34" charset="0"/>
              <a:ea typeface="ＭＳ Ｐゴシック" pitchFamily="32" charset="-128"/>
            </a:endParaRPr>
          </a:p>
          <a:p>
            <a:pPr marL="0" marR="0" indent="0" algn="l" defTabSz="914400" rtl="0" eaLnBrk="0" fontAlgn="base" latinLnBrk="0" hangingPunct="0">
              <a:lnSpc>
                <a:spcPct val="100000"/>
              </a:lnSpc>
              <a:spcBef>
                <a:spcPct val="30000"/>
              </a:spcBef>
              <a:spcAft>
                <a:spcPct val="0"/>
              </a:spcAft>
              <a:buClrTx/>
              <a:buSzTx/>
              <a:buFontTx/>
              <a:buNone/>
              <a:defRPr/>
            </a:pPr>
            <a:r>
              <a:rPr lang="en-US" altLang="en-US">
                <a:latin typeface="Calibri" pitchFamily="34" charset="0"/>
                <a:ea typeface="ＭＳ Ｐゴシック" pitchFamily="32" charset="-128"/>
              </a:rPr>
              <a:t>Access to policy values in the event of a Terminal, Chronic or Critical illness</a:t>
            </a:r>
          </a:p>
          <a:p>
            <a:pPr marL="0" marR="0" indent="0" algn="l" defTabSz="914400" rtl="0" eaLnBrk="0" fontAlgn="base" latinLnBrk="0" hangingPunct="0">
              <a:lnSpc>
                <a:spcPct val="100000"/>
              </a:lnSpc>
              <a:spcBef>
                <a:spcPct val="30000"/>
              </a:spcBef>
              <a:spcAft>
                <a:spcPct val="0"/>
              </a:spcAft>
              <a:buClrTx/>
              <a:buSzTx/>
              <a:buFontTx/>
              <a:buNone/>
              <a:defRPr/>
            </a:pPr>
            <a:endParaRPr lang="en-US" altLang="en-US">
              <a:latin typeface="Calibri" pitchFamily="34" charset="0"/>
              <a:ea typeface="ＭＳ Ｐゴシック" pitchFamily="32" charset="-128"/>
            </a:endParaRPr>
          </a:p>
        </p:txBody>
      </p:sp>
      <p:sp>
        <p:nvSpPr>
          <p:cNvPr id="4" name="Slide Number Placeholder 3"/>
          <p:cNvSpPr>
            <a:spLocks noGrp="1"/>
          </p:cNvSpPr>
          <p:nvPr>
            <p:ph type="sldNum" sz="quarter" idx="10"/>
            <p:custDataLst>
              <p:tags r:id="rId3"/>
            </p:custDataLst>
          </p:nvPr>
        </p:nvSpPr>
        <p:spPr/>
        <p:txBody>
          <a:bodyPr/>
          <a:lstStyle/>
          <a:p>
            <a:pPr>
              <a:defRPr/>
            </a:pPr>
            <a:fld id="{6EEE1E9A-EE03-4BDC-8197-B439E1080BF7}"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148406939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image" Target="../media/image2.png"/><Relationship Id="rId5" Type="http://schemas.openxmlformats.org/officeDocument/2006/relationships/tags" Target="../tags/tag11.xml"/><Relationship Id="rId10" Type="http://schemas.microsoft.com/office/2007/relationships/hdphoto" Target="../media/hdphoto1.wdp"/><Relationship Id="rId4" Type="http://schemas.openxmlformats.org/officeDocument/2006/relationships/tags" Target="../tags/tag10.xml"/><Relationship Id="rId9"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 Id="rId5" Type="http://schemas.openxmlformats.org/officeDocument/2006/relationships/slideMaster" Target="../slideMasters/slideMaster1.xml"/><Relationship Id="rId4" Type="http://schemas.openxmlformats.org/officeDocument/2006/relationships/tags" Target="../tags/tag74.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6.xml"/><Relationship Id="rId1" Type="http://schemas.openxmlformats.org/officeDocument/2006/relationships/tags" Target="../tags/tag75.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8.xml"/><Relationship Id="rId1" Type="http://schemas.openxmlformats.org/officeDocument/2006/relationships/tags" Target="../tags/tag77.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0.xml"/><Relationship Id="rId1" Type="http://schemas.openxmlformats.org/officeDocument/2006/relationships/tags" Target="../tags/tag79.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 Id="rId4"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21.xml"/><Relationship Id="rId3" Type="http://schemas.openxmlformats.org/officeDocument/2006/relationships/tags" Target="../tags/tag16.xml"/><Relationship Id="rId7" Type="http://schemas.openxmlformats.org/officeDocument/2006/relationships/tags" Target="../tags/tag20.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image" Target="../media/image2.png"/><Relationship Id="rId5" Type="http://schemas.openxmlformats.org/officeDocument/2006/relationships/tags" Target="../tags/tag18.xml"/><Relationship Id="rId10" Type="http://schemas.openxmlformats.org/officeDocument/2006/relationships/image" Target="../media/image3.jpeg"/><Relationship Id="rId4" Type="http://schemas.openxmlformats.org/officeDocument/2006/relationships/tags" Target="../tags/tag17.xml"/><Relationship Id="rId9"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tags" Target="../tags/tag29.xml"/><Relationship Id="rId3" Type="http://schemas.openxmlformats.org/officeDocument/2006/relationships/tags" Target="../tags/tag24.xml"/><Relationship Id="rId7" Type="http://schemas.openxmlformats.org/officeDocument/2006/relationships/tags" Target="../tags/tag28.xml"/><Relationship Id="rId12" Type="http://schemas.openxmlformats.org/officeDocument/2006/relationships/image" Target="../media/image2.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image" Target="../media/image4.jpeg"/><Relationship Id="rId5" Type="http://schemas.openxmlformats.org/officeDocument/2006/relationships/tags" Target="../tags/tag26.xml"/><Relationship Id="rId10" Type="http://schemas.openxmlformats.org/officeDocument/2006/relationships/slideMaster" Target="../slideMasters/slideMaster1.xml"/><Relationship Id="rId4" Type="http://schemas.openxmlformats.org/officeDocument/2006/relationships/tags" Target="../tags/tag25.xml"/><Relationship Id="rId9" Type="http://schemas.openxmlformats.org/officeDocument/2006/relationships/tags" Target="../tags/tag30.xml"/></Relationships>
</file>

<file path=ppt/slideLayouts/_rels/slideLayout4.xml.rels><?xml version="1.0" encoding="UTF-8" standalone="yes"?>
<Relationships xmlns="http://schemas.openxmlformats.org/package/2006/relationships"><Relationship Id="rId8" Type="http://schemas.openxmlformats.org/officeDocument/2006/relationships/tags" Target="../tags/tag38.xml"/><Relationship Id="rId3" Type="http://schemas.openxmlformats.org/officeDocument/2006/relationships/tags" Target="../tags/tag33.xml"/><Relationship Id="rId7" Type="http://schemas.openxmlformats.org/officeDocument/2006/relationships/tags" Target="../tags/tag37.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image" Target="../media/image2.png"/><Relationship Id="rId5" Type="http://schemas.openxmlformats.org/officeDocument/2006/relationships/tags" Target="../tags/tag35.xml"/><Relationship Id="rId10" Type="http://schemas.openxmlformats.org/officeDocument/2006/relationships/image" Target="../media/image5.jpeg"/><Relationship Id="rId4" Type="http://schemas.openxmlformats.org/officeDocument/2006/relationships/tags" Target="../tags/tag34.xml"/><Relationship Id="rId9"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46.xml"/><Relationship Id="rId3" Type="http://schemas.openxmlformats.org/officeDocument/2006/relationships/tags" Target="../tags/tag41.xml"/><Relationship Id="rId7" Type="http://schemas.openxmlformats.org/officeDocument/2006/relationships/tags" Target="../tags/tag45.xml"/><Relationship Id="rId12" Type="http://schemas.openxmlformats.org/officeDocument/2006/relationships/image" Target="../media/image2.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11" Type="http://schemas.microsoft.com/office/2007/relationships/hdphoto" Target="../media/hdphoto2.wdp"/><Relationship Id="rId5" Type="http://schemas.openxmlformats.org/officeDocument/2006/relationships/tags" Target="../tags/tag43.xml"/><Relationship Id="rId10" Type="http://schemas.openxmlformats.org/officeDocument/2006/relationships/image" Target="../media/image6.jpeg"/><Relationship Id="rId4" Type="http://schemas.openxmlformats.org/officeDocument/2006/relationships/tags" Target="../tags/tag42.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tags" Target="../tags/tag54.xml"/><Relationship Id="rId3" Type="http://schemas.openxmlformats.org/officeDocument/2006/relationships/tags" Target="../tags/tag49.xml"/><Relationship Id="rId7" Type="http://schemas.openxmlformats.org/officeDocument/2006/relationships/tags" Target="../tags/tag53.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image" Target="../media/image2.png"/><Relationship Id="rId5" Type="http://schemas.openxmlformats.org/officeDocument/2006/relationships/tags" Target="../tags/tag51.xml"/><Relationship Id="rId10" Type="http://schemas.openxmlformats.org/officeDocument/2006/relationships/image" Target="../media/image7.jpeg"/><Relationship Id="rId4" Type="http://schemas.openxmlformats.org/officeDocument/2006/relationships/tags" Target="../tags/tag50.xml"/><Relationship Id="rId9"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image" Target="../media/image2.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microsoft.com/office/2007/relationships/hdphoto" Target="../media/hdphoto3.wdp"/><Relationship Id="rId5" Type="http://schemas.openxmlformats.org/officeDocument/2006/relationships/tags" Target="../tags/tag59.xml"/><Relationship Id="rId10" Type="http://schemas.openxmlformats.org/officeDocument/2006/relationships/image" Target="../media/image8.jpeg"/><Relationship Id="rId4" Type="http://schemas.openxmlformats.org/officeDocument/2006/relationships/tags" Target="../tags/tag58.xml"/><Relationship Id="rId9"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 Id="rId5" Type="http://schemas.openxmlformats.org/officeDocument/2006/relationships/slideMaster" Target="../slideMasters/slideMaster1.xml"/><Relationship Id="rId4" Type="http://schemas.openxmlformats.org/officeDocument/2006/relationships/tags" Target="../tags/tag6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 Id="rId5" Type="http://schemas.openxmlformats.org/officeDocument/2006/relationships/slideMaster" Target="../slideMasters/slideMaster1.xml"/><Relationship Id="rId4" Type="http://schemas.openxmlformats.org/officeDocument/2006/relationships/tags" Target="../tags/tag7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custDataLst>
              <p:tags r:id="rId1"/>
            </p:custDataLst>
          </p:nvPr>
        </p:nvPicPr>
        <p:blipFill>
          <a:blip r:embed="rId9">
            <a:extLst>
              <a:ext uri="{BEBA8EAE-BF5A-486C-A8C5-ECC9F3942E4B}">
                <a14:imgProps xmlns:a14="http://schemas.microsoft.com/office/drawing/2010/main">
                  <a14:imgLayer r:embed="rId10">
                    <a14:imgEffect>
                      <a14:saturation sat="66000"/>
                    </a14:imgEffect>
                  </a14:imgLayer>
                </a14:imgProps>
              </a:ext>
              <a:ext uri="{28A0092B-C50C-407E-A947-70E740481C1C}">
                <a14:useLocalDpi xmlns:a14="http://schemas.microsoft.com/office/drawing/2010/main"/>
              </a:ext>
            </a:extLst>
          </a:blip>
          <a:stretch>
            <a:fillRect/>
          </a:stretch>
        </p:blipFill>
        <p:spPr>
          <a:xfrm>
            <a:off x="1588" y="0"/>
            <a:ext cx="9144000" cy="6858000"/>
          </a:xfrm>
          <a:prstGeom prst="rect">
            <a:avLst/>
          </a:prstGeom>
        </p:spPr>
      </p:pic>
      <p:sp>
        <p:nvSpPr>
          <p:cNvPr id="8" name="Rectangle 7"/>
          <p:cNvSpPr/>
          <p:nvPr userDrawn="1">
            <p:custDataLst>
              <p:tags r:id="rId2"/>
            </p:custDataLst>
          </p:nvPr>
        </p:nvSpPr>
        <p:spPr>
          <a:xfrm>
            <a:off x="-1" y="597891"/>
            <a:ext cx="4572001" cy="1834946"/>
          </a:xfrm>
          <a:prstGeom prst="rect">
            <a:avLst/>
          </a:prstGeom>
          <a:solidFill>
            <a:srgbClr val="3D9B35">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a:p>
        </p:txBody>
      </p:sp>
      <p:sp>
        <p:nvSpPr>
          <p:cNvPr id="7" name="Rectangle 6"/>
          <p:cNvSpPr/>
          <p:nvPr userDrawn="1">
            <p:custDataLst>
              <p:tags r:id="rId3"/>
            </p:custDataLst>
          </p:nvPr>
        </p:nvSpPr>
        <p:spPr>
          <a:xfrm>
            <a:off x="1424609" y="3220278"/>
            <a:ext cx="7719389" cy="1496126"/>
          </a:xfrm>
          <a:prstGeom prst="rect">
            <a:avLst/>
          </a:prstGeom>
          <a:solidFill>
            <a:srgbClr val="3D9B35">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lvl="0" algn="ctr"/>
            <a:endParaRPr lang="en-US"/>
          </a:p>
        </p:txBody>
      </p:sp>
      <p:sp>
        <p:nvSpPr>
          <p:cNvPr id="2" name="Title 1"/>
          <p:cNvSpPr>
            <a:spLocks noGrp="1"/>
          </p:cNvSpPr>
          <p:nvPr>
            <p:ph type="ctrTitle" hasCustomPrompt="1"/>
            <p:custDataLst>
              <p:tags r:id="rId4"/>
            </p:custDataLst>
          </p:nvPr>
        </p:nvSpPr>
        <p:spPr>
          <a:xfrm>
            <a:off x="1424717" y="3220278"/>
            <a:ext cx="7340408" cy="1486658"/>
          </a:xfrm>
        </p:spPr>
        <p:txBody>
          <a:bodyPr anchor="b">
            <a:normAutofit/>
          </a:bodyPr>
          <a:lstStyle>
            <a:lvl1pPr algn="r">
              <a:defRPr sz="4800"/>
            </a:lvl1pPr>
          </a:lstStyle>
          <a:p>
            <a:r>
              <a:rPr lang="en-US"/>
              <a:t>CLICK TO EDIT MASTER TITLE STYLE</a:t>
            </a:r>
          </a:p>
        </p:txBody>
      </p:sp>
      <p:pic>
        <p:nvPicPr>
          <p:cNvPr id="11" name="Picture 6" descr="NLGWhite.png"/>
          <p:cNvPicPr>
            <a:picLocks noChangeAspect="1"/>
          </p:cNvPicPr>
          <p:nvPr userDrawn="1">
            <p:custDataLst>
              <p:tags r:id="rId5"/>
            </p:custDataLst>
          </p:nvPr>
        </p:nvPicPr>
        <p:blipFill>
          <a:blip r:embed="rId11"/>
          <a:stretch>
            <a:fillRect/>
          </a:stretch>
        </p:blipFill>
        <p:spPr bwMode="auto">
          <a:xfrm>
            <a:off x="923852" y="857704"/>
            <a:ext cx="3423418" cy="1346315"/>
          </a:xfrm>
          <a:prstGeom prst="rect">
            <a:avLst/>
          </a:prstGeom>
          <a:noFill/>
          <a:ln w="9525">
            <a:noFill/>
            <a:miter lim="800000"/>
          </a:ln>
        </p:spPr>
      </p:pic>
      <p:sp>
        <p:nvSpPr>
          <p:cNvPr id="12" name="TextBox 11"/>
          <p:cNvSpPr txBox="1"/>
          <p:nvPr userDrawn="1">
            <p:custDataLst>
              <p:tags r:id="rId6"/>
            </p:custDataLst>
          </p:nvPr>
        </p:nvSpPr>
        <p:spPr>
          <a:xfrm>
            <a:off x="214836" y="5416987"/>
            <a:ext cx="8387268" cy="1246495"/>
          </a:xfrm>
          <a:prstGeom prst="rect">
            <a:avLst/>
          </a:prstGeom>
          <a:noFill/>
        </p:spPr>
        <p:txBody>
          <a:bodyPr wrap="square">
            <a:spAutoFit/>
          </a:bodyPr>
          <a:lstStyle>
            <a:defPPr>
              <a:defRPr lang="en-US"/>
            </a:defPPr>
          </a:lstStyle>
          <a:p>
            <a:pPr algn="just" defTabSz="457200" fontAlgn="base">
              <a:spcBef>
                <a:spcPct val="0"/>
              </a:spcBef>
              <a:spcAft>
                <a:spcPts val="600"/>
              </a:spcAft>
              <a:defRPr/>
            </a:pPr>
            <a:r>
              <a:rPr lang="en-US" sz="1000" b="1">
                <a:solidFill>
                  <a:srgbClr val="FFFFFF"/>
                </a:solidFill>
                <a:latin typeface="+mj-lt"/>
              </a:rPr>
              <a:t>National Life Insurance Company</a:t>
            </a:r>
            <a:r>
              <a:rPr lang="en-US" sz="1000" b="1" baseline="30000">
                <a:solidFill>
                  <a:srgbClr val="FFFFFF"/>
                </a:solidFill>
                <a:latin typeface="+mj-lt"/>
              </a:rPr>
              <a:t>®</a:t>
            </a:r>
            <a:r>
              <a:rPr lang="en-US" sz="1000" b="1">
                <a:solidFill>
                  <a:srgbClr val="FFFFFF"/>
                </a:solidFill>
                <a:latin typeface="+mj-lt"/>
              </a:rPr>
              <a:t> | Life Insurance Company of the Southwest</a:t>
            </a:r>
            <a:r>
              <a:rPr lang="en-US" sz="1000" b="1" baseline="30000">
                <a:solidFill>
                  <a:srgbClr val="FFFFFF"/>
                </a:solidFill>
                <a:latin typeface="+mj-lt"/>
              </a:rPr>
              <a:t>®</a:t>
            </a:r>
            <a:endParaRPr lang="en-US" sz="1200">
              <a:solidFill>
                <a:srgbClr val="FFFFFF"/>
              </a:solidFill>
              <a:latin typeface="+mj-lt"/>
            </a:endParaRPr>
          </a:p>
          <a:p>
            <a:pPr algn="just" defTabSz="457200" fontAlgn="base">
              <a:spcBef>
                <a:spcPct val="0"/>
              </a:spcBef>
              <a:spcAft>
                <a:spcPts val="600"/>
              </a:spcAft>
              <a:defRPr/>
            </a:pPr>
            <a:r>
              <a:rPr lang="en-US" sz="1000">
                <a:solidFill>
                  <a:srgbClr val="FFFFFF"/>
                </a:solidFill>
                <a:latin typeface="+mj-lt"/>
              </a:rPr>
              <a:t>National Life Group is a trade name of National Life Insurance Company, Montpelier, VT, Life Insurance Company of the Southwest (LSW), Addison, TX and their affiliates. Each company of NL Group is solely responsible for its own financial condition and contractual obligations. LSW is not an authorized insurer in New York and does not conduct insurance business in New York.</a:t>
            </a:r>
          </a:p>
          <a:p>
            <a:pPr marL="0" marR="0" indent="0" algn="just" defTabSz="457200" rtl="0" eaLnBrk="1" fontAlgn="base" latinLnBrk="0" hangingPunct="1">
              <a:lnSpc>
                <a:spcPct val="100000"/>
              </a:lnSpc>
              <a:spcBef>
                <a:spcPct val="0"/>
              </a:spcBef>
              <a:spcAft>
                <a:spcPts val="600"/>
              </a:spcAft>
              <a:buClrTx/>
              <a:buSzTx/>
              <a:buFontTx/>
              <a:buNone/>
              <a:defRPr/>
            </a:pPr>
            <a:endParaRPr lang="en-US" sz="1000">
              <a:solidFill>
                <a:schemeClr val="bg1"/>
              </a:solidFill>
              <a:latin typeface="+mj-lt"/>
            </a:endParaRPr>
          </a:p>
          <a:p>
            <a:pPr marL="0" marR="0" indent="0" algn="just" defTabSz="457200" rtl="0" eaLnBrk="1" fontAlgn="base" latinLnBrk="0" hangingPunct="1">
              <a:lnSpc>
                <a:spcPct val="100000"/>
              </a:lnSpc>
              <a:spcBef>
                <a:spcPct val="0"/>
              </a:spcBef>
              <a:spcAft>
                <a:spcPts val="600"/>
              </a:spcAft>
              <a:buClrTx/>
              <a:buSzTx/>
              <a:buFontTx/>
              <a:buNone/>
              <a:defRPr/>
            </a:pPr>
            <a:r>
              <a:rPr lang="en-US" sz="1000">
                <a:solidFill>
                  <a:schemeClr val="bg1"/>
                </a:solidFill>
                <a:latin typeface="+mj-lt"/>
              </a:rPr>
              <a:t>TCXXXXX(MMYY)Y</a:t>
            </a:r>
          </a:p>
        </p:txBody>
      </p:sp>
      <p:sp>
        <p:nvSpPr>
          <p:cNvPr id="14" name="TextBox 13"/>
          <p:cNvSpPr txBox="1"/>
          <p:nvPr userDrawn="1">
            <p:custDataLst>
              <p:tags r:id="rId7"/>
            </p:custDataLst>
          </p:nvPr>
        </p:nvSpPr>
        <p:spPr>
          <a:xfrm>
            <a:off x="0" y="6422725"/>
            <a:ext cx="9144000" cy="246221"/>
          </a:xfrm>
          <a:prstGeom prst="rect">
            <a:avLst/>
          </a:prstGeom>
          <a:noFill/>
        </p:spPr>
        <p:txBody>
          <a:bodyPr wrap="square" anchor="ctr">
            <a:spAutoFit/>
          </a:bodyPr>
          <a:lstStyle>
            <a:defPPr>
              <a:defRPr lang="en-US"/>
            </a:defPPr>
          </a:lstStyle>
          <a:p>
            <a:pPr algn="ctr" defTabSz="457200" fontAlgn="base">
              <a:spcBef>
                <a:spcPct val="0"/>
              </a:spcBef>
              <a:spcAft>
                <a:spcPct val="0"/>
              </a:spcAft>
              <a:defRPr/>
            </a:pPr>
            <a:r>
              <a:rPr lang="en-US" sz="1000" b="0">
                <a:solidFill>
                  <a:schemeClr val="bg1"/>
                </a:solidFill>
                <a:latin typeface="Arial Narrow" panose="020B0606020202030204" pitchFamily="34" charset="0"/>
              </a:rPr>
              <a:t>FOR BANK / FINANCIAL</a:t>
            </a:r>
            <a:r>
              <a:rPr lang="en-US" sz="1000" b="0" baseline="0">
                <a:solidFill>
                  <a:schemeClr val="bg1"/>
                </a:solidFill>
                <a:latin typeface="Arial Narrow" panose="020B0606020202030204" pitchFamily="34" charset="0"/>
              </a:rPr>
              <a:t> INSTITUION USE ONLY – NOT FOR USE WITH THE PUBLIC</a:t>
            </a:r>
          </a:p>
        </p:txBody>
      </p:sp>
    </p:spTree>
    <p:extLst>
      <p:ext uri="{BB962C8B-B14F-4D97-AF65-F5344CB8AC3E}">
        <p14:creationId xmlns:p14="http://schemas.microsoft.com/office/powerpoint/2010/main" val="171331911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p>
            <a:r>
              <a:rPr lang="en-US"/>
              <a:t>CLICK TO EDIT MASTER TITLE STYLE</a:t>
            </a:r>
          </a:p>
        </p:txBody>
      </p:sp>
      <p:sp>
        <p:nvSpPr>
          <p:cNvPr id="6" name="Slide Number Placeholder 5"/>
          <p:cNvSpPr>
            <a:spLocks noGrp="1"/>
          </p:cNvSpPr>
          <p:nvPr>
            <p:ph type="sldNum" sz="quarter" idx="12"/>
            <p:custDataLst>
              <p:tags r:id="rId2"/>
            </p:custDataLst>
          </p:nvPr>
        </p:nvSpPr>
        <p:spPr/>
        <p:txBody>
          <a:bodyPr/>
          <a:lstStyle/>
          <a:p>
            <a:fld id="{9F495958-F516-439A-814A-D2DC1CC7FCCF}" type="slidenum">
              <a:rPr lang="en-US" smtClean="0"/>
              <a:t>‹#›</a:t>
            </a:fld>
            <a:endParaRPr lang="en-US"/>
          </a:p>
        </p:txBody>
      </p:sp>
      <p:sp>
        <p:nvSpPr>
          <p:cNvPr id="5" name="Picture Placeholder 4"/>
          <p:cNvSpPr>
            <a:spLocks noGrp="1"/>
          </p:cNvSpPr>
          <p:nvPr>
            <p:ph type="pic" sz="quarter" idx="13"/>
            <p:custDataLst>
              <p:tags r:id="rId3"/>
            </p:custDataLst>
          </p:nvPr>
        </p:nvSpPr>
        <p:spPr>
          <a:xfrm>
            <a:off x="0" y="1318592"/>
            <a:ext cx="9144000" cy="4524068"/>
          </a:xfrm>
        </p:spPr>
        <p:txBody>
          <a:bodyPr/>
          <a:lstStyle/>
          <a:p>
            <a:endParaRPr lang="en-US"/>
          </a:p>
        </p:txBody>
      </p:sp>
      <p:sp>
        <p:nvSpPr>
          <p:cNvPr id="4" name="Content Placeholder 3"/>
          <p:cNvSpPr>
            <a:spLocks noGrp="1"/>
          </p:cNvSpPr>
          <p:nvPr>
            <p:ph sz="quarter" idx="14"/>
            <p:custDataLst>
              <p:tags r:id="rId4"/>
            </p:custDataLst>
          </p:nvPr>
        </p:nvSpPr>
        <p:spPr>
          <a:xfrm>
            <a:off x="0" y="5865813"/>
            <a:ext cx="9144000" cy="606425"/>
          </a:xfrm>
        </p:spPr>
        <p:txBody>
          <a:bodyPr>
            <a:normAutofit/>
          </a:bodyPr>
          <a:lstStyle>
            <a:lvl1pPr marL="0" indent="0">
              <a:buNone/>
              <a:defRPr sz="1000"/>
            </a:lvl1pPr>
          </a:lstStyle>
          <a:p>
            <a:pPr lvl="0"/>
            <a:r>
              <a:rPr lang="en-US"/>
              <a:t>Click to edit</a:t>
            </a:r>
          </a:p>
        </p:txBody>
      </p:sp>
    </p:spTree>
    <p:extLst>
      <p:ext uri="{BB962C8B-B14F-4D97-AF65-F5344CB8AC3E}">
        <p14:creationId xmlns:p14="http://schemas.microsoft.com/office/powerpoint/2010/main" val="4461300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p>
            <a:r>
              <a:rPr lang="en-US"/>
              <a:t>CLICK TO EDIT MASTER TITLE STYLE</a:t>
            </a:r>
          </a:p>
        </p:txBody>
      </p:sp>
      <p:sp>
        <p:nvSpPr>
          <p:cNvPr id="5" name="Slide Number Placeholder 4"/>
          <p:cNvSpPr>
            <a:spLocks noGrp="1"/>
          </p:cNvSpPr>
          <p:nvPr>
            <p:ph type="sldNum" sz="quarter" idx="12"/>
            <p:custDataLst>
              <p:tags r:id="rId2"/>
            </p:custDataLst>
          </p:nvPr>
        </p:nvSpPr>
        <p:spPr/>
        <p:txBody>
          <a:bodyPr/>
          <a:lstStyle/>
          <a:p>
            <a:fld id="{9F495958-F516-439A-814A-D2DC1CC7FCCF}" type="slidenum">
              <a:rPr lang="en-US" smtClean="0"/>
              <a:t>‹#›</a:t>
            </a:fld>
            <a:endParaRPr lang="en-US"/>
          </a:p>
        </p:txBody>
      </p:sp>
    </p:spTree>
    <p:extLst>
      <p:ext uri="{BB962C8B-B14F-4D97-AF65-F5344CB8AC3E}">
        <p14:creationId xmlns:p14="http://schemas.microsoft.com/office/powerpoint/2010/main" val="362297451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custDataLst>
              <p:tags r:id="rId1"/>
            </p:custDataLst>
          </p:nvPr>
        </p:nvSpPr>
        <p:spPr/>
        <p:txBody>
          <a:bodyPr/>
          <a:lstStyle/>
          <a:p>
            <a:fld id="{9F495958-F516-439A-814A-D2DC1CC7FCCF}" type="slidenum">
              <a:rPr lang="en-US" smtClean="0"/>
              <a:t>‹#›</a:t>
            </a:fld>
            <a:endParaRPr lang="en-US"/>
          </a:p>
        </p:txBody>
      </p:sp>
      <p:sp>
        <p:nvSpPr>
          <p:cNvPr id="5" name="Rectangle 4"/>
          <p:cNvSpPr/>
          <p:nvPr userDrawn="1">
            <p:custDataLst>
              <p:tags r:id="rId2"/>
            </p:custDataLst>
          </p:nvPr>
        </p:nvSpPr>
        <p:spPr>
          <a:xfrm>
            <a:off x="0" y="0"/>
            <a:ext cx="91440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a:p>
        </p:txBody>
      </p:sp>
    </p:spTree>
    <p:extLst>
      <p:ext uri="{BB962C8B-B14F-4D97-AF65-F5344CB8AC3E}">
        <p14:creationId xmlns:p14="http://schemas.microsoft.com/office/powerpoint/2010/main" val="357606169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912695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p>
            <a:r>
              <a:rPr lang="en-US"/>
              <a:t>CLICK TO EDIT MASTER TITLE STYLE</a:t>
            </a:r>
          </a:p>
        </p:txBody>
      </p:sp>
      <p:sp>
        <p:nvSpPr>
          <p:cNvPr id="6" name="Slide Number Placeholder 5"/>
          <p:cNvSpPr>
            <a:spLocks noGrp="1"/>
          </p:cNvSpPr>
          <p:nvPr>
            <p:ph type="sldNum" sz="quarter" idx="12"/>
            <p:custDataLst>
              <p:tags r:id="rId2"/>
            </p:custDataLst>
          </p:nvPr>
        </p:nvSpPr>
        <p:spPr/>
        <p:txBody>
          <a:bodyPr/>
          <a:lstStyle/>
          <a:p>
            <a:fld id="{9F495958-F516-439A-814A-D2DC1CC7FCCF}" type="slidenum">
              <a:rPr lang="en-US" smtClean="0"/>
              <a:t>‹#›</a:t>
            </a:fld>
            <a:endParaRPr lang="en-US"/>
          </a:p>
        </p:txBody>
      </p:sp>
      <p:sp>
        <p:nvSpPr>
          <p:cNvPr id="5" name="Picture Placeholder 4"/>
          <p:cNvSpPr>
            <a:spLocks noGrp="1"/>
          </p:cNvSpPr>
          <p:nvPr>
            <p:ph type="pic" sz="quarter" idx="13"/>
            <p:custDataLst>
              <p:tags r:id="rId3"/>
            </p:custDataLst>
          </p:nvPr>
        </p:nvSpPr>
        <p:spPr>
          <a:xfrm>
            <a:off x="0" y="1318592"/>
            <a:ext cx="9144000" cy="4850296"/>
          </a:xfrm>
        </p:spPr>
        <p:txBody>
          <a:bodyPr/>
          <a:lstStyle/>
          <a:p>
            <a:endParaRPr lang="en-US"/>
          </a:p>
        </p:txBody>
      </p:sp>
    </p:spTree>
    <p:extLst>
      <p:ext uri="{BB962C8B-B14F-4D97-AF65-F5344CB8AC3E}">
        <p14:creationId xmlns:p14="http://schemas.microsoft.com/office/powerpoint/2010/main" val="25900297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A5371FB6-E4F6-A54D-B5D3-E0E024078B13}" type="datetimeFigureOut">
              <a:rPr lang="en-US" smtClean="0"/>
              <a:t>4/23/2018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68C5EA-A0E5-EC4F-A1C9-AC8299B1E3B8}" type="slidenum">
              <a:rPr lang="en-US" smtClean="0"/>
              <a:t>‹#›</a:t>
            </a:fld>
            <a:endParaRPr lang="en-US"/>
          </a:p>
        </p:txBody>
      </p:sp>
    </p:spTree>
    <p:extLst>
      <p:ext uri="{BB962C8B-B14F-4D97-AF65-F5344CB8AC3E}">
        <p14:creationId xmlns:p14="http://schemas.microsoft.com/office/powerpoint/2010/main" val="1026541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Заголовок раздела">
    <p:spTree>
      <p:nvGrpSpPr>
        <p:cNvPr id="1" name=""/>
        <p:cNvGrpSpPr/>
        <p:nvPr/>
      </p:nvGrpSpPr>
      <p:grpSpPr>
        <a:xfrm>
          <a:off x="0" y="0"/>
          <a:ext cx="0" cy="0"/>
          <a:chOff x="0" y="0"/>
          <a:chExt cx="0" cy="0"/>
        </a:xfrm>
      </p:grpSpPr>
      <p:sp>
        <p:nvSpPr>
          <p:cNvPr id="7" name="Рисунок 7"/>
          <p:cNvSpPr>
            <a:spLocks noGrp="1"/>
          </p:cNvSpPr>
          <p:nvPr>
            <p:ph type="pic" sz="quarter" idx="10"/>
          </p:nvPr>
        </p:nvSpPr>
        <p:spPr>
          <a:xfrm>
            <a:off x="5586414" y="0"/>
            <a:ext cx="3557588" cy="6858000"/>
          </a:xfrm>
        </p:spPr>
        <p:txBody>
          <a:bodyPr/>
          <a:lstStyle/>
          <a:p>
            <a:endParaRPr lang="ru-RU" dirty="0"/>
          </a:p>
        </p:txBody>
      </p:sp>
    </p:spTree>
    <p:extLst>
      <p:ext uri="{BB962C8B-B14F-4D97-AF65-F5344CB8AC3E}">
        <p14:creationId xmlns:p14="http://schemas.microsoft.com/office/powerpoint/2010/main" val="361289071"/>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6" name="Picture 5"/>
          <p:cNvPicPr>
            <a:picLocks noChangeAspect="1"/>
          </p:cNvPicPr>
          <p:nvPr userDrawn="1">
            <p:custDataLst>
              <p:tags r:id="rId1"/>
            </p:custDataLst>
          </p:nvPr>
        </p:nvPicPr>
        <p:blipFill>
          <a:blip r:embed="rId1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Rectangle 8"/>
          <p:cNvSpPr/>
          <p:nvPr userDrawn="1">
            <p:custDataLst>
              <p:tags r:id="rId2"/>
            </p:custDataLst>
          </p:nvPr>
        </p:nvSpPr>
        <p:spPr>
          <a:xfrm>
            <a:off x="1588" y="2432837"/>
            <a:ext cx="9144000" cy="4425163"/>
          </a:xfrm>
          <a:prstGeom prst="rect">
            <a:avLst/>
          </a:prstGeom>
          <a:gradFill flip="none" rotWithShape="1">
            <a:gsLst>
              <a:gs pos="0">
                <a:schemeClr val="tx1">
                  <a:alpha val="50000"/>
                </a:schemeClr>
              </a:gs>
              <a:gs pos="100000">
                <a:schemeClr val="tx1">
                  <a:tint val="23500"/>
                  <a:satMod val="160000"/>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a:p>
        </p:txBody>
      </p:sp>
      <p:sp>
        <p:nvSpPr>
          <p:cNvPr id="8" name="Rectangle 7"/>
          <p:cNvSpPr/>
          <p:nvPr userDrawn="1">
            <p:custDataLst>
              <p:tags r:id="rId3"/>
            </p:custDataLst>
          </p:nvPr>
        </p:nvSpPr>
        <p:spPr>
          <a:xfrm>
            <a:off x="-1" y="597891"/>
            <a:ext cx="4572001" cy="1834946"/>
          </a:xfrm>
          <a:prstGeom prst="rect">
            <a:avLst/>
          </a:prstGeom>
          <a:solidFill>
            <a:srgbClr val="3D9B35">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a:p>
        </p:txBody>
      </p:sp>
      <p:sp>
        <p:nvSpPr>
          <p:cNvPr id="7" name="Rectangle 6"/>
          <p:cNvSpPr/>
          <p:nvPr userDrawn="1">
            <p:custDataLst>
              <p:tags r:id="rId4"/>
            </p:custDataLst>
          </p:nvPr>
        </p:nvSpPr>
        <p:spPr>
          <a:xfrm>
            <a:off x="1424609" y="3220278"/>
            <a:ext cx="7719389" cy="1496126"/>
          </a:xfrm>
          <a:prstGeom prst="rect">
            <a:avLst/>
          </a:prstGeom>
          <a:solidFill>
            <a:srgbClr val="3D9B35">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lvl="0" algn="ctr"/>
            <a:endParaRPr lang="en-US"/>
          </a:p>
        </p:txBody>
      </p:sp>
      <p:sp>
        <p:nvSpPr>
          <p:cNvPr id="2" name="Title 1"/>
          <p:cNvSpPr>
            <a:spLocks noGrp="1"/>
          </p:cNvSpPr>
          <p:nvPr>
            <p:ph type="ctrTitle" hasCustomPrompt="1"/>
            <p:custDataLst>
              <p:tags r:id="rId5"/>
            </p:custDataLst>
          </p:nvPr>
        </p:nvSpPr>
        <p:spPr>
          <a:xfrm>
            <a:off x="1424717" y="3220278"/>
            <a:ext cx="7340408" cy="1486658"/>
          </a:xfrm>
        </p:spPr>
        <p:txBody>
          <a:bodyPr anchor="b">
            <a:normAutofit/>
          </a:bodyPr>
          <a:lstStyle>
            <a:lvl1pPr algn="r">
              <a:defRPr sz="4800"/>
            </a:lvl1pPr>
          </a:lstStyle>
          <a:p>
            <a:r>
              <a:rPr lang="en-US"/>
              <a:t>CLICK TO EDIT MASTER TITLE STYLE</a:t>
            </a:r>
          </a:p>
        </p:txBody>
      </p:sp>
      <p:pic>
        <p:nvPicPr>
          <p:cNvPr id="11" name="Picture 6" descr="NLGWhite.png"/>
          <p:cNvPicPr>
            <a:picLocks noChangeAspect="1"/>
          </p:cNvPicPr>
          <p:nvPr userDrawn="1">
            <p:custDataLst>
              <p:tags r:id="rId6"/>
            </p:custDataLst>
          </p:nvPr>
        </p:nvPicPr>
        <p:blipFill>
          <a:blip r:embed="rId11"/>
          <a:stretch>
            <a:fillRect/>
          </a:stretch>
        </p:blipFill>
        <p:spPr bwMode="auto">
          <a:xfrm>
            <a:off x="923852" y="857704"/>
            <a:ext cx="3423418" cy="1346315"/>
          </a:xfrm>
          <a:prstGeom prst="rect">
            <a:avLst/>
          </a:prstGeom>
          <a:noFill/>
          <a:ln w="9525">
            <a:noFill/>
            <a:miter lim="800000"/>
          </a:ln>
        </p:spPr>
      </p:pic>
      <p:sp>
        <p:nvSpPr>
          <p:cNvPr id="10" name="TextBox 9"/>
          <p:cNvSpPr txBox="1"/>
          <p:nvPr userDrawn="1">
            <p:custDataLst>
              <p:tags r:id="rId7"/>
            </p:custDataLst>
          </p:nvPr>
        </p:nvSpPr>
        <p:spPr>
          <a:xfrm>
            <a:off x="214836" y="5416987"/>
            <a:ext cx="8387268" cy="1246495"/>
          </a:xfrm>
          <a:prstGeom prst="rect">
            <a:avLst/>
          </a:prstGeom>
          <a:noFill/>
        </p:spPr>
        <p:txBody>
          <a:bodyPr wrap="square">
            <a:spAutoFit/>
          </a:bodyPr>
          <a:lstStyle>
            <a:defPPr>
              <a:defRPr lang="en-US"/>
            </a:defPPr>
          </a:lstStyle>
          <a:p>
            <a:pPr algn="just" defTabSz="457200" fontAlgn="base">
              <a:spcBef>
                <a:spcPct val="0"/>
              </a:spcBef>
              <a:spcAft>
                <a:spcPts val="600"/>
              </a:spcAft>
              <a:defRPr/>
            </a:pPr>
            <a:r>
              <a:rPr lang="en-US" sz="1000" b="1">
                <a:solidFill>
                  <a:srgbClr val="FFFFFF"/>
                </a:solidFill>
                <a:latin typeface="+mj-lt"/>
              </a:rPr>
              <a:t>National Life Insurance Company</a:t>
            </a:r>
            <a:r>
              <a:rPr lang="en-US" sz="1000" b="1" baseline="30000">
                <a:solidFill>
                  <a:srgbClr val="FFFFFF"/>
                </a:solidFill>
                <a:latin typeface="+mj-lt"/>
              </a:rPr>
              <a:t>®</a:t>
            </a:r>
            <a:r>
              <a:rPr lang="en-US" sz="1000" b="1">
                <a:solidFill>
                  <a:srgbClr val="FFFFFF"/>
                </a:solidFill>
                <a:latin typeface="+mj-lt"/>
              </a:rPr>
              <a:t> | Life Insurance Company of the Southwest</a:t>
            </a:r>
            <a:r>
              <a:rPr lang="en-US" sz="1000" b="1" baseline="30000">
                <a:solidFill>
                  <a:srgbClr val="FFFFFF"/>
                </a:solidFill>
                <a:latin typeface="+mj-lt"/>
              </a:rPr>
              <a:t>®</a:t>
            </a:r>
            <a:endParaRPr lang="en-US" sz="1200">
              <a:solidFill>
                <a:srgbClr val="FFFFFF"/>
              </a:solidFill>
              <a:latin typeface="+mj-lt"/>
            </a:endParaRPr>
          </a:p>
          <a:p>
            <a:pPr algn="just" defTabSz="457200" fontAlgn="base">
              <a:spcBef>
                <a:spcPct val="0"/>
              </a:spcBef>
              <a:spcAft>
                <a:spcPts val="600"/>
              </a:spcAft>
              <a:defRPr/>
            </a:pPr>
            <a:r>
              <a:rPr lang="en-US" sz="1000">
                <a:solidFill>
                  <a:srgbClr val="FFFFFF"/>
                </a:solidFill>
                <a:latin typeface="+mj-lt"/>
              </a:rPr>
              <a:t>National Life Group is a trade name of National Life Insurance Company, Montpelier, VT, Life Insurance Company of the Southwest (LSW), Addison, TX and their affiliates. Each company of NL Group is solely responsible for its own financial condition and contractual obligations. LSW is not an authorized insurer in New York and does not conduct insurance business in New York.</a:t>
            </a:r>
          </a:p>
          <a:p>
            <a:pPr marL="0" marR="0" indent="0" algn="just" defTabSz="457200" rtl="0" eaLnBrk="1" fontAlgn="base" latinLnBrk="0" hangingPunct="1">
              <a:lnSpc>
                <a:spcPct val="100000"/>
              </a:lnSpc>
              <a:spcBef>
                <a:spcPct val="0"/>
              </a:spcBef>
              <a:spcAft>
                <a:spcPts val="600"/>
              </a:spcAft>
              <a:buClrTx/>
              <a:buSzTx/>
              <a:buFontTx/>
              <a:buNone/>
              <a:defRPr/>
            </a:pPr>
            <a:endParaRPr lang="en-US" sz="1000">
              <a:solidFill>
                <a:schemeClr val="bg1"/>
              </a:solidFill>
              <a:latin typeface="+mj-lt"/>
            </a:endParaRPr>
          </a:p>
          <a:p>
            <a:pPr marL="0" marR="0" indent="0" algn="just" defTabSz="457200" rtl="0" eaLnBrk="1" fontAlgn="base" latinLnBrk="0" hangingPunct="1">
              <a:lnSpc>
                <a:spcPct val="100000"/>
              </a:lnSpc>
              <a:spcBef>
                <a:spcPct val="0"/>
              </a:spcBef>
              <a:spcAft>
                <a:spcPts val="600"/>
              </a:spcAft>
              <a:buClrTx/>
              <a:buSzTx/>
              <a:buFontTx/>
              <a:buNone/>
              <a:defRPr/>
            </a:pPr>
            <a:r>
              <a:rPr lang="en-US" sz="1000">
                <a:solidFill>
                  <a:schemeClr val="bg1"/>
                </a:solidFill>
                <a:latin typeface="+mj-lt"/>
              </a:rPr>
              <a:t>TCXXXXX(MMYY)Y</a:t>
            </a:r>
          </a:p>
        </p:txBody>
      </p:sp>
      <p:sp>
        <p:nvSpPr>
          <p:cNvPr id="14" name="TextBox 13"/>
          <p:cNvSpPr txBox="1"/>
          <p:nvPr userDrawn="1">
            <p:custDataLst>
              <p:tags r:id="rId8"/>
            </p:custDataLst>
          </p:nvPr>
        </p:nvSpPr>
        <p:spPr>
          <a:xfrm>
            <a:off x="0" y="6422725"/>
            <a:ext cx="9144000" cy="246221"/>
          </a:xfrm>
          <a:prstGeom prst="rect">
            <a:avLst/>
          </a:prstGeom>
          <a:noFill/>
        </p:spPr>
        <p:txBody>
          <a:bodyPr wrap="square" anchor="ctr">
            <a:spAutoFit/>
          </a:bodyPr>
          <a:lstStyle>
            <a:defPPr>
              <a:defRPr lang="en-US"/>
            </a:defPPr>
          </a:lstStyle>
          <a:p>
            <a:pPr algn="ctr" defTabSz="457200" fontAlgn="base">
              <a:spcBef>
                <a:spcPct val="0"/>
              </a:spcBef>
              <a:spcAft>
                <a:spcPct val="0"/>
              </a:spcAft>
              <a:defRPr/>
            </a:pPr>
            <a:r>
              <a:rPr lang="en-US" sz="1000" b="0">
                <a:solidFill>
                  <a:schemeClr val="bg1"/>
                </a:solidFill>
                <a:latin typeface="Arial Narrow" panose="020B0606020202030204" pitchFamily="34" charset="0"/>
              </a:rPr>
              <a:t>FOR BANK / FINANCIAL</a:t>
            </a:r>
            <a:r>
              <a:rPr lang="en-US" sz="1000" b="0" baseline="0">
                <a:solidFill>
                  <a:schemeClr val="bg1"/>
                </a:solidFill>
                <a:latin typeface="Arial Narrow" panose="020B0606020202030204" pitchFamily="34" charset="0"/>
              </a:rPr>
              <a:t> INSTITUION USE ONLY – NOT FOR USE WITH THE PUBLIC</a:t>
            </a:r>
          </a:p>
        </p:txBody>
      </p:sp>
    </p:spTree>
    <p:extLst>
      <p:ext uri="{BB962C8B-B14F-4D97-AF65-F5344CB8AC3E}">
        <p14:creationId xmlns:p14="http://schemas.microsoft.com/office/powerpoint/2010/main" val="265250649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6" name="Picture 5"/>
          <p:cNvPicPr>
            <a:picLocks noChangeAspect="1"/>
          </p:cNvPicPr>
          <p:nvPr userDrawn="1">
            <p:custDataLst>
              <p:tags r:id="rId1"/>
            </p:custDataLst>
          </p:nvPr>
        </p:nvPicPr>
        <p:blipFill>
          <a:blip r:embed="rId11">
            <a:extLst>
              <a:ext uri="{28A0092B-C50C-407E-A947-70E740481C1C}">
                <a14:useLocalDpi xmlns:a14="http://schemas.microsoft.com/office/drawing/2010/main"/>
              </a:ext>
            </a:extLst>
          </a:blip>
          <a:stretch>
            <a:fillRect/>
          </a:stretch>
        </p:blipFill>
        <p:spPr>
          <a:xfrm>
            <a:off x="-1" y="-7120"/>
            <a:ext cx="9145589" cy="6865120"/>
          </a:xfrm>
          <a:prstGeom prst="rect">
            <a:avLst/>
          </a:prstGeom>
        </p:spPr>
      </p:pic>
      <p:sp>
        <p:nvSpPr>
          <p:cNvPr id="9" name="Rectangle 8"/>
          <p:cNvSpPr/>
          <p:nvPr userDrawn="1">
            <p:custDataLst>
              <p:tags r:id="rId2"/>
            </p:custDataLst>
          </p:nvPr>
        </p:nvSpPr>
        <p:spPr>
          <a:xfrm>
            <a:off x="1588" y="2432837"/>
            <a:ext cx="9144000" cy="4425163"/>
          </a:xfrm>
          <a:prstGeom prst="rect">
            <a:avLst/>
          </a:prstGeom>
          <a:gradFill flip="none" rotWithShape="1">
            <a:gsLst>
              <a:gs pos="0">
                <a:schemeClr val="tx1">
                  <a:alpha val="50000"/>
                </a:schemeClr>
              </a:gs>
              <a:gs pos="100000">
                <a:schemeClr val="tx1">
                  <a:tint val="23500"/>
                  <a:satMod val="160000"/>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a:p>
        </p:txBody>
      </p:sp>
      <p:sp>
        <p:nvSpPr>
          <p:cNvPr id="13" name="Rectangle 12"/>
          <p:cNvSpPr/>
          <p:nvPr userDrawn="1">
            <p:custDataLst>
              <p:tags r:id="rId3"/>
            </p:custDataLst>
          </p:nvPr>
        </p:nvSpPr>
        <p:spPr>
          <a:xfrm>
            <a:off x="0" y="0"/>
            <a:ext cx="7381037" cy="6858000"/>
          </a:xfrm>
          <a:prstGeom prst="rect">
            <a:avLst/>
          </a:prstGeom>
          <a:gradFill flip="none" rotWithShape="1">
            <a:gsLst>
              <a:gs pos="0">
                <a:schemeClr val="bg1">
                  <a:shade val="30000"/>
                  <a:satMod val="115000"/>
                  <a:alpha val="0"/>
                </a:schemeClr>
              </a:gs>
              <a:gs pos="43000">
                <a:srgbClr val="FFDE75">
                  <a:alpha val="20784"/>
                </a:srgbClr>
              </a:gs>
              <a:gs pos="100000">
                <a:schemeClr val="bg1">
                  <a:shade val="100000"/>
                  <a:satMod val="115000"/>
                  <a:alpha val="76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a:p>
        </p:txBody>
      </p:sp>
      <p:sp>
        <p:nvSpPr>
          <p:cNvPr id="10" name="TextBox 9"/>
          <p:cNvSpPr txBox="1"/>
          <p:nvPr userDrawn="1">
            <p:custDataLst>
              <p:tags r:id="rId4"/>
            </p:custDataLst>
          </p:nvPr>
        </p:nvSpPr>
        <p:spPr>
          <a:xfrm>
            <a:off x="214836" y="5416987"/>
            <a:ext cx="8387268" cy="1246495"/>
          </a:xfrm>
          <a:prstGeom prst="rect">
            <a:avLst/>
          </a:prstGeom>
          <a:noFill/>
        </p:spPr>
        <p:txBody>
          <a:bodyPr wrap="square">
            <a:spAutoFit/>
          </a:bodyPr>
          <a:lstStyle>
            <a:defPPr>
              <a:defRPr lang="en-US"/>
            </a:defPPr>
          </a:lstStyle>
          <a:p>
            <a:pPr algn="just" defTabSz="457200" fontAlgn="base">
              <a:spcBef>
                <a:spcPct val="0"/>
              </a:spcBef>
              <a:spcAft>
                <a:spcPts val="600"/>
              </a:spcAft>
              <a:defRPr/>
            </a:pPr>
            <a:r>
              <a:rPr lang="en-US" sz="1000" b="1">
                <a:solidFill>
                  <a:srgbClr val="FFFFFF"/>
                </a:solidFill>
                <a:latin typeface="+mj-lt"/>
              </a:rPr>
              <a:t>National Life Insurance Company</a:t>
            </a:r>
            <a:r>
              <a:rPr lang="en-US" sz="1000" b="1" baseline="30000">
                <a:solidFill>
                  <a:srgbClr val="FFFFFF"/>
                </a:solidFill>
                <a:latin typeface="+mj-lt"/>
              </a:rPr>
              <a:t>®</a:t>
            </a:r>
            <a:r>
              <a:rPr lang="en-US" sz="1000" b="1">
                <a:solidFill>
                  <a:srgbClr val="FFFFFF"/>
                </a:solidFill>
                <a:latin typeface="+mj-lt"/>
              </a:rPr>
              <a:t> | Life Insurance Company of the Southwest</a:t>
            </a:r>
            <a:r>
              <a:rPr lang="en-US" sz="1000" b="1" baseline="30000">
                <a:solidFill>
                  <a:srgbClr val="FFFFFF"/>
                </a:solidFill>
                <a:latin typeface="+mj-lt"/>
              </a:rPr>
              <a:t>®</a:t>
            </a:r>
            <a:endParaRPr lang="en-US" sz="1200">
              <a:solidFill>
                <a:srgbClr val="FFFFFF"/>
              </a:solidFill>
              <a:latin typeface="+mj-lt"/>
            </a:endParaRPr>
          </a:p>
          <a:p>
            <a:pPr algn="just" defTabSz="457200" fontAlgn="base">
              <a:spcBef>
                <a:spcPct val="0"/>
              </a:spcBef>
              <a:spcAft>
                <a:spcPts val="600"/>
              </a:spcAft>
              <a:defRPr/>
            </a:pPr>
            <a:r>
              <a:rPr lang="en-US" sz="1000">
                <a:solidFill>
                  <a:srgbClr val="FFFFFF"/>
                </a:solidFill>
                <a:latin typeface="+mj-lt"/>
              </a:rPr>
              <a:t>National Life Group is a trade name of National Life Insurance Company, Montpelier, VT, Life Insurance Company of the Southwest (LSW), Addison, TX and their affiliates. Each company of NL Group is solely responsible for its own financial condition and contractual obligations. LSW is not an authorized insurer in New York and does not conduct insurance business in New York.</a:t>
            </a:r>
          </a:p>
          <a:p>
            <a:pPr marL="0" marR="0" indent="0" algn="just" defTabSz="457200" rtl="0" eaLnBrk="1" fontAlgn="base" latinLnBrk="0" hangingPunct="1">
              <a:lnSpc>
                <a:spcPct val="100000"/>
              </a:lnSpc>
              <a:spcBef>
                <a:spcPct val="0"/>
              </a:spcBef>
              <a:spcAft>
                <a:spcPts val="600"/>
              </a:spcAft>
              <a:buClrTx/>
              <a:buSzTx/>
              <a:buFontTx/>
              <a:buNone/>
              <a:defRPr/>
            </a:pPr>
            <a:endParaRPr lang="en-US" sz="1000">
              <a:solidFill>
                <a:schemeClr val="bg1"/>
              </a:solidFill>
              <a:latin typeface="+mj-lt"/>
            </a:endParaRPr>
          </a:p>
          <a:p>
            <a:pPr marL="0" marR="0" indent="0" algn="just" defTabSz="457200" rtl="0" eaLnBrk="1" fontAlgn="base" latinLnBrk="0" hangingPunct="1">
              <a:lnSpc>
                <a:spcPct val="100000"/>
              </a:lnSpc>
              <a:spcBef>
                <a:spcPct val="0"/>
              </a:spcBef>
              <a:spcAft>
                <a:spcPts val="600"/>
              </a:spcAft>
              <a:buClrTx/>
              <a:buSzTx/>
              <a:buFontTx/>
              <a:buNone/>
              <a:defRPr/>
            </a:pPr>
            <a:r>
              <a:rPr lang="en-US" sz="1000">
                <a:solidFill>
                  <a:schemeClr val="bg1"/>
                </a:solidFill>
                <a:latin typeface="+mj-lt"/>
              </a:rPr>
              <a:t>TCXXXXX(MMYY)Y</a:t>
            </a:r>
          </a:p>
        </p:txBody>
      </p:sp>
      <p:sp>
        <p:nvSpPr>
          <p:cNvPr id="7" name="Rectangle 6"/>
          <p:cNvSpPr/>
          <p:nvPr userDrawn="1">
            <p:custDataLst>
              <p:tags r:id="rId5"/>
            </p:custDataLst>
          </p:nvPr>
        </p:nvSpPr>
        <p:spPr>
          <a:xfrm>
            <a:off x="1424609" y="3220278"/>
            <a:ext cx="7719389" cy="1496126"/>
          </a:xfrm>
          <a:prstGeom prst="rect">
            <a:avLst/>
          </a:prstGeom>
          <a:solidFill>
            <a:srgbClr val="3D9B35">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lvl="0" algn="ctr"/>
            <a:endParaRPr lang="en-US"/>
          </a:p>
        </p:txBody>
      </p:sp>
      <p:sp>
        <p:nvSpPr>
          <p:cNvPr id="2" name="Title 1"/>
          <p:cNvSpPr>
            <a:spLocks noGrp="1"/>
          </p:cNvSpPr>
          <p:nvPr>
            <p:ph type="ctrTitle" hasCustomPrompt="1"/>
            <p:custDataLst>
              <p:tags r:id="rId6"/>
            </p:custDataLst>
          </p:nvPr>
        </p:nvSpPr>
        <p:spPr>
          <a:xfrm>
            <a:off x="1424717" y="3220278"/>
            <a:ext cx="7340408" cy="1486658"/>
          </a:xfrm>
        </p:spPr>
        <p:txBody>
          <a:bodyPr anchor="b">
            <a:normAutofit/>
          </a:bodyPr>
          <a:lstStyle>
            <a:lvl1pPr algn="r">
              <a:defRPr sz="4800"/>
            </a:lvl1pPr>
          </a:lstStyle>
          <a:p>
            <a:r>
              <a:rPr lang="en-US"/>
              <a:t>CLICK TO EDIT MASTER TITLE STYLE</a:t>
            </a:r>
          </a:p>
        </p:txBody>
      </p:sp>
      <p:sp>
        <p:nvSpPr>
          <p:cNvPr id="8" name="Rectangle 7"/>
          <p:cNvSpPr/>
          <p:nvPr userDrawn="1">
            <p:custDataLst>
              <p:tags r:id="rId7"/>
            </p:custDataLst>
          </p:nvPr>
        </p:nvSpPr>
        <p:spPr>
          <a:xfrm>
            <a:off x="-1" y="597891"/>
            <a:ext cx="4572001" cy="1834946"/>
          </a:xfrm>
          <a:prstGeom prst="rect">
            <a:avLst/>
          </a:prstGeom>
          <a:solidFill>
            <a:srgbClr val="3D9B35">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a:p>
        </p:txBody>
      </p:sp>
      <p:pic>
        <p:nvPicPr>
          <p:cNvPr id="11" name="Picture 6" descr="NLGWhite.png"/>
          <p:cNvPicPr>
            <a:picLocks noChangeAspect="1"/>
          </p:cNvPicPr>
          <p:nvPr userDrawn="1">
            <p:custDataLst>
              <p:tags r:id="rId8"/>
            </p:custDataLst>
          </p:nvPr>
        </p:nvPicPr>
        <p:blipFill>
          <a:blip r:embed="rId12"/>
          <a:stretch>
            <a:fillRect/>
          </a:stretch>
        </p:blipFill>
        <p:spPr bwMode="auto">
          <a:xfrm>
            <a:off x="923852" y="857704"/>
            <a:ext cx="3423418" cy="1346315"/>
          </a:xfrm>
          <a:prstGeom prst="rect">
            <a:avLst/>
          </a:prstGeom>
          <a:noFill/>
          <a:ln w="9525">
            <a:noFill/>
            <a:miter lim="800000"/>
          </a:ln>
        </p:spPr>
      </p:pic>
      <p:sp>
        <p:nvSpPr>
          <p:cNvPr id="15" name="TextBox 14"/>
          <p:cNvSpPr txBox="1"/>
          <p:nvPr userDrawn="1">
            <p:custDataLst>
              <p:tags r:id="rId9"/>
            </p:custDataLst>
          </p:nvPr>
        </p:nvSpPr>
        <p:spPr>
          <a:xfrm>
            <a:off x="0" y="6422725"/>
            <a:ext cx="9144000" cy="246221"/>
          </a:xfrm>
          <a:prstGeom prst="rect">
            <a:avLst/>
          </a:prstGeom>
          <a:noFill/>
        </p:spPr>
        <p:txBody>
          <a:bodyPr wrap="square" anchor="ctr">
            <a:spAutoFit/>
          </a:bodyPr>
          <a:lstStyle>
            <a:defPPr>
              <a:defRPr lang="en-US"/>
            </a:defPPr>
          </a:lstStyle>
          <a:p>
            <a:pPr algn="ctr" defTabSz="457200" fontAlgn="base">
              <a:spcBef>
                <a:spcPct val="0"/>
              </a:spcBef>
              <a:spcAft>
                <a:spcPct val="0"/>
              </a:spcAft>
              <a:defRPr/>
            </a:pPr>
            <a:r>
              <a:rPr lang="en-US" sz="1000" b="0">
                <a:solidFill>
                  <a:schemeClr val="bg1"/>
                </a:solidFill>
                <a:latin typeface="Arial Narrow" panose="020B0606020202030204" pitchFamily="34" charset="0"/>
              </a:rPr>
              <a:t>FOR BANK / FINANCIAL</a:t>
            </a:r>
            <a:r>
              <a:rPr lang="en-US" sz="1000" b="0" baseline="0">
                <a:solidFill>
                  <a:schemeClr val="bg1"/>
                </a:solidFill>
                <a:latin typeface="Arial Narrow" panose="020B0606020202030204" pitchFamily="34" charset="0"/>
              </a:rPr>
              <a:t> INSTITUION USE ONLY – NOT FOR USE WITH THE PUBLIC</a:t>
            </a:r>
          </a:p>
        </p:txBody>
      </p:sp>
    </p:spTree>
    <p:extLst>
      <p:ext uri="{BB962C8B-B14F-4D97-AF65-F5344CB8AC3E}">
        <p14:creationId xmlns:p14="http://schemas.microsoft.com/office/powerpoint/2010/main" val="94020676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6" name="Picture 5"/>
          <p:cNvPicPr>
            <a:picLocks noChangeAspect="1"/>
          </p:cNvPicPr>
          <p:nvPr userDrawn="1">
            <p:custDataLst>
              <p:tags r:id="rId1"/>
            </p:custDataLst>
          </p:nvPr>
        </p:nvPicPr>
        <p:blipFill>
          <a:blip r:embed="rId1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Rectangle 8"/>
          <p:cNvSpPr/>
          <p:nvPr userDrawn="1">
            <p:custDataLst>
              <p:tags r:id="rId2"/>
            </p:custDataLst>
          </p:nvPr>
        </p:nvSpPr>
        <p:spPr>
          <a:xfrm>
            <a:off x="1588" y="2432837"/>
            <a:ext cx="9144000" cy="4425163"/>
          </a:xfrm>
          <a:prstGeom prst="rect">
            <a:avLst/>
          </a:prstGeom>
          <a:gradFill flip="none" rotWithShape="1">
            <a:gsLst>
              <a:gs pos="0">
                <a:schemeClr val="tx1">
                  <a:alpha val="50000"/>
                </a:schemeClr>
              </a:gs>
              <a:gs pos="100000">
                <a:schemeClr val="tx1">
                  <a:tint val="23500"/>
                  <a:satMod val="160000"/>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a:p>
        </p:txBody>
      </p:sp>
      <p:sp>
        <p:nvSpPr>
          <p:cNvPr id="8" name="Rectangle 7"/>
          <p:cNvSpPr/>
          <p:nvPr userDrawn="1">
            <p:custDataLst>
              <p:tags r:id="rId3"/>
            </p:custDataLst>
          </p:nvPr>
        </p:nvSpPr>
        <p:spPr>
          <a:xfrm>
            <a:off x="-1" y="597891"/>
            <a:ext cx="4572001" cy="1834946"/>
          </a:xfrm>
          <a:prstGeom prst="rect">
            <a:avLst/>
          </a:prstGeom>
          <a:solidFill>
            <a:srgbClr val="3D9B35">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a:p>
        </p:txBody>
      </p:sp>
      <p:sp>
        <p:nvSpPr>
          <p:cNvPr id="7" name="Rectangle 6"/>
          <p:cNvSpPr/>
          <p:nvPr userDrawn="1">
            <p:custDataLst>
              <p:tags r:id="rId4"/>
            </p:custDataLst>
          </p:nvPr>
        </p:nvSpPr>
        <p:spPr>
          <a:xfrm>
            <a:off x="1424609" y="3220278"/>
            <a:ext cx="7719389" cy="1496126"/>
          </a:xfrm>
          <a:prstGeom prst="rect">
            <a:avLst/>
          </a:prstGeom>
          <a:solidFill>
            <a:srgbClr val="3D9B35">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lvl="0" algn="ctr"/>
            <a:endParaRPr lang="en-US"/>
          </a:p>
        </p:txBody>
      </p:sp>
      <p:sp>
        <p:nvSpPr>
          <p:cNvPr id="2" name="Title 1"/>
          <p:cNvSpPr>
            <a:spLocks noGrp="1"/>
          </p:cNvSpPr>
          <p:nvPr>
            <p:ph type="ctrTitle" hasCustomPrompt="1"/>
            <p:custDataLst>
              <p:tags r:id="rId5"/>
            </p:custDataLst>
          </p:nvPr>
        </p:nvSpPr>
        <p:spPr>
          <a:xfrm>
            <a:off x="1424717" y="3220278"/>
            <a:ext cx="7340408" cy="1486658"/>
          </a:xfrm>
        </p:spPr>
        <p:txBody>
          <a:bodyPr anchor="b">
            <a:normAutofit/>
          </a:bodyPr>
          <a:lstStyle>
            <a:lvl1pPr algn="r">
              <a:defRPr sz="4800"/>
            </a:lvl1pPr>
          </a:lstStyle>
          <a:p>
            <a:r>
              <a:rPr lang="en-US"/>
              <a:t>CLICK TO EDIT MASTER TITLE STYLE</a:t>
            </a:r>
          </a:p>
        </p:txBody>
      </p:sp>
      <p:pic>
        <p:nvPicPr>
          <p:cNvPr id="11" name="Picture 6" descr="NLGWhite.png"/>
          <p:cNvPicPr>
            <a:picLocks noChangeAspect="1"/>
          </p:cNvPicPr>
          <p:nvPr userDrawn="1">
            <p:custDataLst>
              <p:tags r:id="rId6"/>
            </p:custDataLst>
          </p:nvPr>
        </p:nvPicPr>
        <p:blipFill>
          <a:blip r:embed="rId11"/>
          <a:stretch>
            <a:fillRect/>
          </a:stretch>
        </p:blipFill>
        <p:spPr bwMode="auto">
          <a:xfrm>
            <a:off x="923852" y="857704"/>
            <a:ext cx="3423418" cy="1346315"/>
          </a:xfrm>
          <a:prstGeom prst="rect">
            <a:avLst/>
          </a:prstGeom>
          <a:noFill/>
          <a:ln w="9525">
            <a:noFill/>
            <a:miter lim="800000"/>
          </a:ln>
        </p:spPr>
      </p:pic>
      <p:sp>
        <p:nvSpPr>
          <p:cNvPr id="10" name="TextBox 9"/>
          <p:cNvSpPr txBox="1"/>
          <p:nvPr userDrawn="1">
            <p:custDataLst>
              <p:tags r:id="rId7"/>
            </p:custDataLst>
          </p:nvPr>
        </p:nvSpPr>
        <p:spPr>
          <a:xfrm>
            <a:off x="214836" y="5416987"/>
            <a:ext cx="8387268" cy="1015663"/>
          </a:xfrm>
          <a:prstGeom prst="rect">
            <a:avLst/>
          </a:prstGeom>
          <a:noFill/>
        </p:spPr>
        <p:txBody>
          <a:bodyPr wrap="square">
            <a:spAutoFit/>
          </a:bodyPr>
          <a:lstStyle>
            <a:defPPr>
              <a:defRPr lang="en-US"/>
            </a:defPPr>
          </a:lstStyle>
          <a:p>
            <a:pPr algn="just" defTabSz="457200" fontAlgn="base">
              <a:spcBef>
                <a:spcPct val="0"/>
              </a:spcBef>
              <a:spcAft>
                <a:spcPts val="600"/>
              </a:spcAft>
              <a:defRPr/>
            </a:pPr>
            <a:r>
              <a:rPr lang="en-US" sz="1000" b="1">
                <a:solidFill>
                  <a:srgbClr val="FFFFFF"/>
                </a:solidFill>
                <a:latin typeface="+mj-lt"/>
              </a:rPr>
              <a:t>National Life Insurance Company</a:t>
            </a:r>
            <a:r>
              <a:rPr lang="en-US" sz="1000" b="1" baseline="30000">
                <a:solidFill>
                  <a:srgbClr val="FFFFFF"/>
                </a:solidFill>
                <a:latin typeface="+mj-lt"/>
              </a:rPr>
              <a:t>®</a:t>
            </a:r>
            <a:r>
              <a:rPr lang="en-US" sz="1000" b="1">
                <a:solidFill>
                  <a:srgbClr val="FFFFFF"/>
                </a:solidFill>
                <a:latin typeface="+mj-lt"/>
              </a:rPr>
              <a:t> | Life Insurance Company of the Southwest</a:t>
            </a:r>
            <a:r>
              <a:rPr lang="en-US" sz="1000" b="1" baseline="30000">
                <a:solidFill>
                  <a:srgbClr val="FFFFFF"/>
                </a:solidFill>
                <a:latin typeface="+mj-lt"/>
              </a:rPr>
              <a:t>®</a:t>
            </a:r>
            <a:endParaRPr lang="en-US" sz="1200">
              <a:solidFill>
                <a:srgbClr val="FFFFFF"/>
              </a:solidFill>
              <a:latin typeface="+mj-lt"/>
            </a:endParaRPr>
          </a:p>
          <a:p>
            <a:pPr algn="just" defTabSz="457200" fontAlgn="base">
              <a:spcBef>
                <a:spcPct val="0"/>
              </a:spcBef>
              <a:spcAft>
                <a:spcPts val="600"/>
              </a:spcAft>
              <a:defRPr/>
            </a:pPr>
            <a:r>
              <a:rPr lang="en-US" sz="1000">
                <a:solidFill>
                  <a:srgbClr val="FFFFFF"/>
                </a:solidFill>
                <a:latin typeface="+mj-lt"/>
              </a:rPr>
              <a:t>National Life Group is a trade name of National Life Insurance Company, Montpelier, VT, Life Insurance Company of the Southwest (LSW), Addison, TX and their affiliates. Each company of NL Group is solely responsible for its own financial condition and contractual obligations. LSW is not an authorized insurer in New York and does not conduct insurance business in New York.</a:t>
            </a:r>
          </a:p>
          <a:p>
            <a:pPr marL="0" marR="0" indent="0" algn="just" defTabSz="457200" rtl="0" eaLnBrk="1" fontAlgn="base" latinLnBrk="0" hangingPunct="1">
              <a:lnSpc>
                <a:spcPct val="100000"/>
              </a:lnSpc>
              <a:spcBef>
                <a:spcPct val="0"/>
              </a:spcBef>
              <a:spcAft>
                <a:spcPts val="600"/>
              </a:spcAft>
              <a:buClrTx/>
              <a:buSzTx/>
              <a:buFontTx/>
              <a:buNone/>
              <a:defRPr/>
            </a:pPr>
            <a:endParaRPr lang="en-US" sz="1000">
              <a:solidFill>
                <a:schemeClr val="bg1"/>
              </a:solidFill>
              <a:latin typeface="+mj-lt"/>
            </a:endParaRPr>
          </a:p>
        </p:txBody>
      </p:sp>
      <p:sp>
        <p:nvSpPr>
          <p:cNvPr id="14" name="TextBox 13"/>
          <p:cNvSpPr txBox="1"/>
          <p:nvPr userDrawn="1">
            <p:custDataLst>
              <p:tags r:id="rId8"/>
            </p:custDataLst>
          </p:nvPr>
        </p:nvSpPr>
        <p:spPr>
          <a:xfrm>
            <a:off x="1588" y="6422725"/>
            <a:ext cx="9142411" cy="246221"/>
          </a:xfrm>
          <a:prstGeom prst="rect">
            <a:avLst/>
          </a:prstGeom>
          <a:noFill/>
        </p:spPr>
        <p:txBody>
          <a:bodyPr wrap="square" anchor="ctr">
            <a:spAutoFit/>
          </a:bodyPr>
          <a:lstStyle>
            <a:defPPr>
              <a:defRPr lang="en-US"/>
            </a:defPPr>
          </a:lstStyle>
          <a:p>
            <a:pPr algn="ctr" defTabSz="457200" fontAlgn="base">
              <a:spcBef>
                <a:spcPct val="0"/>
              </a:spcBef>
              <a:spcAft>
                <a:spcPct val="0"/>
              </a:spcAft>
              <a:defRPr/>
            </a:pPr>
            <a:r>
              <a:rPr lang="en-US" sz="1000" b="0">
                <a:solidFill>
                  <a:schemeClr val="bg1"/>
                </a:solidFill>
                <a:latin typeface="Arial Narrow" panose="020B0606020202030204" pitchFamily="34" charset="0"/>
              </a:rPr>
              <a:t>FOR AGENT</a:t>
            </a:r>
            <a:r>
              <a:rPr lang="en-US" sz="1000" b="0" baseline="0">
                <a:solidFill>
                  <a:schemeClr val="bg1"/>
                </a:solidFill>
                <a:latin typeface="Arial Narrow" panose="020B0606020202030204" pitchFamily="34" charset="0"/>
              </a:rPr>
              <a:t> USE ONLY – NOT FOR USE WITH THE PUBLIC</a:t>
            </a:r>
          </a:p>
        </p:txBody>
      </p:sp>
    </p:spTree>
    <p:extLst>
      <p:ext uri="{BB962C8B-B14F-4D97-AF65-F5344CB8AC3E}">
        <p14:creationId xmlns:p14="http://schemas.microsoft.com/office/powerpoint/2010/main" val="3055991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6" name="Picture 5"/>
          <p:cNvPicPr>
            <a:picLocks noChangeAspect="1"/>
          </p:cNvPicPr>
          <p:nvPr userDrawn="1">
            <p:custDataLst>
              <p:tags r:id="rId1"/>
            </p:custDataLst>
          </p:nvPr>
        </p:nvPicPr>
        <p:blipFill>
          <a:blip r:embed="rId10">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a:ext>
            </a:extLst>
          </a:blip>
          <a:stretch>
            <a:fillRect/>
          </a:stretch>
        </p:blipFill>
        <p:spPr>
          <a:xfrm>
            <a:off x="1588" y="0"/>
            <a:ext cx="9144000" cy="6858000"/>
          </a:xfrm>
          <a:prstGeom prst="rect">
            <a:avLst/>
          </a:prstGeom>
        </p:spPr>
      </p:pic>
      <p:sp>
        <p:nvSpPr>
          <p:cNvPr id="9" name="Rectangle 8"/>
          <p:cNvSpPr/>
          <p:nvPr userDrawn="1">
            <p:custDataLst>
              <p:tags r:id="rId2"/>
            </p:custDataLst>
          </p:nvPr>
        </p:nvSpPr>
        <p:spPr>
          <a:xfrm>
            <a:off x="1588" y="2432837"/>
            <a:ext cx="9144000" cy="4425163"/>
          </a:xfrm>
          <a:prstGeom prst="rect">
            <a:avLst/>
          </a:prstGeom>
          <a:gradFill flip="none" rotWithShape="1">
            <a:gsLst>
              <a:gs pos="0">
                <a:schemeClr val="tx1">
                  <a:alpha val="50000"/>
                </a:schemeClr>
              </a:gs>
              <a:gs pos="100000">
                <a:schemeClr val="tx1">
                  <a:tint val="23500"/>
                  <a:satMod val="160000"/>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a:p>
        </p:txBody>
      </p:sp>
      <p:sp>
        <p:nvSpPr>
          <p:cNvPr id="8" name="Rectangle 7"/>
          <p:cNvSpPr/>
          <p:nvPr userDrawn="1">
            <p:custDataLst>
              <p:tags r:id="rId3"/>
            </p:custDataLst>
          </p:nvPr>
        </p:nvSpPr>
        <p:spPr>
          <a:xfrm>
            <a:off x="-1" y="597891"/>
            <a:ext cx="4572001" cy="1834946"/>
          </a:xfrm>
          <a:prstGeom prst="rect">
            <a:avLst/>
          </a:prstGeom>
          <a:solidFill>
            <a:srgbClr val="3D9B35">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a:p>
        </p:txBody>
      </p:sp>
      <p:sp>
        <p:nvSpPr>
          <p:cNvPr id="7" name="Rectangle 6"/>
          <p:cNvSpPr/>
          <p:nvPr userDrawn="1">
            <p:custDataLst>
              <p:tags r:id="rId4"/>
            </p:custDataLst>
          </p:nvPr>
        </p:nvSpPr>
        <p:spPr>
          <a:xfrm>
            <a:off x="1424609" y="3220278"/>
            <a:ext cx="7719389" cy="1496126"/>
          </a:xfrm>
          <a:prstGeom prst="rect">
            <a:avLst/>
          </a:prstGeom>
          <a:solidFill>
            <a:srgbClr val="3D9B35">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lvl="0" algn="ctr"/>
            <a:endParaRPr lang="en-US"/>
          </a:p>
        </p:txBody>
      </p:sp>
      <p:sp>
        <p:nvSpPr>
          <p:cNvPr id="2" name="Title 1"/>
          <p:cNvSpPr>
            <a:spLocks noGrp="1"/>
          </p:cNvSpPr>
          <p:nvPr>
            <p:ph type="ctrTitle" hasCustomPrompt="1"/>
            <p:custDataLst>
              <p:tags r:id="rId5"/>
            </p:custDataLst>
          </p:nvPr>
        </p:nvSpPr>
        <p:spPr>
          <a:xfrm>
            <a:off x="1424717" y="3220278"/>
            <a:ext cx="7340408" cy="1486658"/>
          </a:xfrm>
        </p:spPr>
        <p:txBody>
          <a:bodyPr anchor="b">
            <a:normAutofit/>
          </a:bodyPr>
          <a:lstStyle>
            <a:lvl1pPr algn="r">
              <a:defRPr sz="4800"/>
            </a:lvl1pPr>
          </a:lstStyle>
          <a:p>
            <a:r>
              <a:rPr lang="en-US"/>
              <a:t>CLICK TO EDIT MASTER TITLE STYLE</a:t>
            </a:r>
          </a:p>
        </p:txBody>
      </p:sp>
      <p:pic>
        <p:nvPicPr>
          <p:cNvPr id="11" name="Picture 6" descr="NLGWhite.png"/>
          <p:cNvPicPr>
            <a:picLocks noChangeAspect="1"/>
          </p:cNvPicPr>
          <p:nvPr userDrawn="1">
            <p:custDataLst>
              <p:tags r:id="rId6"/>
            </p:custDataLst>
          </p:nvPr>
        </p:nvPicPr>
        <p:blipFill>
          <a:blip r:embed="rId12"/>
          <a:stretch>
            <a:fillRect/>
          </a:stretch>
        </p:blipFill>
        <p:spPr bwMode="auto">
          <a:xfrm>
            <a:off x="923852" y="857704"/>
            <a:ext cx="3423418" cy="1346315"/>
          </a:xfrm>
          <a:prstGeom prst="rect">
            <a:avLst/>
          </a:prstGeom>
          <a:noFill/>
          <a:ln w="9525">
            <a:noFill/>
            <a:miter lim="800000"/>
          </a:ln>
        </p:spPr>
      </p:pic>
      <p:sp>
        <p:nvSpPr>
          <p:cNvPr id="10" name="TextBox 9"/>
          <p:cNvSpPr txBox="1"/>
          <p:nvPr userDrawn="1">
            <p:custDataLst>
              <p:tags r:id="rId7"/>
            </p:custDataLst>
          </p:nvPr>
        </p:nvSpPr>
        <p:spPr>
          <a:xfrm>
            <a:off x="214836" y="5416987"/>
            <a:ext cx="8387268" cy="1246495"/>
          </a:xfrm>
          <a:prstGeom prst="rect">
            <a:avLst/>
          </a:prstGeom>
          <a:noFill/>
        </p:spPr>
        <p:txBody>
          <a:bodyPr wrap="square">
            <a:spAutoFit/>
          </a:bodyPr>
          <a:lstStyle>
            <a:defPPr>
              <a:defRPr lang="en-US"/>
            </a:defPPr>
          </a:lstStyle>
          <a:p>
            <a:pPr algn="just" defTabSz="457200" fontAlgn="base">
              <a:spcBef>
                <a:spcPct val="0"/>
              </a:spcBef>
              <a:spcAft>
                <a:spcPts val="600"/>
              </a:spcAft>
              <a:defRPr/>
            </a:pPr>
            <a:r>
              <a:rPr lang="en-US" sz="1000" b="1">
                <a:solidFill>
                  <a:srgbClr val="FFFFFF"/>
                </a:solidFill>
                <a:latin typeface="+mj-lt"/>
              </a:rPr>
              <a:t>National Life Insurance Company</a:t>
            </a:r>
            <a:r>
              <a:rPr lang="en-US" sz="1000" b="1" baseline="30000">
                <a:solidFill>
                  <a:srgbClr val="FFFFFF"/>
                </a:solidFill>
                <a:latin typeface="+mj-lt"/>
              </a:rPr>
              <a:t>®</a:t>
            </a:r>
            <a:r>
              <a:rPr lang="en-US" sz="1000" b="1">
                <a:solidFill>
                  <a:srgbClr val="FFFFFF"/>
                </a:solidFill>
                <a:latin typeface="+mj-lt"/>
              </a:rPr>
              <a:t> | Life Insurance Company of the Southwest</a:t>
            </a:r>
            <a:r>
              <a:rPr lang="en-US" sz="1000" b="1" baseline="30000">
                <a:solidFill>
                  <a:srgbClr val="FFFFFF"/>
                </a:solidFill>
                <a:latin typeface="+mj-lt"/>
              </a:rPr>
              <a:t>®</a:t>
            </a:r>
            <a:endParaRPr lang="en-US" sz="1200">
              <a:solidFill>
                <a:srgbClr val="FFFFFF"/>
              </a:solidFill>
              <a:latin typeface="+mj-lt"/>
            </a:endParaRPr>
          </a:p>
          <a:p>
            <a:pPr algn="just" defTabSz="457200" fontAlgn="base">
              <a:spcBef>
                <a:spcPct val="0"/>
              </a:spcBef>
              <a:spcAft>
                <a:spcPts val="600"/>
              </a:spcAft>
              <a:defRPr/>
            </a:pPr>
            <a:r>
              <a:rPr lang="en-US" sz="1000">
                <a:solidFill>
                  <a:srgbClr val="FFFFFF"/>
                </a:solidFill>
                <a:latin typeface="+mj-lt"/>
              </a:rPr>
              <a:t>National Life Group is a trade name of National Life Insurance Company, Montpelier, VT, Life Insurance Company of the Southwest (LSW), Addison, TX and their affiliates. Each company of NL Group is solely responsible for its own financial condition and contractual obligations. LSW is not an authorized insurer in New York and does not conduct insurance business in New York.</a:t>
            </a:r>
          </a:p>
          <a:p>
            <a:pPr marL="0" marR="0" indent="0" algn="just" defTabSz="457200" rtl="0" eaLnBrk="1" fontAlgn="base" latinLnBrk="0" hangingPunct="1">
              <a:lnSpc>
                <a:spcPct val="100000"/>
              </a:lnSpc>
              <a:spcBef>
                <a:spcPct val="0"/>
              </a:spcBef>
              <a:spcAft>
                <a:spcPts val="600"/>
              </a:spcAft>
              <a:buClrTx/>
              <a:buSzTx/>
              <a:buFontTx/>
              <a:buNone/>
              <a:defRPr/>
            </a:pPr>
            <a:endParaRPr lang="en-US" sz="1000">
              <a:solidFill>
                <a:schemeClr val="bg1"/>
              </a:solidFill>
              <a:latin typeface="+mj-lt"/>
            </a:endParaRPr>
          </a:p>
          <a:p>
            <a:pPr marL="0" marR="0" indent="0" algn="just" defTabSz="457200" rtl="0" eaLnBrk="1" fontAlgn="base" latinLnBrk="0" hangingPunct="1">
              <a:lnSpc>
                <a:spcPct val="100000"/>
              </a:lnSpc>
              <a:spcBef>
                <a:spcPct val="0"/>
              </a:spcBef>
              <a:spcAft>
                <a:spcPts val="600"/>
              </a:spcAft>
              <a:buClrTx/>
              <a:buSzTx/>
              <a:buFontTx/>
              <a:buNone/>
              <a:defRPr/>
            </a:pPr>
            <a:r>
              <a:rPr lang="en-US" sz="1000">
                <a:solidFill>
                  <a:schemeClr val="bg1"/>
                </a:solidFill>
                <a:latin typeface="+mj-lt"/>
              </a:rPr>
              <a:t>TCXXXXX(MMYY)Y</a:t>
            </a:r>
          </a:p>
        </p:txBody>
      </p:sp>
      <p:sp>
        <p:nvSpPr>
          <p:cNvPr id="14" name="TextBox 13"/>
          <p:cNvSpPr txBox="1"/>
          <p:nvPr userDrawn="1">
            <p:custDataLst>
              <p:tags r:id="rId8"/>
            </p:custDataLst>
          </p:nvPr>
        </p:nvSpPr>
        <p:spPr>
          <a:xfrm>
            <a:off x="0" y="6422725"/>
            <a:ext cx="9144000" cy="246221"/>
          </a:xfrm>
          <a:prstGeom prst="rect">
            <a:avLst/>
          </a:prstGeom>
          <a:noFill/>
        </p:spPr>
        <p:txBody>
          <a:bodyPr wrap="square" anchor="ctr">
            <a:spAutoFit/>
          </a:bodyPr>
          <a:lstStyle>
            <a:defPPr>
              <a:defRPr lang="en-US"/>
            </a:defPPr>
          </a:lstStyle>
          <a:p>
            <a:pPr algn="ctr" defTabSz="457200" fontAlgn="base">
              <a:spcBef>
                <a:spcPct val="0"/>
              </a:spcBef>
              <a:spcAft>
                <a:spcPct val="0"/>
              </a:spcAft>
              <a:defRPr/>
            </a:pPr>
            <a:r>
              <a:rPr lang="en-US" sz="1000" b="0">
                <a:solidFill>
                  <a:schemeClr val="bg1"/>
                </a:solidFill>
                <a:latin typeface="Arial Narrow" panose="020B0606020202030204" pitchFamily="34" charset="0"/>
              </a:rPr>
              <a:t>FOR BANK / FINANCIAL</a:t>
            </a:r>
            <a:r>
              <a:rPr lang="en-US" sz="1000" b="0" baseline="0">
                <a:solidFill>
                  <a:schemeClr val="bg1"/>
                </a:solidFill>
                <a:latin typeface="Arial Narrow" panose="020B0606020202030204" pitchFamily="34" charset="0"/>
              </a:rPr>
              <a:t> INSTITUION USE ONLY – NOT FOR USE WITH THE PUBLIC</a:t>
            </a:r>
          </a:p>
        </p:txBody>
      </p:sp>
    </p:spTree>
    <p:extLst>
      <p:ext uri="{BB962C8B-B14F-4D97-AF65-F5344CB8AC3E}">
        <p14:creationId xmlns:p14="http://schemas.microsoft.com/office/powerpoint/2010/main" val="20739197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6" name="Picture 5"/>
          <p:cNvPicPr>
            <a:picLocks noChangeAspect="1"/>
          </p:cNvPicPr>
          <p:nvPr userDrawn="1">
            <p:custDataLst>
              <p:tags r:id="rId1"/>
            </p:custDataLst>
          </p:nvPr>
        </p:nvPicPr>
        <p:blipFill>
          <a:blip r:embed="rId1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Rectangle 8"/>
          <p:cNvSpPr/>
          <p:nvPr userDrawn="1">
            <p:custDataLst>
              <p:tags r:id="rId2"/>
            </p:custDataLst>
          </p:nvPr>
        </p:nvSpPr>
        <p:spPr>
          <a:xfrm>
            <a:off x="1588" y="2432837"/>
            <a:ext cx="9144000" cy="4425163"/>
          </a:xfrm>
          <a:prstGeom prst="rect">
            <a:avLst/>
          </a:prstGeom>
          <a:gradFill flip="none" rotWithShape="1">
            <a:gsLst>
              <a:gs pos="0">
                <a:schemeClr val="tx1">
                  <a:alpha val="50000"/>
                </a:schemeClr>
              </a:gs>
              <a:gs pos="100000">
                <a:schemeClr val="tx1">
                  <a:tint val="23500"/>
                  <a:satMod val="160000"/>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a:p>
        </p:txBody>
      </p:sp>
      <p:sp>
        <p:nvSpPr>
          <p:cNvPr id="8" name="Rectangle 7"/>
          <p:cNvSpPr/>
          <p:nvPr userDrawn="1">
            <p:custDataLst>
              <p:tags r:id="rId3"/>
            </p:custDataLst>
          </p:nvPr>
        </p:nvSpPr>
        <p:spPr>
          <a:xfrm>
            <a:off x="-1" y="597891"/>
            <a:ext cx="4572001" cy="1834946"/>
          </a:xfrm>
          <a:prstGeom prst="rect">
            <a:avLst/>
          </a:prstGeom>
          <a:solidFill>
            <a:srgbClr val="3D9B35">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a:p>
        </p:txBody>
      </p:sp>
      <p:sp>
        <p:nvSpPr>
          <p:cNvPr id="7" name="Rectangle 6"/>
          <p:cNvSpPr/>
          <p:nvPr userDrawn="1">
            <p:custDataLst>
              <p:tags r:id="rId4"/>
            </p:custDataLst>
          </p:nvPr>
        </p:nvSpPr>
        <p:spPr>
          <a:xfrm>
            <a:off x="1424609" y="3220278"/>
            <a:ext cx="7719389" cy="1496126"/>
          </a:xfrm>
          <a:prstGeom prst="rect">
            <a:avLst/>
          </a:prstGeom>
          <a:solidFill>
            <a:srgbClr val="3D9B35">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lvl="0" algn="ctr"/>
            <a:endParaRPr lang="en-US"/>
          </a:p>
        </p:txBody>
      </p:sp>
      <p:sp>
        <p:nvSpPr>
          <p:cNvPr id="2" name="Title 1"/>
          <p:cNvSpPr>
            <a:spLocks noGrp="1"/>
          </p:cNvSpPr>
          <p:nvPr>
            <p:ph type="ctrTitle" hasCustomPrompt="1"/>
            <p:custDataLst>
              <p:tags r:id="rId5"/>
            </p:custDataLst>
          </p:nvPr>
        </p:nvSpPr>
        <p:spPr>
          <a:xfrm>
            <a:off x="1424717" y="3220278"/>
            <a:ext cx="7340408" cy="1486658"/>
          </a:xfrm>
        </p:spPr>
        <p:txBody>
          <a:bodyPr anchor="b">
            <a:normAutofit/>
          </a:bodyPr>
          <a:lstStyle>
            <a:lvl1pPr algn="r">
              <a:defRPr sz="4800"/>
            </a:lvl1pPr>
          </a:lstStyle>
          <a:p>
            <a:r>
              <a:rPr lang="en-US"/>
              <a:t>CLICK TO EDIT MASTER TITLE STYLE</a:t>
            </a:r>
          </a:p>
        </p:txBody>
      </p:sp>
      <p:pic>
        <p:nvPicPr>
          <p:cNvPr id="11" name="Picture 6" descr="NLGWhite.png"/>
          <p:cNvPicPr>
            <a:picLocks noChangeAspect="1"/>
          </p:cNvPicPr>
          <p:nvPr userDrawn="1">
            <p:custDataLst>
              <p:tags r:id="rId6"/>
            </p:custDataLst>
          </p:nvPr>
        </p:nvPicPr>
        <p:blipFill>
          <a:blip r:embed="rId11"/>
          <a:stretch>
            <a:fillRect/>
          </a:stretch>
        </p:blipFill>
        <p:spPr bwMode="auto">
          <a:xfrm>
            <a:off x="923852" y="857704"/>
            <a:ext cx="3423418" cy="1346315"/>
          </a:xfrm>
          <a:prstGeom prst="rect">
            <a:avLst/>
          </a:prstGeom>
          <a:noFill/>
          <a:ln w="9525">
            <a:noFill/>
            <a:miter lim="800000"/>
          </a:ln>
        </p:spPr>
      </p:pic>
      <p:sp>
        <p:nvSpPr>
          <p:cNvPr id="10" name="TextBox 9"/>
          <p:cNvSpPr txBox="1"/>
          <p:nvPr userDrawn="1">
            <p:custDataLst>
              <p:tags r:id="rId7"/>
            </p:custDataLst>
          </p:nvPr>
        </p:nvSpPr>
        <p:spPr>
          <a:xfrm>
            <a:off x="214836" y="5416987"/>
            <a:ext cx="8387268" cy="1246495"/>
          </a:xfrm>
          <a:prstGeom prst="rect">
            <a:avLst/>
          </a:prstGeom>
          <a:noFill/>
        </p:spPr>
        <p:txBody>
          <a:bodyPr wrap="square">
            <a:spAutoFit/>
          </a:bodyPr>
          <a:lstStyle>
            <a:defPPr>
              <a:defRPr lang="en-US"/>
            </a:defPPr>
          </a:lstStyle>
          <a:p>
            <a:pPr algn="just" defTabSz="457200" fontAlgn="base">
              <a:spcBef>
                <a:spcPct val="0"/>
              </a:spcBef>
              <a:spcAft>
                <a:spcPts val="600"/>
              </a:spcAft>
              <a:defRPr/>
            </a:pPr>
            <a:r>
              <a:rPr lang="en-US" sz="1000" b="1">
                <a:solidFill>
                  <a:srgbClr val="FFFFFF"/>
                </a:solidFill>
                <a:latin typeface="+mj-lt"/>
              </a:rPr>
              <a:t>National Life Insurance Company</a:t>
            </a:r>
            <a:r>
              <a:rPr lang="en-US" sz="1000" b="1" baseline="30000">
                <a:solidFill>
                  <a:srgbClr val="FFFFFF"/>
                </a:solidFill>
                <a:latin typeface="+mj-lt"/>
              </a:rPr>
              <a:t>®</a:t>
            </a:r>
            <a:r>
              <a:rPr lang="en-US" sz="1000" b="1">
                <a:solidFill>
                  <a:srgbClr val="FFFFFF"/>
                </a:solidFill>
                <a:latin typeface="+mj-lt"/>
              </a:rPr>
              <a:t> | Life Insurance Company of the Southwest</a:t>
            </a:r>
            <a:r>
              <a:rPr lang="en-US" sz="1000" b="1" baseline="30000">
                <a:solidFill>
                  <a:srgbClr val="FFFFFF"/>
                </a:solidFill>
                <a:latin typeface="+mj-lt"/>
              </a:rPr>
              <a:t>®</a:t>
            </a:r>
            <a:endParaRPr lang="en-US" sz="1200">
              <a:solidFill>
                <a:srgbClr val="FFFFFF"/>
              </a:solidFill>
              <a:latin typeface="+mj-lt"/>
            </a:endParaRPr>
          </a:p>
          <a:p>
            <a:pPr algn="just" defTabSz="457200" fontAlgn="base">
              <a:spcBef>
                <a:spcPct val="0"/>
              </a:spcBef>
              <a:spcAft>
                <a:spcPts val="600"/>
              </a:spcAft>
              <a:defRPr/>
            </a:pPr>
            <a:r>
              <a:rPr lang="en-US" sz="1000">
                <a:solidFill>
                  <a:srgbClr val="FFFFFF"/>
                </a:solidFill>
                <a:latin typeface="+mj-lt"/>
              </a:rPr>
              <a:t>National Life Group is a trade name of National Life Insurance Company, Montpelier, VT, Life Insurance Company of the Southwest (LSW), Addison, TX and their affiliates. Each company of NL Group is solely responsible for its own financial condition and contractual obligations. LSW is not an authorized insurer in New York and does not conduct insurance business in New York.</a:t>
            </a:r>
          </a:p>
          <a:p>
            <a:pPr marL="0" marR="0" indent="0" algn="just" defTabSz="457200" rtl="0" eaLnBrk="1" fontAlgn="base" latinLnBrk="0" hangingPunct="1">
              <a:lnSpc>
                <a:spcPct val="100000"/>
              </a:lnSpc>
              <a:spcBef>
                <a:spcPct val="0"/>
              </a:spcBef>
              <a:spcAft>
                <a:spcPts val="600"/>
              </a:spcAft>
              <a:buClrTx/>
              <a:buSzTx/>
              <a:buFontTx/>
              <a:buNone/>
              <a:defRPr/>
            </a:pPr>
            <a:endParaRPr lang="en-US" sz="1000">
              <a:solidFill>
                <a:schemeClr val="bg1"/>
              </a:solidFill>
              <a:latin typeface="+mj-lt"/>
            </a:endParaRPr>
          </a:p>
          <a:p>
            <a:pPr marL="0" marR="0" indent="0" algn="just" defTabSz="457200" rtl="0" eaLnBrk="1" fontAlgn="base" latinLnBrk="0" hangingPunct="1">
              <a:lnSpc>
                <a:spcPct val="100000"/>
              </a:lnSpc>
              <a:spcBef>
                <a:spcPct val="0"/>
              </a:spcBef>
              <a:spcAft>
                <a:spcPts val="600"/>
              </a:spcAft>
              <a:buClrTx/>
              <a:buSzTx/>
              <a:buFontTx/>
              <a:buNone/>
              <a:defRPr/>
            </a:pPr>
            <a:r>
              <a:rPr lang="en-US" sz="1000">
                <a:solidFill>
                  <a:schemeClr val="bg1"/>
                </a:solidFill>
                <a:latin typeface="+mj-lt"/>
              </a:rPr>
              <a:t>TCXXXXX(MMYY)Y</a:t>
            </a:r>
          </a:p>
        </p:txBody>
      </p:sp>
      <p:sp>
        <p:nvSpPr>
          <p:cNvPr id="14" name="TextBox 13"/>
          <p:cNvSpPr txBox="1"/>
          <p:nvPr userDrawn="1">
            <p:custDataLst>
              <p:tags r:id="rId8"/>
            </p:custDataLst>
          </p:nvPr>
        </p:nvSpPr>
        <p:spPr>
          <a:xfrm>
            <a:off x="0" y="6422725"/>
            <a:ext cx="9144000" cy="246221"/>
          </a:xfrm>
          <a:prstGeom prst="rect">
            <a:avLst/>
          </a:prstGeom>
          <a:noFill/>
        </p:spPr>
        <p:txBody>
          <a:bodyPr wrap="square" anchor="ctr">
            <a:spAutoFit/>
          </a:bodyPr>
          <a:lstStyle>
            <a:defPPr>
              <a:defRPr lang="en-US"/>
            </a:defPPr>
          </a:lstStyle>
          <a:p>
            <a:pPr algn="ctr" defTabSz="457200" fontAlgn="base">
              <a:spcBef>
                <a:spcPct val="0"/>
              </a:spcBef>
              <a:spcAft>
                <a:spcPct val="0"/>
              </a:spcAft>
              <a:defRPr/>
            </a:pPr>
            <a:r>
              <a:rPr lang="en-US" sz="1000" b="0">
                <a:solidFill>
                  <a:schemeClr val="bg1"/>
                </a:solidFill>
                <a:latin typeface="Arial Narrow" panose="020B0606020202030204" pitchFamily="34" charset="0"/>
              </a:rPr>
              <a:t>FOR BANK / FINANCIAL</a:t>
            </a:r>
            <a:r>
              <a:rPr lang="en-US" sz="1000" b="0" baseline="0">
                <a:solidFill>
                  <a:schemeClr val="bg1"/>
                </a:solidFill>
                <a:latin typeface="Arial Narrow" panose="020B0606020202030204" pitchFamily="34" charset="0"/>
              </a:rPr>
              <a:t> INSTITUION USE ONLY – NOT FOR USE WITH THE PUBLIC</a:t>
            </a:r>
          </a:p>
        </p:txBody>
      </p:sp>
    </p:spTree>
    <p:extLst>
      <p:ext uri="{BB962C8B-B14F-4D97-AF65-F5344CB8AC3E}">
        <p14:creationId xmlns:p14="http://schemas.microsoft.com/office/powerpoint/2010/main" val="161773822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12" name="Picture 11" descr="shutterstock_244361152.jpg"/>
          <p:cNvPicPr>
            <a:picLocks noChangeAspect="1"/>
          </p:cNvPicPr>
          <p:nvPr userDrawn="1">
            <p:custDataLst>
              <p:tags r:id="rId1"/>
            </p:custDataLst>
          </p:nvPr>
        </p:nvPicPr>
        <p:blipFill>
          <a:blip r:embed="rId10">
            <a:extLst>
              <a:ext uri="{BEBA8EAE-BF5A-486C-A8C5-ECC9F3942E4B}">
                <a14:imgProps xmlns:a14="http://schemas.microsoft.com/office/drawing/2010/main">
                  <a14:imgLayer r:embed="rId11">
                    <a14:imgEffect>
                      <a14:sharpenSoften amount="-73000"/>
                    </a14:imgEffect>
                    <a14:imgEffect>
                      <a14:saturation sat="66000"/>
                    </a14:imgEffect>
                  </a14:imgLayer>
                </a14:imgProps>
              </a:ext>
              <a:ext uri="{28A0092B-C50C-407E-A947-70E740481C1C}">
                <a14:useLocalDpi xmlns:a14="http://schemas.microsoft.com/office/drawing/2010/main" val="0"/>
              </a:ext>
            </a:extLst>
          </a:blip>
          <a:srcRect l="19648" r="6" b="9307"/>
          <a:stretch>
            <a:fillRect/>
          </a:stretch>
        </p:blipFill>
        <p:spPr>
          <a:xfrm>
            <a:off x="-1" y="6847"/>
            <a:ext cx="9143999" cy="6856808"/>
          </a:xfrm>
          <a:prstGeom prst="rect">
            <a:avLst/>
          </a:prstGeom>
        </p:spPr>
      </p:pic>
      <p:sp>
        <p:nvSpPr>
          <p:cNvPr id="9" name="Rectangle 8"/>
          <p:cNvSpPr/>
          <p:nvPr userDrawn="1">
            <p:custDataLst>
              <p:tags r:id="rId2"/>
            </p:custDataLst>
          </p:nvPr>
        </p:nvSpPr>
        <p:spPr>
          <a:xfrm>
            <a:off x="1588" y="2432837"/>
            <a:ext cx="9144000" cy="4425163"/>
          </a:xfrm>
          <a:prstGeom prst="rect">
            <a:avLst/>
          </a:prstGeom>
          <a:gradFill flip="none" rotWithShape="1">
            <a:gsLst>
              <a:gs pos="0">
                <a:schemeClr val="tx1">
                  <a:alpha val="50000"/>
                </a:schemeClr>
              </a:gs>
              <a:gs pos="100000">
                <a:schemeClr val="tx1">
                  <a:tint val="23500"/>
                  <a:satMod val="160000"/>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a:p>
        </p:txBody>
      </p:sp>
      <p:sp>
        <p:nvSpPr>
          <p:cNvPr id="8" name="Rectangle 7"/>
          <p:cNvSpPr/>
          <p:nvPr userDrawn="1">
            <p:custDataLst>
              <p:tags r:id="rId3"/>
            </p:custDataLst>
          </p:nvPr>
        </p:nvSpPr>
        <p:spPr>
          <a:xfrm>
            <a:off x="-1" y="597891"/>
            <a:ext cx="4572001" cy="1834946"/>
          </a:xfrm>
          <a:prstGeom prst="rect">
            <a:avLst/>
          </a:prstGeom>
          <a:solidFill>
            <a:srgbClr val="3D9B35">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a:p>
        </p:txBody>
      </p:sp>
      <p:sp>
        <p:nvSpPr>
          <p:cNvPr id="7" name="Rectangle 6"/>
          <p:cNvSpPr/>
          <p:nvPr userDrawn="1">
            <p:custDataLst>
              <p:tags r:id="rId4"/>
            </p:custDataLst>
          </p:nvPr>
        </p:nvSpPr>
        <p:spPr>
          <a:xfrm>
            <a:off x="1424609" y="3220278"/>
            <a:ext cx="7719389" cy="1496126"/>
          </a:xfrm>
          <a:prstGeom prst="rect">
            <a:avLst/>
          </a:prstGeom>
          <a:solidFill>
            <a:srgbClr val="3D9B35">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lvl="0" algn="ctr"/>
            <a:endParaRPr lang="en-US"/>
          </a:p>
        </p:txBody>
      </p:sp>
      <p:sp>
        <p:nvSpPr>
          <p:cNvPr id="2" name="Title 1"/>
          <p:cNvSpPr>
            <a:spLocks noGrp="1"/>
          </p:cNvSpPr>
          <p:nvPr>
            <p:ph type="ctrTitle" hasCustomPrompt="1"/>
            <p:custDataLst>
              <p:tags r:id="rId5"/>
            </p:custDataLst>
          </p:nvPr>
        </p:nvSpPr>
        <p:spPr>
          <a:xfrm>
            <a:off x="1424717" y="3220278"/>
            <a:ext cx="7340408" cy="1486658"/>
          </a:xfrm>
        </p:spPr>
        <p:txBody>
          <a:bodyPr anchor="b">
            <a:normAutofit/>
          </a:bodyPr>
          <a:lstStyle>
            <a:lvl1pPr algn="r">
              <a:defRPr sz="4800"/>
            </a:lvl1pPr>
          </a:lstStyle>
          <a:p>
            <a:r>
              <a:rPr lang="en-US"/>
              <a:t>CLICK TO EDIT MASTER TITLE STYLE</a:t>
            </a:r>
          </a:p>
        </p:txBody>
      </p:sp>
      <p:pic>
        <p:nvPicPr>
          <p:cNvPr id="11" name="Picture 6" descr="NLGWhite.png"/>
          <p:cNvPicPr>
            <a:picLocks noChangeAspect="1"/>
          </p:cNvPicPr>
          <p:nvPr userDrawn="1">
            <p:custDataLst>
              <p:tags r:id="rId6"/>
            </p:custDataLst>
          </p:nvPr>
        </p:nvPicPr>
        <p:blipFill>
          <a:blip r:embed="rId12"/>
          <a:stretch>
            <a:fillRect/>
          </a:stretch>
        </p:blipFill>
        <p:spPr bwMode="auto">
          <a:xfrm>
            <a:off x="923852" y="857704"/>
            <a:ext cx="3423418" cy="1346315"/>
          </a:xfrm>
          <a:prstGeom prst="rect">
            <a:avLst/>
          </a:prstGeom>
          <a:noFill/>
          <a:ln w="9525">
            <a:noFill/>
            <a:miter lim="800000"/>
          </a:ln>
        </p:spPr>
      </p:pic>
      <p:sp>
        <p:nvSpPr>
          <p:cNvPr id="10" name="TextBox 9"/>
          <p:cNvSpPr txBox="1"/>
          <p:nvPr userDrawn="1">
            <p:custDataLst>
              <p:tags r:id="rId7"/>
            </p:custDataLst>
          </p:nvPr>
        </p:nvSpPr>
        <p:spPr>
          <a:xfrm>
            <a:off x="214836" y="5416987"/>
            <a:ext cx="8387268" cy="1246495"/>
          </a:xfrm>
          <a:prstGeom prst="rect">
            <a:avLst/>
          </a:prstGeom>
          <a:noFill/>
        </p:spPr>
        <p:txBody>
          <a:bodyPr wrap="square">
            <a:spAutoFit/>
          </a:bodyPr>
          <a:lstStyle>
            <a:defPPr>
              <a:defRPr lang="en-US"/>
            </a:defPPr>
          </a:lstStyle>
          <a:p>
            <a:pPr algn="just" defTabSz="457200" fontAlgn="base">
              <a:spcBef>
                <a:spcPct val="0"/>
              </a:spcBef>
              <a:spcAft>
                <a:spcPts val="600"/>
              </a:spcAft>
              <a:defRPr/>
            </a:pPr>
            <a:r>
              <a:rPr lang="en-US" sz="1000" b="1">
                <a:solidFill>
                  <a:srgbClr val="FFFFFF"/>
                </a:solidFill>
                <a:latin typeface="+mj-lt"/>
              </a:rPr>
              <a:t>National Life Insurance Company</a:t>
            </a:r>
            <a:r>
              <a:rPr lang="en-US" sz="1000" b="1" baseline="30000">
                <a:solidFill>
                  <a:srgbClr val="FFFFFF"/>
                </a:solidFill>
                <a:latin typeface="+mj-lt"/>
              </a:rPr>
              <a:t>®</a:t>
            </a:r>
            <a:r>
              <a:rPr lang="en-US" sz="1000" b="1">
                <a:solidFill>
                  <a:srgbClr val="FFFFFF"/>
                </a:solidFill>
                <a:latin typeface="+mj-lt"/>
              </a:rPr>
              <a:t> | Life Insurance Company of the Southwest</a:t>
            </a:r>
            <a:r>
              <a:rPr lang="en-US" sz="1000" b="1" baseline="30000">
                <a:solidFill>
                  <a:srgbClr val="FFFFFF"/>
                </a:solidFill>
                <a:latin typeface="+mj-lt"/>
              </a:rPr>
              <a:t>®</a:t>
            </a:r>
            <a:endParaRPr lang="en-US" sz="1200">
              <a:solidFill>
                <a:srgbClr val="FFFFFF"/>
              </a:solidFill>
              <a:latin typeface="+mj-lt"/>
            </a:endParaRPr>
          </a:p>
          <a:p>
            <a:pPr algn="just" defTabSz="457200" fontAlgn="base">
              <a:spcBef>
                <a:spcPct val="0"/>
              </a:spcBef>
              <a:spcAft>
                <a:spcPts val="600"/>
              </a:spcAft>
              <a:defRPr/>
            </a:pPr>
            <a:r>
              <a:rPr lang="en-US" sz="1000">
                <a:solidFill>
                  <a:srgbClr val="FFFFFF"/>
                </a:solidFill>
                <a:latin typeface="+mj-lt"/>
              </a:rPr>
              <a:t>National Life Group is a trade name of National Life Insurance Company, Montpelier, VT, Life Insurance Company of the Southwest (LSW), Addison, TX and their affiliates. Each company of NL Group is solely responsible for its own financial condition and contractual obligations. LSW is not an authorized insurer in New York and does not conduct insurance business in New York.</a:t>
            </a:r>
          </a:p>
          <a:p>
            <a:pPr marL="0" marR="0" indent="0" algn="just" defTabSz="457200" rtl="0" eaLnBrk="1" fontAlgn="base" latinLnBrk="0" hangingPunct="1">
              <a:lnSpc>
                <a:spcPct val="100000"/>
              </a:lnSpc>
              <a:spcBef>
                <a:spcPct val="0"/>
              </a:spcBef>
              <a:spcAft>
                <a:spcPts val="600"/>
              </a:spcAft>
              <a:buClrTx/>
              <a:buSzTx/>
              <a:buFontTx/>
              <a:buNone/>
              <a:defRPr/>
            </a:pPr>
            <a:endParaRPr lang="en-US" sz="1000">
              <a:solidFill>
                <a:schemeClr val="bg1"/>
              </a:solidFill>
              <a:latin typeface="+mj-lt"/>
            </a:endParaRPr>
          </a:p>
          <a:p>
            <a:pPr marL="0" marR="0" indent="0" algn="just" defTabSz="457200" rtl="0" eaLnBrk="1" fontAlgn="base" latinLnBrk="0" hangingPunct="1">
              <a:lnSpc>
                <a:spcPct val="100000"/>
              </a:lnSpc>
              <a:spcBef>
                <a:spcPct val="0"/>
              </a:spcBef>
              <a:spcAft>
                <a:spcPts val="600"/>
              </a:spcAft>
              <a:buClrTx/>
              <a:buSzTx/>
              <a:buFontTx/>
              <a:buNone/>
              <a:defRPr/>
            </a:pPr>
            <a:r>
              <a:rPr lang="en-US" sz="1000">
                <a:solidFill>
                  <a:schemeClr val="bg1"/>
                </a:solidFill>
                <a:latin typeface="+mj-lt"/>
              </a:rPr>
              <a:t>TCXXXXX(MMYY)Y</a:t>
            </a:r>
          </a:p>
        </p:txBody>
      </p:sp>
      <p:sp>
        <p:nvSpPr>
          <p:cNvPr id="15" name="TextBox 14"/>
          <p:cNvSpPr txBox="1"/>
          <p:nvPr userDrawn="1">
            <p:custDataLst>
              <p:tags r:id="rId8"/>
            </p:custDataLst>
          </p:nvPr>
        </p:nvSpPr>
        <p:spPr>
          <a:xfrm>
            <a:off x="0" y="6422725"/>
            <a:ext cx="9144000" cy="246221"/>
          </a:xfrm>
          <a:prstGeom prst="rect">
            <a:avLst/>
          </a:prstGeom>
          <a:noFill/>
        </p:spPr>
        <p:txBody>
          <a:bodyPr wrap="square" anchor="ctr">
            <a:spAutoFit/>
          </a:bodyPr>
          <a:lstStyle>
            <a:defPPr>
              <a:defRPr lang="en-US"/>
            </a:defPPr>
          </a:lstStyle>
          <a:p>
            <a:pPr algn="ctr" defTabSz="457200" fontAlgn="base">
              <a:spcBef>
                <a:spcPct val="0"/>
              </a:spcBef>
              <a:spcAft>
                <a:spcPct val="0"/>
              </a:spcAft>
              <a:defRPr/>
            </a:pPr>
            <a:r>
              <a:rPr lang="en-US" sz="1000" b="0">
                <a:solidFill>
                  <a:schemeClr val="bg1"/>
                </a:solidFill>
                <a:latin typeface="Arial Narrow" panose="020B0606020202030204" pitchFamily="34" charset="0"/>
              </a:rPr>
              <a:t>FOR BANK / FINANCIAL</a:t>
            </a:r>
            <a:r>
              <a:rPr lang="en-US" sz="1000" b="0" baseline="0">
                <a:solidFill>
                  <a:schemeClr val="bg1"/>
                </a:solidFill>
                <a:latin typeface="Arial Narrow" panose="020B0606020202030204" pitchFamily="34" charset="0"/>
              </a:rPr>
              <a:t> INSTITUION USE ONLY – NOT FOR USE WITH THE PUBLIC</a:t>
            </a:r>
          </a:p>
        </p:txBody>
      </p:sp>
    </p:spTree>
    <p:extLst>
      <p:ext uri="{BB962C8B-B14F-4D97-AF65-F5344CB8AC3E}">
        <p14:creationId xmlns:p14="http://schemas.microsoft.com/office/powerpoint/2010/main" val="140375866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p>
            <a:r>
              <a:rPr lang="en-US"/>
              <a:t>CLICK TO EDIT MASTER TITLE STYLE</a:t>
            </a:r>
          </a:p>
        </p:txBody>
      </p:sp>
      <p:sp>
        <p:nvSpPr>
          <p:cNvPr id="3" name="Content Placeholder 2"/>
          <p:cNvSpPr>
            <a:spLocks noGrp="1"/>
          </p:cNvSpPr>
          <p:nvPr>
            <p:ph idx="1"/>
            <p:custDataLst>
              <p:tags r:id="rId2"/>
            </p:custDataLst>
          </p:nvPr>
        </p:nvSpPr>
        <p:spPr>
          <a:xfrm>
            <a:off x="228600" y="1447801"/>
            <a:ext cx="8686800" cy="4347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custDataLst>
              <p:tags r:id="rId3"/>
            </p:custDataLst>
          </p:nvPr>
        </p:nvSpPr>
        <p:spPr/>
        <p:txBody>
          <a:bodyPr/>
          <a:lstStyle/>
          <a:p>
            <a:fld id="{9F495958-F516-439A-814A-D2DC1CC7FCCF}" type="slidenum">
              <a:rPr lang="en-US" smtClean="0"/>
              <a:t>‹#›</a:t>
            </a:fld>
            <a:endParaRPr lang="en-US"/>
          </a:p>
        </p:txBody>
      </p:sp>
      <p:sp>
        <p:nvSpPr>
          <p:cNvPr id="5" name="Content Placeholder 4"/>
          <p:cNvSpPr>
            <a:spLocks noGrp="1"/>
          </p:cNvSpPr>
          <p:nvPr>
            <p:ph sz="quarter" idx="13"/>
            <p:custDataLst>
              <p:tags r:id="rId4"/>
            </p:custDataLst>
          </p:nvPr>
        </p:nvSpPr>
        <p:spPr>
          <a:xfrm>
            <a:off x="226250" y="5843450"/>
            <a:ext cx="8691563" cy="652353"/>
          </a:xfrm>
        </p:spPr>
        <p:txBody>
          <a:bodyPr>
            <a:normAutofit/>
          </a:bodyPr>
          <a:lstStyle>
            <a:lvl1pPr marL="0" indent="0">
              <a:buNone/>
              <a:defRPr sz="1000"/>
            </a:lvl1pPr>
          </a:lstStyle>
          <a:p>
            <a:pPr lvl="0"/>
            <a:r>
              <a:rPr lang="en-US"/>
              <a:t>Click to edit Master text styles</a:t>
            </a:r>
          </a:p>
        </p:txBody>
      </p:sp>
    </p:spTree>
    <p:extLst>
      <p:ext uri="{BB962C8B-B14F-4D97-AF65-F5344CB8AC3E}">
        <p14:creationId xmlns:p14="http://schemas.microsoft.com/office/powerpoint/2010/main" val="36703962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p>
            <a:r>
              <a:rPr lang="en-US"/>
              <a:t>CLICK TO EDIT MASTER TITLE STYLE</a:t>
            </a:r>
          </a:p>
        </p:txBody>
      </p:sp>
      <p:sp>
        <p:nvSpPr>
          <p:cNvPr id="3" name="Content Placeholder 2"/>
          <p:cNvSpPr>
            <a:spLocks noGrp="1"/>
          </p:cNvSpPr>
          <p:nvPr>
            <p:ph idx="1"/>
            <p:custDataLst>
              <p:tags r:id="rId2"/>
            </p:custDataLst>
          </p:nvPr>
        </p:nvSpPr>
        <p:spPr>
          <a:xfrm>
            <a:off x="228600" y="1447801"/>
            <a:ext cx="5456583" cy="4530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custDataLst>
              <p:tags r:id="rId3"/>
            </p:custDataLst>
          </p:nvPr>
        </p:nvSpPr>
        <p:spPr/>
        <p:txBody>
          <a:bodyPr/>
          <a:lstStyle/>
          <a:p>
            <a:fld id="{9F495958-F516-439A-814A-D2DC1CC7FCCF}" type="slidenum">
              <a:rPr lang="en-US" smtClean="0"/>
              <a:t>‹#›</a:t>
            </a:fld>
            <a:endParaRPr lang="en-US"/>
          </a:p>
        </p:txBody>
      </p:sp>
      <p:sp>
        <p:nvSpPr>
          <p:cNvPr id="5" name="Picture Placeholder 4"/>
          <p:cNvSpPr>
            <a:spLocks noGrp="1"/>
          </p:cNvSpPr>
          <p:nvPr>
            <p:ph type="pic" sz="quarter" idx="13"/>
            <p:custDataLst>
              <p:tags r:id="rId4"/>
            </p:custDataLst>
          </p:nvPr>
        </p:nvSpPr>
        <p:spPr>
          <a:xfrm>
            <a:off x="5910470" y="1318591"/>
            <a:ext cx="3233530" cy="5539409"/>
          </a:xfrm>
        </p:spPr>
        <p:txBody>
          <a:bodyPr/>
          <a:lstStyle/>
          <a:p>
            <a:endParaRPr lang="en-US"/>
          </a:p>
        </p:txBody>
      </p:sp>
    </p:spTree>
    <p:extLst>
      <p:ext uri="{BB962C8B-B14F-4D97-AF65-F5344CB8AC3E}">
        <p14:creationId xmlns:p14="http://schemas.microsoft.com/office/powerpoint/2010/main" val="24290595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4" decel="100000" fill="hold" grpId="1"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tags" Target="../tags/tag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custDataLst>
              <p:tags r:id="rId18"/>
            </p:custDataLst>
          </p:nvPr>
        </p:nvSpPr>
        <p:spPr>
          <a:xfrm>
            <a:off x="228600" y="1447801"/>
            <a:ext cx="8686800" cy="453096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custDataLst>
              <p:tags r:id="rId19"/>
            </p:custDataLst>
          </p:nvPr>
        </p:nvSpPr>
        <p:spPr>
          <a:xfrm>
            <a:off x="8628197" y="6397076"/>
            <a:ext cx="515803" cy="365125"/>
          </a:xfrm>
          <a:prstGeom prst="rect">
            <a:avLst/>
          </a:prstGeom>
        </p:spPr>
        <p:txBody>
          <a:bodyPr vert="horz" lIns="91440" tIns="45720" rIns="91440" bIns="45720" rtlCol="0" anchor="ctr"/>
          <a:lstStyle>
            <a:defPPr>
              <a:defRPr lang="en-US"/>
            </a:defPPr>
            <a:lvl1pPr marL="0" algn="ctr" defTabSz="914400" rtl="0" eaLnBrk="1" fontAlgn="base" hangingPunct="0">
              <a:spcBef>
                <a:spcPct val="0"/>
              </a:spcBef>
              <a:spcAft>
                <a:spcPct val="0"/>
              </a:spcAft>
              <a:defRPr sz="800" kern="1200">
                <a:solidFill>
                  <a:schemeClr val="accent1"/>
                </a:solidFill>
                <a:latin typeface="Arial" pitchFamily="34" charset="0"/>
                <a:ea typeface="+mn-ea"/>
                <a:cs typeface="+mn-cs"/>
              </a:defRPr>
            </a:lvl1pPr>
          </a:lstStyle>
          <a:p>
            <a:fld id="{9F495958-F516-439A-814A-D2DC1CC7FCCF}" type="slidenum">
              <a:rPr lang="en-US" smtClean="0"/>
              <a:t>‹#›</a:t>
            </a:fld>
            <a:endParaRPr lang="en-US"/>
          </a:p>
        </p:txBody>
      </p:sp>
      <p:sp>
        <p:nvSpPr>
          <p:cNvPr id="12" name="TextBox 11"/>
          <p:cNvSpPr txBox="1"/>
          <p:nvPr userDrawn="1">
            <p:custDataLst>
              <p:tags r:id="rId20"/>
            </p:custDataLst>
          </p:nvPr>
        </p:nvSpPr>
        <p:spPr>
          <a:xfrm>
            <a:off x="74950" y="6452370"/>
            <a:ext cx="1884480" cy="246221"/>
          </a:xfrm>
          <a:prstGeom prst="rect">
            <a:avLst/>
          </a:prstGeom>
          <a:noFill/>
        </p:spPr>
        <p:txBody>
          <a:bodyPr wrap="square" anchor="ctr">
            <a:spAutoFit/>
          </a:bodyPr>
          <a:lstStyle>
            <a:defPPr>
              <a:defRPr lang="en-US"/>
            </a:defPPr>
          </a:lstStyle>
          <a:p>
            <a:pPr defTabSz="457200" fontAlgn="base">
              <a:spcBef>
                <a:spcPct val="0"/>
              </a:spcBef>
              <a:spcAft>
                <a:spcPct val="0"/>
              </a:spcAft>
              <a:defRPr/>
            </a:pPr>
            <a:r>
              <a:rPr lang="en-US" sz="1000">
                <a:solidFill>
                  <a:schemeClr val="bg2">
                    <a:lumMod val="90000"/>
                  </a:schemeClr>
                </a:solidFill>
                <a:latin typeface="Arial Narrow" panose="020B0606020202030204" pitchFamily="34" charset="0"/>
              </a:rPr>
              <a:t>© 2015 National Life Group</a:t>
            </a:r>
            <a:r>
              <a:rPr lang="en-US" sz="1000" baseline="30000">
                <a:solidFill>
                  <a:schemeClr val="bg2">
                    <a:lumMod val="90000"/>
                  </a:schemeClr>
                </a:solidFill>
                <a:latin typeface="Arial Narrow" panose="020B0606020202030204" pitchFamily="34" charset="0"/>
              </a:rPr>
              <a:t>® </a:t>
            </a:r>
            <a:endParaRPr lang="en-US" sz="1000" baseline="0">
              <a:solidFill>
                <a:schemeClr val="bg2">
                  <a:lumMod val="90000"/>
                </a:schemeClr>
              </a:solidFill>
              <a:latin typeface="Arial Narrow" panose="020B0606020202030204" pitchFamily="34" charset="0"/>
            </a:endParaRPr>
          </a:p>
        </p:txBody>
      </p:sp>
      <p:sp>
        <p:nvSpPr>
          <p:cNvPr id="10" name="Rectangle 9"/>
          <p:cNvSpPr/>
          <p:nvPr userDrawn="1">
            <p:custDataLst>
              <p:tags r:id="rId21"/>
            </p:custDataLst>
          </p:nvPr>
        </p:nvSpPr>
        <p:spPr>
          <a:xfrm>
            <a:off x="0" y="0"/>
            <a:ext cx="9144000" cy="1320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a:p>
        </p:txBody>
      </p:sp>
      <p:sp>
        <p:nvSpPr>
          <p:cNvPr id="2" name="Title Placeholder 1"/>
          <p:cNvSpPr>
            <a:spLocks noGrp="1"/>
          </p:cNvSpPr>
          <p:nvPr>
            <p:ph type="title"/>
            <p:custDataLst>
              <p:tags r:id="rId22"/>
            </p:custDataLst>
          </p:nvPr>
        </p:nvSpPr>
        <p:spPr>
          <a:xfrm>
            <a:off x="228600" y="142635"/>
            <a:ext cx="8686800" cy="1066800"/>
          </a:xfrm>
          <a:prstGeom prst="rect">
            <a:avLst/>
          </a:prstGeom>
        </p:spPr>
        <p:txBody>
          <a:bodyPr vert="horz" lIns="91440" tIns="45720" rIns="91440" bIns="45720" rtlCol="0" anchor="b">
            <a:normAutofit/>
          </a:bodyPr>
          <a:lstStyle/>
          <a:p>
            <a:r>
              <a:rPr lang="en-US"/>
              <a:t>CLICK TO EDIT MASTER TITLE STYLE</a:t>
            </a:r>
          </a:p>
        </p:txBody>
      </p:sp>
    </p:spTree>
    <p:extLst>
      <p:ext uri="{BB962C8B-B14F-4D97-AF65-F5344CB8AC3E}">
        <p14:creationId xmlns:p14="http://schemas.microsoft.com/office/powerpoint/2010/main" val="88932666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9" r:id="rId15"/>
    <p:sldLayoutId id="2147483720" r:id="rId16"/>
  </p:sldLayoutIdLst>
  <p:transition/>
  <p:hf hdr="0" ftr="0" dt="0"/>
  <p:txStyles>
    <p:titleStyle>
      <a:lvl1pPr algn="l" defTabSz="914400" rtl="0" eaLnBrk="1" latinLnBrk="0" hangingPunct="1">
        <a:lnSpc>
          <a:spcPct val="90000"/>
        </a:lnSpc>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lnSpc>
          <a:spcPct val="90000"/>
        </a:lnSpc>
        <a:spcBef>
          <a:spcPts val="1200"/>
        </a:spcBef>
        <a:buClr>
          <a:schemeClr val="accent1"/>
        </a:buClr>
        <a:buFont typeface="Arial" pitchFamily="34" charset="0"/>
        <a:buChar char="•"/>
        <a:defRPr sz="2400" kern="1200">
          <a:solidFill>
            <a:schemeClr val="accent2"/>
          </a:solidFill>
          <a:latin typeface="+mn-lt"/>
          <a:ea typeface="+mn-ea"/>
          <a:cs typeface="+mn-cs"/>
        </a:defRPr>
      </a:lvl1pPr>
      <a:lvl2pPr marL="742950" indent="-285750" algn="l" defTabSz="914400" rtl="0" eaLnBrk="1" latinLnBrk="0" hangingPunct="1">
        <a:lnSpc>
          <a:spcPct val="90000"/>
        </a:lnSpc>
        <a:spcBef>
          <a:spcPct val="20000"/>
        </a:spcBef>
        <a:buClr>
          <a:schemeClr val="accent1"/>
        </a:buClr>
        <a:buFont typeface="Arial" pitchFamily="34" charset="0"/>
        <a:buChar char="–"/>
        <a:defRPr sz="2000" kern="1200">
          <a:solidFill>
            <a:schemeClr val="accent2"/>
          </a:solidFill>
          <a:latin typeface="+mn-lt"/>
          <a:ea typeface="+mn-ea"/>
          <a:cs typeface="+mn-cs"/>
        </a:defRPr>
      </a:lvl2pPr>
      <a:lvl3pPr marL="1143000" indent="-228600" algn="l" defTabSz="914400" rtl="0" eaLnBrk="1" latinLnBrk="0" hangingPunct="1">
        <a:lnSpc>
          <a:spcPct val="90000"/>
        </a:lnSpc>
        <a:spcBef>
          <a:spcPct val="20000"/>
        </a:spcBef>
        <a:buClr>
          <a:schemeClr val="accent1"/>
        </a:buClr>
        <a:buFont typeface="Arial" pitchFamily="34" charset="0"/>
        <a:buChar char="•"/>
        <a:defRPr sz="1800" kern="1200">
          <a:solidFill>
            <a:schemeClr val="accent2"/>
          </a:solidFill>
          <a:latin typeface="+mn-lt"/>
          <a:ea typeface="+mn-ea"/>
          <a:cs typeface="+mn-cs"/>
        </a:defRPr>
      </a:lvl3pPr>
      <a:lvl4pPr marL="1600200" indent="-228600" algn="l" defTabSz="914400" rtl="0" eaLnBrk="1" latinLnBrk="0" hangingPunct="1">
        <a:lnSpc>
          <a:spcPct val="90000"/>
        </a:lnSpc>
        <a:spcBef>
          <a:spcPct val="20000"/>
        </a:spcBef>
        <a:buClr>
          <a:schemeClr val="accent1"/>
        </a:buClr>
        <a:buFont typeface="Arial" pitchFamily="34" charset="0"/>
        <a:buChar char="–"/>
        <a:defRPr sz="1600" kern="1200">
          <a:solidFill>
            <a:schemeClr val="accent2"/>
          </a:solidFill>
          <a:latin typeface="+mn-lt"/>
          <a:ea typeface="+mn-ea"/>
          <a:cs typeface="+mn-cs"/>
        </a:defRPr>
      </a:lvl4pPr>
      <a:lvl5pPr marL="2057400" indent="-228600" algn="l" defTabSz="914400" rtl="0" eaLnBrk="1" latinLnBrk="0" hangingPunct="1">
        <a:lnSpc>
          <a:spcPct val="90000"/>
        </a:lnSpc>
        <a:spcBef>
          <a:spcPct val="20000"/>
        </a:spcBef>
        <a:buClr>
          <a:schemeClr val="accent1"/>
        </a:buClr>
        <a:buFont typeface="Arial" pitchFamily="34" charset="0"/>
        <a:buChar char="»"/>
        <a:defRPr sz="16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34.xml"/><Relationship Id="rId7" Type="http://schemas.openxmlformats.org/officeDocument/2006/relationships/slideLayout" Target="../slideLayouts/slideLayout8.xml"/><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tags" Target="../tags/tag137.xml"/><Relationship Id="rId5" Type="http://schemas.openxmlformats.org/officeDocument/2006/relationships/tags" Target="../tags/tag136.xml"/><Relationship Id="rId4" Type="http://schemas.openxmlformats.org/officeDocument/2006/relationships/tags" Target="../tags/tag135.xml"/><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tags" Target="../tags/tag148.xml"/><Relationship Id="rId13" Type="http://schemas.openxmlformats.org/officeDocument/2006/relationships/tags" Target="../tags/tag153.xml"/><Relationship Id="rId18" Type="http://schemas.openxmlformats.org/officeDocument/2006/relationships/tags" Target="../tags/tag158.xml"/><Relationship Id="rId26" Type="http://schemas.openxmlformats.org/officeDocument/2006/relationships/image" Target="../media/image24.jpeg"/><Relationship Id="rId3" Type="http://schemas.openxmlformats.org/officeDocument/2006/relationships/tags" Target="../tags/tag143.xml"/><Relationship Id="rId21" Type="http://schemas.openxmlformats.org/officeDocument/2006/relationships/tags" Target="../tags/tag161.xml"/><Relationship Id="rId34" Type="http://schemas.openxmlformats.org/officeDocument/2006/relationships/image" Target="../media/image30.png"/><Relationship Id="rId7" Type="http://schemas.openxmlformats.org/officeDocument/2006/relationships/tags" Target="../tags/tag147.xml"/><Relationship Id="rId12" Type="http://schemas.openxmlformats.org/officeDocument/2006/relationships/tags" Target="../tags/tag152.xml"/><Relationship Id="rId17" Type="http://schemas.openxmlformats.org/officeDocument/2006/relationships/tags" Target="../tags/tag157.xml"/><Relationship Id="rId25" Type="http://schemas.openxmlformats.org/officeDocument/2006/relationships/notesSlide" Target="../notesSlides/notesSlide9.xml"/><Relationship Id="rId33" Type="http://schemas.openxmlformats.org/officeDocument/2006/relationships/image" Target="../media/image29.png"/><Relationship Id="rId2" Type="http://schemas.openxmlformats.org/officeDocument/2006/relationships/tags" Target="../tags/tag142.xml"/><Relationship Id="rId16" Type="http://schemas.openxmlformats.org/officeDocument/2006/relationships/tags" Target="../tags/tag156.xml"/><Relationship Id="rId20" Type="http://schemas.openxmlformats.org/officeDocument/2006/relationships/tags" Target="../tags/tag160.xml"/><Relationship Id="rId29" Type="http://schemas.microsoft.com/office/2007/relationships/hdphoto" Target="../media/hdphoto5.wdp"/><Relationship Id="rId1" Type="http://schemas.openxmlformats.org/officeDocument/2006/relationships/tags" Target="../tags/tag141.xml"/><Relationship Id="rId6" Type="http://schemas.openxmlformats.org/officeDocument/2006/relationships/tags" Target="../tags/tag146.xml"/><Relationship Id="rId11" Type="http://schemas.openxmlformats.org/officeDocument/2006/relationships/tags" Target="../tags/tag151.xml"/><Relationship Id="rId24" Type="http://schemas.openxmlformats.org/officeDocument/2006/relationships/slideLayout" Target="../slideLayouts/slideLayout11.xml"/><Relationship Id="rId32" Type="http://schemas.openxmlformats.org/officeDocument/2006/relationships/image" Target="../media/image28.png"/><Relationship Id="rId5" Type="http://schemas.openxmlformats.org/officeDocument/2006/relationships/tags" Target="../tags/tag145.xml"/><Relationship Id="rId15" Type="http://schemas.openxmlformats.org/officeDocument/2006/relationships/tags" Target="../tags/tag155.xml"/><Relationship Id="rId23" Type="http://schemas.openxmlformats.org/officeDocument/2006/relationships/tags" Target="../tags/tag163.xml"/><Relationship Id="rId28" Type="http://schemas.openxmlformats.org/officeDocument/2006/relationships/image" Target="../media/image25.jpeg"/><Relationship Id="rId10" Type="http://schemas.openxmlformats.org/officeDocument/2006/relationships/tags" Target="../tags/tag150.xml"/><Relationship Id="rId19" Type="http://schemas.openxmlformats.org/officeDocument/2006/relationships/tags" Target="../tags/tag159.xml"/><Relationship Id="rId31" Type="http://schemas.openxmlformats.org/officeDocument/2006/relationships/image" Target="../media/image27.png"/><Relationship Id="rId4" Type="http://schemas.openxmlformats.org/officeDocument/2006/relationships/tags" Target="../tags/tag144.xml"/><Relationship Id="rId9" Type="http://schemas.openxmlformats.org/officeDocument/2006/relationships/tags" Target="../tags/tag149.xml"/><Relationship Id="rId14" Type="http://schemas.openxmlformats.org/officeDocument/2006/relationships/tags" Target="../tags/tag154.xml"/><Relationship Id="rId22" Type="http://schemas.openxmlformats.org/officeDocument/2006/relationships/tags" Target="../tags/tag162.xml"/><Relationship Id="rId27" Type="http://schemas.microsoft.com/office/2007/relationships/hdphoto" Target="../media/hdphoto4.wdp"/><Relationship Id="rId30"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tags" Target="../tags/tag169.xml"/><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image" Target="../media/image31.jpeg"/><Relationship Id="rId5" Type="http://schemas.openxmlformats.org/officeDocument/2006/relationships/notesSlide" Target="../notesSlides/notesSlide10.xml"/><Relationship Id="rId4"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tags" Target="../tags/tag179.xml"/><Relationship Id="rId13" Type="http://schemas.openxmlformats.org/officeDocument/2006/relationships/tags" Target="../tags/tag184.xml"/><Relationship Id="rId18" Type="http://schemas.microsoft.com/office/2007/relationships/hdphoto" Target="../media/hdphoto6.wdp"/><Relationship Id="rId3" Type="http://schemas.openxmlformats.org/officeDocument/2006/relationships/tags" Target="../tags/tag174.xml"/><Relationship Id="rId7" Type="http://schemas.openxmlformats.org/officeDocument/2006/relationships/tags" Target="../tags/tag178.xml"/><Relationship Id="rId12" Type="http://schemas.openxmlformats.org/officeDocument/2006/relationships/tags" Target="../tags/tag183.xml"/><Relationship Id="rId17" Type="http://schemas.openxmlformats.org/officeDocument/2006/relationships/image" Target="../media/image32.png"/><Relationship Id="rId2" Type="http://schemas.openxmlformats.org/officeDocument/2006/relationships/tags" Target="../tags/tag173.xml"/><Relationship Id="rId16" Type="http://schemas.openxmlformats.org/officeDocument/2006/relationships/notesSlide" Target="../notesSlides/notesSlide11.xml"/><Relationship Id="rId1" Type="http://schemas.openxmlformats.org/officeDocument/2006/relationships/tags" Target="../tags/tag172.xml"/><Relationship Id="rId6" Type="http://schemas.openxmlformats.org/officeDocument/2006/relationships/tags" Target="../tags/tag177.xml"/><Relationship Id="rId11" Type="http://schemas.openxmlformats.org/officeDocument/2006/relationships/tags" Target="../tags/tag182.xml"/><Relationship Id="rId5" Type="http://schemas.openxmlformats.org/officeDocument/2006/relationships/tags" Target="../tags/tag176.xml"/><Relationship Id="rId15" Type="http://schemas.openxmlformats.org/officeDocument/2006/relationships/slideLayout" Target="../slideLayouts/slideLayout14.xml"/><Relationship Id="rId10" Type="http://schemas.openxmlformats.org/officeDocument/2006/relationships/tags" Target="../tags/tag181.xml"/><Relationship Id="rId19" Type="http://schemas.openxmlformats.org/officeDocument/2006/relationships/image" Target="../media/image33.jpeg"/><Relationship Id="rId4" Type="http://schemas.openxmlformats.org/officeDocument/2006/relationships/tags" Target="../tags/tag175.xml"/><Relationship Id="rId9" Type="http://schemas.openxmlformats.org/officeDocument/2006/relationships/tags" Target="../tags/tag180.xml"/><Relationship Id="rId14" Type="http://schemas.openxmlformats.org/officeDocument/2006/relationships/tags" Target="../tags/tag185.xml"/></Relationships>
</file>

<file path=ppt/slides/_rels/slide16.xml.rels><?xml version="1.0" encoding="UTF-8" standalone="yes"?>
<Relationships xmlns="http://schemas.openxmlformats.org/package/2006/relationships"><Relationship Id="rId3" Type="http://schemas.openxmlformats.org/officeDocument/2006/relationships/tags" Target="../tags/tag191.xml"/><Relationship Id="rId7" Type="http://schemas.openxmlformats.org/officeDocument/2006/relationships/notesSlide" Target="../notesSlides/notesSlide12.xml"/><Relationship Id="rId2" Type="http://schemas.openxmlformats.org/officeDocument/2006/relationships/tags" Target="../tags/tag190.xml"/><Relationship Id="rId1" Type="http://schemas.openxmlformats.org/officeDocument/2006/relationships/tags" Target="../tags/tag189.xml"/><Relationship Id="rId6" Type="http://schemas.openxmlformats.org/officeDocument/2006/relationships/slideLayout" Target="../slideLayouts/slideLayout13.xml"/><Relationship Id="rId5" Type="http://schemas.openxmlformats.org/officeDocument/2006/relationships/tags" Target="../tags/tag193.xml"/><Relationship Id="rId4" Type="http://schemas.openxmlformats.org/officeDocument/2006/relationships/tags" Target="../tags/tag192.xml"/></Relationships>
</file>

<file path=ppt/slides/_rels/slide17.xml.rels><?xml version="1.0" encoding="UTF-8" standalone="yes"?>
<Relationships xmlns="http://schemas.openxmlformats.org/package/2006/relationships"><Relationship Id="rId8" Type="http://schemas.openxmlformats.org/officeDocument/2006/relationships/tags" Target="../tags/tag203.xml"/><Relationship Id="rId3" Type="http://schemas.openxmlformats.org/officeDocument/2006/relationships/tags" Target="../tags/tag198.xml"/><Relationship Id="rId7" Type="http://schemas.openxmlformats.org/officeDocument/2006/relationships/tags" Target="../tags/tag202.xml"/><Relationship Id="rId12" Type="http://schemas.openxmlformats.org/officeDocument/2006/relationships/notesSlide" Target="../notesSlides/notesSlide13.xml"/><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tags" Target="../tags/tag201.xml"/><Relationship Id="rId11" Type="http://schemas.openxmlformats.org/officeDocument/2006/relationships/slideLayout" Target="../slideLayouts/slideLayout13.xml"/><Relationship Id="rId5" Type="http://schemas.openxmlformats.org/officeDocument/2006/relationships/tags" Target="../tags/tag200.xml"/><Relationship Id="rId10" Type="http://schemas.openxmlformats.org/officeDocument/2006/relationships/tags" Target="../tags/tag205.xml"/><Relationship Id="rId4" Type="http://schemas.openxmlformats.org/officeDocument/2006/relationships/tags" Target="../tags/tag199.xml"/><Relationship Id="rId9" Type="http://schemas.openxmlformats.org/officeDocument/2006/relationships/tags" Target="../tags/tag204.xml"/></Relationships>
</file>

<file path=ppt/slides/_rels/slide18.xml.rels><?xml version="1.0" encoding="UTF-8" standalone="yes"?>
<Relationships xmlns="http://schemas.openxmlformats.org/package/2006/relationships"><Relationship Id="rId8" Type="http://schemas.openxmlformats.org/officeDocument/2006/relationships/tags" Target="../tags/tag215.xml"/><Relationship Id="rId3" Type="http://schemas.openxmlformats.org/officeDocument/2006/relationships/tags" Target="../tags/tag210.xml"/><Relationship Id="rId7" Type="http://schemas.openxmlformats.org/officeDocument/2006/relationships/tags" Target="../tags/tag214.xml"/><Relationship Id="rId12" Type="http://schemas.openxmlformats.org/officeDocument/2006/relationships/notesSlide" Target="../notesSlides/notesSlide14.xml"/><Relationship Id="rId2" Type="http://schemas.openxmlformats.org/officeDocument/2006/relationships/tags" Target="../tags/tag209.xml"/><Relationship Id="rId1" Type="http://schemas.openxmlformats.org/officeDocument/2006/relationships/tags" Target="../tags/tag208.xml"/><Relationship Id="rId6" Type="http://schemas.openxmlformats.org/officeDocument/2006/relationships/tags" Target="../tags/tag213.xml"/><Relationship Id="rId11" Type="http://schemas.openxmlformats.org/officeDocument/2006/relationships/slideLayout" Target="../slideLayouts/slideLayout13.xml"/><Relationship Id="rId5" Type="http://schemas.openxmlformats.org/officeDocument/2006/relationships/tags" Target="../tags/tag212.xml"/><Relationship Id="rId10" Type="http://schemas.openxmlformats.org/officeDocument/2006/relationships/tags" Target="../tags/tag217.xml"/><Relationship Id="rId4" Type="http://schemas.openxmlformats.org/officeDocument/2006/relationships/tags" Target="../tags/tag211.xml"/><Relationship Id="rId9" Type="http://schemas.openxmlformats.org/officeDocument/2006/relationships/tags" Target="../tags/tag216.xml"/></Relationships>
</file>

<file path=ppt/slides/_rels/slide19.xml.rels><?xml version="1.0" encoding="UTF-8" standalone="yes"?>
<Relationships xmlns="http://schemas.openxmlformats.org/package/2006/relationships"><Relationship Id="rId8" Type="http://schemas.openxmlformats.org/officeDocument/2006/relationships/tags" Target="../tags/tag227.xml"/><Relationship Id="rId3" Type="http://schemas.openxmlformats.org/officeDocument/2006/relationships/tags" Target="../tags/tag222.xml"/><Relationship Id="rId7" Type="http://schemas.openxmlformats.org/officeDocument/2006/relationships/tags" Target="../tags/tag226.xml"/><Relationship Id="rId12" Type="http://schemas.openxmlformats.org/officeDocument/2006/relationships/notesSlide" Target="../notesSlides/notesSlide15.xml"/><Relationship Id="rId2" Type="http://schemas.openxmlformats.org/officeDocument/2006/relationships/tags" Target="../tags/tag221.xml"/><Relationship Id="rId1" Type="http://schemas.openxmlformats.org/officeDocument/2006/relationships/tags" Target="../tags/tag220.xml"/><Relationship Id="rId6" Type="http://schemas.openxmlformats.org/officeDocument/2006/relationships/tags" Target="../tags/tag225.xml"/><Relationship Id="rId11" Type="http://schemas.openxmlformats.org/officeDocument/2006/relationships/slideLayout" Target="../slideLayouts/slideLayout13.xml"/><Relationship Id="rId5" Type="http://schemas.openxmlformats.org/officeDocument/2006/relationships/tags" Target="../tags/tag224.xml"/><Relationship Id="rId10" Type="http://schemas.openxmlformats.org/officeDocument/2006/relationships/tags" Target="../tags/tag229.xml"/><Relationship Id="rId4" Type="http://schemas.openxmlformats.org/officeDocument/2006/relationships/tags" Target="../tags/tag223.xml"/><Relationship Id="rId9" Type="http://schemas.openxmlformats.org/officeDocument/2006/relationships/tags" Target="../tags/tag2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8" Type="http://schemas.openxmlformats.org/officeDocument/2006/relationships/tags" Target="../tags/tag239.xml"/><Relationship Id="rId13" Type="http://schemas.openxmlformats.org/officeDocument/2006/relationships/tags" Target="../tags/tag244.xml"/><Relationship Id="rId18" Type="http://schemas.openxmlformats.org/officeDocument/2006/relationships/slideLayout" Target="../slideLayouts/slideLayout13.xml"/><Relationship Id="rId3" Type="http://schemas.openxmlformats.org/officeDocument/2006/relationships/tags" Target="../tags/tag234.xml"/><Relationship Id="rId7" Type="http://schemas.openxmlformats.org/officeDocument/2006/relationships/tags" Target="../tags/tag238.xml"/><Relationship Id="rId12" Type="http://schemas.openxmlformats.org/officeDocument/2006/relationships/tags" Target="../tags/tag243.xml"/><Relationship Id="rId17" Type="http://schemas.openxmlformats.org/officeDocument/2006/relationships/tags" Target="../tags/tag248.xml"/><Relationship Id="rId2" Type="http://schemas.openxmlformats.org/officeDocument/2006/relationships/tags" Target="../tags/tag233.xml"/><Relationship Id="rId16" Type="http://schemas.openxmlformats.org/officeDocument/2006/relationships/tags" Target="../tags/tag247.xml"/><Relationship Id="rId1" Type="http://schemas.openxmlformats.org/officeDocument/2006/relationships/tags" Target="../tags/tag232.xml"/><Relationship Id="rId6" Type="http://schemas.openxmlformats.org/officeDocument/2006/relationships/tags" Target="../tags/tag237.xml"/><Relationship Id="rId11" Type="http://schemas.openxmlformats.org/officeDocument/2006/relationships/tags" Target="../tags/tag242.xml"/><Relationship Id="rId5" Type="http://schemas.openxmlformats.org/officeDocument/2006/relationships/tags" Target="../tags/tag236.xml"/><Relationship Id="rId15" Type="http://schemas.openxmlformats.org/officeDocument/2006/relationships/tags" Target="../tags/tag246.xml"/><Relationship Id="rId10" Type="http://schemas.openxmlformats.org/officeDocument/2006/relationships/tags" Target="../tags/tag241.xml"/><Relationship Id="rId19" Type="http://schemas.openxmlformats.org/officeDocument/2006/relationships/notesSlide" Target="../notesSlides/notesSlide16.xml"/><Relationship Id="rId4" Type="http://schemas.openxmlformats.org/officeDocument/2006/relationships/tags" Target="../tags/tag235.xml"/><Relationship Id="rId9" Type="http://schemas.openxmlformats.org/officeDocument/2006/relationships/tags" Target="../tags/tag240.xml"/><Relationship Id="rId14" Type="http://schemas.openxmlformats.org/officeDocument/2006/relationships/tags" Target="../tags/tag245.xml"/></Relationships>
</file>

<file path=ppt/slides/_rels/slide21.xml.rels><?xml version="1.0" encoding="UTF-8" standalone="yes"?>
<Relationships xmlns="http://schemas.openxmlformats.org/package/2006/relationships"><Relationship Id="rId3" Type="http://schemas.openxmlformats.org/officeDocument/2006/relationships/tags" Target="../tags/tag253.xml"/><Relationship Id="rId2" Type="http://schemas.openxmlformats.org/officeDocument/2006/relationships/tags" Target="../tags/tag252.xml"/><Relationship Id="rId1" Type="http://schemas.openxmlformats.org/officeDocument/2006/relationships/tags" Target="../tags/tag251.xml"/><Relationship Id="rId6" Type="http://schemas.openxmlformats.org/officeDocument/2006/relationships/notesSlide" Target="../notesSlides/notesSlide17.xml"/><Relationship Id="rId5" Type="http://schemas.openxmlformats.org/officeDocument/2006/relationships/slideLayout" Target="../slideLayouts/slideLayout13.xml"/><Relationship Id="rId4" Type="http://schemas.openxmlformats.org/officeDocument/2006/relationships/tags" Target="../tags/tag254.xml"/></Relationships>
</file>

<file path=ppt/slides/_rels/slide22.xml.rels><?xml version="1.0" encoding="UTF-8" standalone="yes"?>
<Relationships xmlns="http://schemas.openxmlformats.org/package/2006/relationships"><Relationship Id="rId8" Type="http://schemas.openxmlformats.org/officeDocument/2006/relationships/tags" Target="../tags/tag265.xml"/><Relationship Id="rId13" Type="http://schemas.openxmlformats.org/officeDocument/2006/relationships/notesSlide" Target="../notesSlides/notesSlide18.xml"/><Relationship Id="rId3" Type="http://schemas.openxmlformats.org/officeDocument/2006/relationships/tags" Target="../tags/tag260.xml"/><Relationship Id="rId7" Type="http://schemas.openxmlformats.org/officeDocument/2006/relationships/tags" Target="../tags/tag264.xml"/><Relationship Id="rId12" Type="http://schemas.openxmlformats.org/officeDocument/2006/relationships/slideLayout" Target="../slideLayouts/slideLayout13.xml"/><Relationship Id="rId2" Type="http://schemas.openxmlformats.org/officeDocument/2006/relationships/tags" Target="../tags/tag259.xml"/><Relationship Id="rId16" Type="http://schemas.openxmlformats.org/officeDocument/2006/relationships/image" Target="../media/image36.png"/><Relationship Id="rId1" Type="http://schemas.openxmlformats.org/officeDocument/2006/relationships/tags" Target="../tags/tag258.xml"/><Relationship Id="rId6" Type="http://schemas.openxmlformats.org/officeDocument/2006/relationships/tags" Target="../tags/tag263.xml"/><Relationship Id="rId11" Type="http://schemas.openxmlformats.org/officeDocument/2006/relationships/tags" Target="../tags/tag268.xml"/><Relationship Id="rId5" Type="http://schemas.openxmlformats.org/officeDocument/2006/relationships/tags" Target="../tags/tag262.xml"/><Relationship Id="rId15" Type="http://schemas.openxmlformats.org/officeDocument/2006/relationships/image" Target="../media/image35.png"/><Relationship Id="rId10" Type="http://schemas.openxmlformats.org/officeDocument/2006/relationships/tags" Target="../tags/tag267.xml"/><Relationship Id="rId4" Type="http://schemas.openxmlformats.org/officeDocument/2006/relationships/tags" Target="../tags/tag261.xml"/><Relationship Id="rId9" Type="http://schemas.openxmlformats.org/officeDocument/2006/relationships/tags" Target="../tags/tag266.xml"/><Relationship Id="rId14"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tags" Target="../tags/tag273.xml"/><Relationship Id="rId7" Type="http://schemas.openxmlformats.org/officeDocument/2006/relationships/image" Target="../media/image37.wmf"/><Relationship Id="rId2" Type="http://schemas.openxmlformats.org/officeDocument/2006/relationships/tags" Target="../tags/tag272.xml"/><Relationship Id="rId1" Type="http://schemas.openxmlformats.org/officeDocument/2006/relationships/tags" Target="../tags/tag271.xml"/><Relationship Id="rId6" Type="http://schemas.openxmlformats.org/officeDocument/2006/relationships/notesSlide" Target="../notesSlides/notesSlide19.xml"/><Relationship Id="rId5" Type="http://schemas.openxmlformats.org/officeDocument/2006/relationships/slideLayout" Target="../slideLayouts/slideLayout12.xml"/><Relationship Id="rId4" Type="http://schemas.openxmlformats.org/officeDocument/2006/relationships/tags" Target="../tags/tag27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ags" Target="../tags/tag90.xml"/><Relationship Id="rId4"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tags" Target="../tags/tag100.xml"/><Relationship Id="rId3" Type="http://schemas.openxmlformats.org/officeDocument/2006/relationships/tags" Target="../tags/tag95.xml"/><Relationship Id="rId7" Type="http://schemas.openxmlformats.org/officeDocument/2006/relationships/tags" Target="../tags/tag99.xml"/><Relationship Id="rId12" Type="http://schemas.openxmlformats.org/officeDocument/2006/relationships/notesSlide" Target="../notesSlides/notesSlide2.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tags" Target="../tags/tag98.xml"/><Relationship Id="rId11" Type="http://schemas.openxmlformats.org/officeDocument/2006/relationships/slideLayout" Target="../slideLayouts/slideLayout8.xml"/><Relationship Id="rId5" Type="http://schemas.openxmlformats.org/officeDocument/2006/relationships/tags" Target="../tags/tag97.xml"/><Relationship Id="rId10" Type="http://schemas.openxmlformats.org/officeDocument/2006/relationships/tags" Target="../tags/tag102.xml"/><Relationship Id="rId4" Type="http://schemas.openxmlformats.org/officeDocument/2006/relationships/tags" Target="../tags/tag96.xml"/><Relationship Id="rId9" Type="http://schemas.openxmlformats.org/officeDocument/2006/relationships/tags" Target="../tags/tag101.xml"/></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3.xml"/><Relationship Id="rId3" Type="http://schemas.openxmlformats.org/officeDocument/2006/relationships/tags" Target="../tags/tag108.xml"/><Relationship Id="rId7" Type="http://schemas.openxmlformats.org/officeDocument/2006/relationships/slideLayout" Target="../slideLayouts/slideLayout8.xml"/><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tags" Target="../tags/tag111.xml"/><Relationship Id="rId11" Type="http://schemas.openxmlformats.org/officeDocument/2006/relationships/image" Target="../media/image15.png"/><Relationship Id="rId5" Type="http://schemas.openxmlformats.org/officeDocument/2006/relationships/tags" Target="../tags/tag110.xml"/><Relationship Id="rId10" Type="http://schemas.openxmlformats.org/officeDocument/2006/relationships/image" Target="../media/image14.png"/><Relationship Id="rId4" Type="http://schemas.openxmlformats.org/officeDocument/2006/relationships/tags" Target="../tags/tag109.xml"/><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117.xml"/><Relationship Id="rId7" Type="http://schemas.openxmlformats.org/officeDocument/2006/relationships/slideLayout" Target="../slideLayouts/slideLayout11.xml"/><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tags" Target="../tags/tag120.xml"/><Relationship Id="rId5" Type="http://schemas.openxmlformats.org/officeDocument/2006/relationships/tags" Target="../tags/tag119.xml"/><Relationship Id="rId4" Type="http://schemas.openxmlformats.org/officeDocument/2006/relationships/tags" Target="../tags/tag118.xml"/><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126.xml"/><Relationship Id="rId7" Type="http://schemas.openxmlformats.org/officeDocument/2006/relationships/notesSlide" Target="../notesSlides/notesSlide5.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slideLayout" Target="../slideLayouts/slideLayout8.xml"/><Relationship Id="rId5" Type="http://schemas.openxmlformats.org/officeDocument/2006/relationships/tags" Target="../tags/tag128.xml"/><Relationship Id="rId4" Type="http://schemas.openxmlformats.org/officeDocument/2006/relationships/tags" Target="../tags/tag1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79" y="3242525"/>
            <a:ext cx="9161435" cy="2009436"/>
          </a:xfrm>
          <a:prstGeom prst="rect">
            <a:avLst/>
          </a:prstGeom>
          <a:solidFill>
            <a:schemeClr val="tx1"/>
          </a:solidFill>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2" name="Title 1"/>
          <p:cNvSpPr>
            <a:spLocks noGrp="1"/>
          </p:cNvSpPr>
          <p:nvPr>
            <p:ph type="ctrTitle"/>
          </p:nvPr>
        </p:nvSpPr>
        <p:spPr>
          <a:xfrm>
            <a:off x="1406025" y="2857500"/>
            <a:ext cx="6324674" cy="705371"/>
          </a:xfrm>
        </p:spPr>
        <p:txBody>
          <a:bodyPr>
            <a:noAutofit/>
          </a:bodyPr>
          <a:lstStyle/>
          <a:p>
            <a:r>
              <a:rPr lang="en-US" b="1" dirty="0">
                <a:effectLst>
                  <a:outerShdw blurRad="50800" dist="76200" dir="2700000" algn="tl" rotWithShape="0">
                    <a:prstClr val="black">
                      <a:alpha val="40000"/>
                    </a:prstClr>
                  </a:outerShdw>
                </a:effectLst>
                <a:latin typeface="Arial" charset="0"/>
                <a:ea typeface="Arial" charset="0"/>
                <a:cs typeface="Arial" charset="0"/>
              </a:rPr>
              <a:t>ADVANCED MARKETS</a:t>
            </a:r>
          </a:p>
        </p:txBody>
      </p:sp>
      <p:sp>
        <p:nvSpPr>
          <p:cNvPr id="3" name="Subtitle 2"/>
          <p:cNvSpPr>
            <a:spLocks noGrp="1"/>
          </p:cNvSpPr>
          <p:nvPr>
            <p:ph type="subTitle" idx="1"/>
          </p:nvPr>
        </p:nvSpPr>
        <p:spPr>
          <a:xfrm>
            <a:off x="813897" y="4042625"/>
            <a:ext cx="2726756" cy="982503"/>
          </a:xfrm>
        </p:spPr>
        <p:txBody>
          <a:bodyPr>
            <a:noAutofit/>
          </a:bodyPr>
          <a:lstStyle/>
          <a:p>
            <a:r>
              <a:rPr lang="en-US" sz="2400" b="1" dirty="0">
                <a:solidFill>
                  <a:srgbClr val="FFFFFF"/>
                </a:solidFill>
                <a:effectLst>
                  <a:outerShdw blurRad="50800" dist="76200" dir="2700000" algn="tl" rotWithShape="0">
                    <a:prstClr val="black">
                      <a:alpha val="40000"/>
                    </a:prstClr>
                  </a:outerShdw>
                </a:effectLst>
                <a:latin typeface="Arial" charset="0"/>
                <a:ea typeface="Arial" charset="0"/>
                <a:cs typeface="Arial" charset="0"/>
              </a:rPr>
              <a:t>PETE LEE</a:t>
            </a:r>
            <a:r>
              <a:rPr lang="en-US" b="1" dirty="0">
                <a:solidFill>
                  <a:srgbClr val="FFFFFF"/>
                </a:solidFill>
                <a:effectLst>
                  <a:outerShdw blurRad="50800" dist="76200" dir="2700000" algn="tl" rotWithShape="0">
                    <a:prstClr val="black">
                      <a:alpha val="40000"/>
                    </a:prstClr>
                  </a:outerShdw>
                </a:effectLst>
                <a:latin typeface="Arial" charset="0"/>
                <a:ea typeface="Arial" charset="0"/>
                <a:cs typeface="Arial" charset="0"/>
              </a:rPr>
              <a:t>, </a:t>
            </a:r>
            <a:r>
              <a:rPr lang="en-US" dirty="0">
                <a:solidFill>
                  <a:srgbClr val="FFFFFF"/>
                </a:solidFill>
                <a:effectLst>
                  <a:outerShdw blurRad="50800" dist="76200" dir="2700000" algn="tl" rotWithShape="0">
                    <a:prstClr val="black">
                      <a:alpha val="40000"/>
                    </a:prstClr>
                  </a:outerShdw>
                </a:effectLst>
                <a:latin typeface="Arial" charset="0"/>
                <a:ea typeface="Arial" charset="0"/>
                <a:cs typeface="Arial" charset="0"/>
              </a:rPr>
              <a:t>RICP®</a:t>
            </a:r>
          </a:p>
          <a:p>
            <a:r>
              <a:rPr lang="en-US" b="1" dirty="0">
                <a:solidFill>
                  <a:srgbClr val="FFFFFF"/>
                </a:solidFill>
                <a:effectLst>
                  <a:outerShdw blurRad="50800" dist="76200" dir="2700000" algn="tl" rotWithShape="0">
                    <a:prstClr val="black">
                      <a:alpha val="40000"/>
                    </a:prstClr>
                  </a:outerShdw>
                </a:effectLst>
                <a:latin typeface="Arial" charset="0"/>
                <a:ea typeface="Arial" charset="0"/>
                <a:cs typeface="Arial" charset="0"/>
              </a:rPr>
              <a:t>DIRECTOR OF ADVANCED MARKETS</a:t>
            </a:r>
          </a:p>
          <a:p>
            <a:endParaRPr lang="en-US" b="1" dirty="0">
              <a:solidFill>
                <a:srgbClr val="FFFFFF"/>
              </a:solidFill>
              <a:effectLst>
                <a:outerShdw blurRad="50800" dist="76200" dir="2700000" algn="tl" rotWithShape="0">
                  <a:prstClr val="black">
                    <a:alpha val="40000"/>
                  </a:prstClr>
                </a:outerShdw>
              </a:effectLst>
              <a:latin typeface="Arial" charset="0"/>
              <a:ea typeface="Arial" charset="0"/>
              <a:cs typeface="Arial" charset="0"/>
            </a:endParaRPr>
          </a:p>
        </p:txBody>
      </p:sp>
      <p:sp>
        <p:nvSpPr>
          <p:cNvPr id="6" name="TextBox 5">
            <a:extLst>
              <a:ext uri="{FF2B5EF4-FFF2-40B4-BE49-F238E27FC236}">
                <a16:creationId xmlns:a16="http://schemas.microsoft.com/office/drawing/2014/main" id="{B180AB16-CF6B-4949-933D-0FD4E6526776}"/>
              </a:ext>
            </a:extLst>
          </p:cNvPr>
          <p:cNvSpPr txBox="1"/>
          <p:nvPr/>
        </p:nvSpPr>
        <p:spPr>
          <a:xfrm>
            <a:off x="3207081" y="5844939"/>
            <a:ext cx="2558390" cy="178960"/>
          </a:xfrm>
          <a:prstGeom prst="rect">
            <a:avLst/>
          </a:prstGeom>
          <a:noFill/>
        </p:spPr>
        <p:txBody>
          <a:bodyPr wrap="square" rtlCol="0">
            <a:spAutoFit/>
          </a:bodyPr>
          <a:lstStyle/>
          <a:p>
            <a:pPr algn="ctr"/>
            <a:r>
              <a:rPr lang="en-US" sz="563" dirty="0">
                <a:solidFill>
                  <a:srgbClr val="FFFFFF"/>
                </a:solidFill>
              </a:rPr>
              <a:t>For Agent Use Only – Not For Use With The Public</a:t>
            </a:r>
          </a:p>
        </p:txBody>
      </p:sp>
      <p:sp>
        <p:nvSpPr>
          <p:cNvPr id="7" name="Subtitle 2">
            <a:extLst>
              <a:ext uri="{FF2B5EF4-FFF2-40B4-BE49-F238E27FC236}">
                <a16:creationId xmlns:a16="http://schemas.microsoft.com/office/drawing/2014/main" id="{DDDBBEA1-EEC2-4CA7-B8E0-1D90D94FA0EF}"/>
              </a:ext>
            </a:extLst>
          </p:cNvPr>
          <p:cNvSpPr txBox="1">
            <a:spLocks/>
          </p:cNvSpPr>
          <p:nvPr/>
        </p:nvSpPr>
        <p:spPr>
          <a:xfrm>
            <a:off x="5557347" y="4042625"/>
            <a:ext cx="2740478" cy="901377"/>
          </a:xfrm>
          <a:prstGeom prst="rect">
            <a:avLst/>
          </a:prstGeom>
        </p:spPr>
        <p:txBody>
          <a:bodyPr vert="horz" lIns="68580" tIns="34290" rIns="68580" bIns="3429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400" b="1" dirty="0">
                <a:solidFill>
                  <a:srgbClr val="FFFFFF"/>
                </a:solidFill>
                <a:effectLst>
                  <a:outerShdw blurRad="50800" dist="76200" dir="2700000" algn="tl" rotWithShape="0">
                    <a:prstClr val="black">
                      <a:alpha val="40000"/>
                    </a:prstClr>
                  </a:outerShdw>
                </a:effectLst>
                <a:latin typeface="Arial" charset="0"/>
                <a:ea typeface="Arial" charset="0"/>
                <a:cs typeface="Arial" charset="0"/>
              </a:rPr>
              <a:t>BILL MARTIN 2.0</a:t>
            </a:r>
          </a:p>
          <a:p>
            <a:r>
              <a:rPr lang="en-US" b="1" dirty="0">
                <a:solidFill>
                  <a:srgbClr val="FFFFFF"/>
                </a:solidFill>
                <a:effectLst>
                  <a:outerShdw blurRad="50800" dist="76200" dir="2700000" algn="tl" rotWithShape="0">
                    <a:prstClr val="black">
                      <a:alpha val="40000"/>
                    </a:prstClr>
                  </a:outerShdw>
                </a:effectLst>
                <a:latin typeface="Arial" charset="0"/>
                <a:ea typeface="Arial" charset="0"/>
                <a:cs typeface="Arial" charset="0"/>
              </a:rPr>
              <a:t>DIRECTOR OF MARKETING</a:t>
            </a:r>
          </a:p>
          <a:p>
            <a:endParaRPr lang="en-US" b="1" dirty="0">
              <a:solidFill>
                <a:srgbClr val="FFFFFF"/>
              </a:solidFill>
              <a:effectLst>
                <a:outerShdw blurRad="50800" dist="76200" dir="2700000" algn="tl" rotWithShape="0">
                  <a:prstClr val="black">
                    <a:alpha val="40000"/>
                  </a:prstClr>
                </a:outerShdw>
              </a:effectLst>
              <a:latin typeface="Arial" charset="0"/>
              <a:ea typeface="Arial" charset="0"/>
              <a:cs typeface="Arial" charset="0"/>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3051" y="1462523"/>
            <a:ext cx="2785491" cy="1102626"/>
          </a:xfrm>
          <a:prstGeom prst="rect">
            <a:avLst/>
          </a:prstGeom>
        </p:spPr>
      </p:pic>
      <p:sp>
        <p:nvSpPr>
          <p:cNvPr id="13" name="Rectangle 12"/>
          <p:cNvSpPr/>
          <p:nvPr/>
        </p:nvSpPr>
        <p:spPr>
          <a:xfrm>
            <a:off x="1196512" y="2810135"/>
            <a:ext cx="6743700" cy="800100"/>
          </a:xfrm>
          <a:prstGeom prst="rect">
            <a:avLst/>
          </a:prstGeom>
          <a:solidFill>
            <a:srgbClr val="127A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TextBox 4"/>
          <p:cNvSpPr txBox="1"/>
          <p:nvPr/>
        </p:nvSpPr>
        <p:spPr>
          <a:xfrm>
            <a:off x="1310811" y="2829311"/>
            <a:ext cx="6515100" cy="784830"/>
          </a:xfrm>
          <a:prstGeom prst="rect">
            <a:avLst/>
          </a:prstGeom>
          <a:noFill/>
        </p:spPr>
        <p:txBody>
          <a:bodyPr wrap="square" rtlCol="0">
            <a:spAutoFit/>
          </a:bodyPr>
          <a:lstStyle/>
          <a:p>
            <a:pPr algn="ctr"/>
            <a:r>
              <a:rPr lang="en-US" sz="4500" b="1" dirty="0">
                <a:solidFill>
                  <a:schemeClr val="bg1"/>
                </a:solidFill>
                <a:effectLst>
                  <a:outerShdw blurRad="50800" dist="76200" dir="2700000" algn="tl" rotWithShape="0">
                    <a:prstClr val="black">
                      <a:alpha val="40000"/>
                    </a:prstClr>
                  </a:outerShdw>
                </a:effectLst>
                <a:latin typeface="Arial" charset="0"/>
                <a:ea typeface="Arial" charset="0"/>
                <a:cs typeface="Arial" charset="0"/>
              </a:rPr>
              <a:t>ADVANCED MARKETS</a:t>
            </a:r>
          </a:p>
        </p:txBody>
      </p:sp>
    </p:spTree>
    <p:extLst>
      <p:ext uri="{BB962C8B-B14F-4D97-AF65-F5344CB8AC3E}">
        <p14:creationId xmlns:p14="http://schemas.microsoft.com/office/powerpoint/2010/main" val="833343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Select="1" noMove="1" noResize="1"/>
          </p:cNvSpPr>
          <p:nvPr>
            <p:ph type="title"/>
            <p:custDataLst>
              <p:tags r:id="rId2"/>
            </p:custDataLst>
          </p:nvPr>
        </p:nvSpPr>
        <p:spPr>
          <a:xfrm>
            <a:off x="228600" y="244236"/>
            <a:ext cx="8686800" cy="1066800"/>
          </a:xfrm>
        </p:spPr>
        <p:txBody>
          <a:bodyPr/>
          <a:lstStyle/>
          <a:p>
            <a:r>
              <a:rPr lang="en-US"/>
              <a:t>CONSUMER FINANCIAL CONCERNS</a:t>
            </a:r>
          </a:p>
        </p:txBody>
      </p:sp>
      <p:sp>
        <p:nvSpPr>
          <p:cNvPr id="4" name="Slide Number Placeholder 3"/>
          <p:cNvSpPr>
            <a:spLocks noGrp="1" noSelect="1" noMove="1" noResize="1"/>
          </p:cNvSpPr>
          <p:nvPr>
            <p:ph type="sldNum" sz="quarter" idx="12"/>
            <p:custDataLst>
              <p:tags r:id="rId3"/>
            </p:custDataLst>
          </p:nvPr>
        </p:nvSpPr>
        <p:spPr/>
        <p:txBody>
          <a:bodyPr/>
          <a:lstStyle/>
          <a:p>
            <a:fld id="{9F495958-F516-439A-814A-D2DC1CC7FCCF}" type="slidenum">
              <a:rPr lang="en-US" smtClean="0"/>
              <a:t>10</a:t>
            </a:fld>
            <a:endParaRPr lang="en-US"/>
          </a:p>
        </p:txBody>
      </p:sp>
      <p:sp>
        <p:nvSpPr>
          <p:cNvPr id="6" name="Rectangle 2"/>
          <p:cNvSpPr txBox="1">
            <a:spLocks noSelect="1" noMove="1" noResize="1" noChangeArrowheads="1"/>
          </p:cNvSpPr>
          <p:nvPr>
            <p:custDataLst>
              <p:tags r:id="rId4"/>
            </p:custDataLst>
          </p:nvPr>
        </p:nvSpPr>
        <p:spPr>
          <a:xfrm>
            <a:off x="3184867" y="3864953"/>
            <a:ext cx="5759490" cy="2163763"/>
          </a:xfrm>
          <a:prstGeom prst="rect">
            <a:avLst/>
          </a:prstGeom>
          <a:noFill/>
        </p:spPr>
        <p:txBody>
          <a:bodyPr vert="horz" lIns="91440" tIns="45720" rIns="91440" bIns="45720" rtlCol="0">
            <a:normAutofit/>
          </a:bodyPr>
          <a:lstStyle>
            <a:defPPr>
              <a:defRPr lang="en-US"/>
            </a:defPPr>
            <a:lvl1pPr marL="342900" indent="-342900" algn="l" defTabSz="914400" rtl="0" eaLnBrk="1" fontAlgn="base" latinLnBrk="0" hangingPunct="1">
              <a:spcBef>
                <a:spcPct val="20000"/>
              </a:spcBef>
              <a:spcAft>
                <a:spcPct val="0"/>
              </a:spcAft>
              <a:buFont typeface="Arial" pitchFamily="34" charset="0"/>
              <a:buChar char="•"/>
              <a:defRPr sz="3200" kern="1200">
                <a:solidFill>
                  <a:schemeClr val="bg1"/>
                </a:solidFill>
                <a:latin typeface="+mn-lt"/>
                <a:ea typeface="+mn-ea"/>
                <a:cs typeface="+mn-cs"/>
              </a:defRPr>
            </a:lvl1pPr>
            <a:lvl2pPr marL="742950" indent="-285750" algn="l" defTabSz="914400" rtl="0" eaLnBrk="1" fontAlgn="base" latinLnBrk="0" hangingPunct="1">
              <a:spcBef>
                <a:spcPct val="20000"/>
              </a:spcBef>
              <a:spcAft>
                <a:spcPct val="0"/>
              </a:spcAft>
              <a:buFont typeface="Arial" pitchFamily="34" charset="0"/>
              <a:buChar char="–"/>
              <a:defRPr sz="2800" kern="1200">
                <a:solidFill>
                  <a:schemeClr val="bg1"/>
                </a:solidFill>
                <a:latin typeface="+mn-lt"/>
                <a:ea typeface="+mn-ea"/>
                <a:cs typeface="+mn-cs"/>
              </a:defRPr>
            </a:lvl2pPr>
            <a:lvl3pPr marL="1143000" indent="-228600" algn="l" defTabSz="914400" rtl="0" eaLnBrk="1" fontAlgn="base" latinLnBrk="0" hangingPunct="1">
              <a:spcBef>
                <a:spcPct val="20000"/>
              </a:spcBef>
              <a:spcAft>
                <a:spcPct val="0"/>
              </a:spcAft>
              <a:buFont typeface="Arial" pitchFamily="34" charset="0"/>
              <a:buChar char="•"/>
              <a:defRPr sz="2400" kern="1200">
                <a:solidFill>
                  <a:schemeClr val="bg1"/>
                </a:solidFill>
                <a:latin typeface="+mn-lt"/>
                <a:ea typeface="+mn-ea"/>
                <a:cs typeface="+mn-cs"/>
              </a:defRPr>
            </a:lvl3pPr>
            <a:lvl4pPr marL="1600200" indent="-228600" algn="l" defTabSz="914400" rtl="0" eaLnBrk="1" fontAlgn="base" latinLnBrk="0" hangingPunct="1">
              <a:spcBef>
                <a:spcPct val="20000"/>
              </a:spcBef>
              <a:spcAft>
                <a:spcPct val="0"/>
              </a:spcAft>
              <a:buFont typeface="Arial" pitchFamily="34" charset="0"/>
              <a:buChar char="–"/>
              <a:defRPr sz="2000" kern="1200">
                <a:solidFill>
                  <a:schemeClr val="bg1"/>
                </a:solidFill>
                <a:latin typeface="+mn-lt"/>
                <a:ea typeface="+mn-ea"/>
                <a:cs typeface="+mn-cs"/>
              </a:defRPr>
            </a:lvl4pPr>
            <a:lvl5pPr marL="2057400" indent="-228600" algn="l" defTabSz="914400" rtl="0" eaLnBrk="1" fontAlgn="base" latinLnBrk="0" hangingPunct="1">
              <a:spcBef>
                <a:spcPct val="20000"/>
              </a:spcBef>
              <a:spcAft>
                <a:spcPct val="0"/>
              </a:spcAft>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ct val="0"/>
              </a:spcAft>
              <a:buFont typeface="Wingdings" pitchFamily="-107" charset="2"/>
              <a:buNone/>
            </a:pPr>
            <a:r>
              <a:rPr lang="en-US" altLang="en-US" sz="2400">
                <a:solidFill>
                  <a:srgbClr val="7F7F7F"/>
                </a:solidFill>
                <a:latin typeface="Arial" pitchFamily="34" charset="0"/>
                <a:ea typeface="ＭＳ Ｐゴシック" pitchFamily="-107" charset="-128"/>
              </a:rPr>
              <a:t>With today’s medical technological advances, people can live longer lives with an illness which comes with a cost. </a:t>
            </a:r>
          </a:p>
          <a:p>
            <a:pPr marL="0" indent="0" fontAlgn="auto">
              <a:spcAft>
                <a:spcPct val="0"/>
              </a:spcAft>
            </a:pPr>
            <a:endParaRPr lang="en-US" altLang="en-US" sz="2400">
              <a:solidFill>
                <a:srgbClr val="7F7F7F"/>
              </a:solidFill>
              <a:latin typeface="Arial" pitchFamily="34" charset="0"/>
              <a:ea typeface="ＭＳ Ｐゴシック" pitchFamily="-107" charset="-128"/>
            </a:endParaRPr>
          </a:p>
          <a:p>
            <a:pPr marL="0" indent="0" fontAlgn="auto">
              <a:spcAft>
                <a:spcPct val="0"/>
              </a:spcAft>
            </a:pPr>
            <a:endParaRPr lang="en-US" altLang="en-US" sz="2400">
              <a:solidFill>
                <a:srgbClr val="7F7F7F"/>
              </a:solidFill>
              <a:latin typeface="Arial" pitchFamily="34" charset="0"/>
              <a:ea typeface="ＭＳ Ｐゴシック" pitchFamily="-107" charset="-128"/>
            </a:endParaRPr>
          </a:p>
          <a:p>
            <a:pPr marL="0" indent="0" fontAlgn="auto">
              <a:spcAft>
                <a:spcPct val="0"/>
              </a:spcAft>
            </a:pPr>
            <a:endParaRPr lang="en-US" altLang="en-US" sz="2400">
              <a:solidFill>
                <a:srgbClr val="7F7F7F"/>
              </a:solidFill>
              <a:latin typeface="Arial" pitchFamily="34" charset="0"/>
              <a:ea typeface="ＭＳ Ｐゴシック" pitchFamily="-107" charset="-128"/>
            </a:endParaRPr>
          </a:p>
        </p:txBody>
      </p:sp>
      <p:pic>
        <p:nvPicPr>
          <p:cNvPr id="7" name="Picture 15"/>
          <p:cNvPicPr>
            <a:picLocks noSelect="1" noChangeAspect="1" noMove="1" noResize="1"/>
          </p:cNvPicPr>
          <p:nvPr>
            <p:custDataLst>
              <p:tags r:id="rId5"/>
            </p:custDataLst>
          </p:nvPr>
        </p:nvPicPr>
        <p:blipFill>
          <a:blip r:embed="rId9">
            <a:extLst>
              <a:ext uri="{28A0092B-C50C-407E-A947-70E740481C1C}">
                <a14:useLocalDpi xmlns:a14="http://schemas.microsoft.com/office/drawing/2010/main" val="0"/>
              </a:ext>
            </a:extLst>
          </a:blip>
          <a:stretch>
            <a:fillRect/>
          </a:stretch>
        </p:blipFill>
        <p:spPr bwMode="auto">
          <a:xfrm>
            <a:off x="457200" y="2064891"/>
            <a:ext cx="2325688"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Select="1" noMove="1" noResize="1"/>
          </p:cNvSpPr>
          <p:nvPr>
            <p:custDataLst>
              <p:tags r:id="rId6"/>
            </p:custDataLst>
          </p:nvPr>
        </p:nvSpPr>
        <p:spPr>
          <a:xfrm>
            <a:off x="3184867" y="2064891"/>
            <a:ext cx="6400800" cy="1754326"/>
          </a:xfrm>
          <a:prstGeom prst="rect">
            <a:avLst/>
          </a:prstGeom>
        </p:spPr>
        <p:txBody>
          <a:bodyPr wrap="square">
            <a:spAutoFit/>
          </a:bodyPr>
          <a:lstStyle>
            <a:defPPr>
              <a:defRPr lang="en-US"/>
            </a:defPPr>
          </a:lstStyle>
          <a:p>
            <a:pPr>
              <a:spcBef>
                <a:spcPct val="20000"/>
              </a:spcBef>
              <a:buClr>
                <a:srgbClr val="3C9533"/>
              </a:buClr>
              <a:buFont typeface="Arial" pitchFamily="34" charset="0"/>
              <a:buNone/>
            </a:pPr>
            <a:r>
              <a:rPr lang="en-US" altLang="en-US" sz="3600" b="1">
                <a:solidFill>
                  <a:srgbClr val="7F7F7F"/>
                </a:solidFill>
              </a:rPr>
              <a:t>What can be more </a:t>
            </a:r>
            <a:br>
              <a:rPr lang="en-US" altLang="en-US" sz="3600" b="1">
                <a:solidFill>
                  <a:srgbClr val="7F7F7F"/>
                </a:solidFill>
              </a:rPr>
            </a:br>
            <a:r>
              <a:rPr lang="en-US" altLang="en-US" sz="3600" b="1">
                <a:solidFill>
                  <a:srgbClr val="7F7F7F"/>
                </a:solidFill>
              </a:rPr>
              <a:t>costly than an </a:t>
            </a:r>
            <a:br>
              <a:rPr lang="en-US" altLang="en-US" sz="3600" b="1">
                <a:solidFill>
                  <a:srgbClr val="7F7F7F"/>
                </a:solidFill>
              </a:rPr>
            </a:br>
            <a:r>
              <a:rPr lang="en-US" altLang="en-US" sz="3600" b="1">
                <a:solidFill>
                  <a:srgbClr val="7F7F7F"/>
                </a:solidFill>
              </a:rPr>
              <a:t>unexpected death?</a:t>
            </a:r>
          </a:p>
        </p:txBody>
      </p:sp>
    </p:spTree>
    <p:custDataLst>
      <p:tags r:id="rId1"/>
    </p:custDataLst>
    <p:extLst>
      <p:ext uri="{BB962C8B-B14F-4D97-AF65-F5344CB8AC3E}">
        <p14:creationId xmlns:p14="http://schemas.microsoft.com/office/powerpoint/2010/main" val="14249749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Tn>
                        </p:par>
                        <p:par>
                          <p:cTn id="5" fill="hold" nodeType="afterGroup">
                            <p:stCondLst>
                              <p:cond delay="0"/>
                            </p:stCondLst>
                            <p:childTnLst>
                              <p:par>
                                <p:cTn id="6" presetID="2" presetClass="entr" presetSubtype="3" fill="hold" nodeType="afterEffect">
                                  <p:stCondLst>
                                    <p:cond delay="0"/>
                                  </p:stCondLst>
                                  <p:childTnLst>
                                    <p:set>
                                      <p:cBhvr>
                                        <p:cTn id="7" dur="1" fill="hold">
                                          <p:stCondLst>
                                            <p:cond delay="0"/>
                                          </p:stCondLst>
                                        </p:cTn>
                                        <p:tgtEl>
                                          <p:spTgt spid="7"/>
                                        </p:tgtEl>
                                        <p:attrNameLst>
                                          <p:attrName>style.visibility</p:attrName>
                                        </p:attrNameLst>
                                      </p:cBhvr>
                                      <p:to>
                                        <p:strVal val="visible"/>
                                      </p:to>
                                    </p:set>
                                    <p:anim calcmode="lin" valueType="num">
                                      <p:cBhvr additive="base">
                                        <p:cTn id="8" dur="500" fill="hold"/>
                                        <p:tgtEl>
                                          <p:spTgt spid="7"/>
                                        </p:tgtEl>
                                        <p:attrNameLst>
                                          <p:attrName>ppt_x</p:attrName>
                                        </p:attrNameLst>
                                      </p:cBhvr>
                                      <p:tavLst>
                                        <p:tav tm="0">
                                          <p:val>
                                            <p:strVal val="1+#ppt_w/2"/>
                                          </p:val>
                                        </p:tav>
                                        <p:tav tm="100000">
                                          <p:val>
                                            <p:strVal val="#ppt_x"/>
                                          </p:val>
                                        </p:tav>
                                      </p:tavLst>
                                    </p:anim>
                                    <p:anim calcmode="lin" valueType="num">
                                      <p:cBhvr additive="base">
                                        <p:cTn id="9"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9" name="Picture 7" descr="C:\Users\Peter\Desktop\LIFL CLIENT REDO\sr utilities.png"/>
          <p:cNvPicPr>
            <a:picLocks noChangeAspect="1" noChangeArrowheads="1"/>
          </p:cNvPicPr>
          <p:nvPr/>
        </p:nvPicPr>
        <p:blipFill>
          <a:blip r:embed="rId3" cstate="print"/>
          <a:srcRect/>
          <a:stretch>
            <a:fillRect/>
          </a:stretch>
        </p:blipFill>
        <p:spPr bwMode="auto">
          <a:xfrm>
            <a:off x="5988031" y="4618431"/>
            <a:ext cx="750560" cy="1278731"/>
          </a:xfrm>
          <a:prstGeom prst="rect">
            <a:avLst/>
          </a:prstGeom>
          <a:noFill/>
        </p:spPr>
      </p:pic>
      <p:pic>
        <p:nvPicPr>
          <p:cNvPr id="13315" name="Picture 3" descr="C:\Users\Peter\Desktop\LIFL CLIENT REDO\groceries.png"/>
          <p:cNvPicPr>
            <a:picLocks noChangeAspect="1" noChangeArrowheads="1"/>
          </p:cNvPicPr>
          <p:nvPr/>
        </p:nvPicPr>
        <p:blipFill>
          <a:blip r:embed="rId4" cstate="print"/>
          <a:srcRect b="8411"/>
          <a:stretch>
            <a:fillRect/>
          </a:stretch>
        </p:blipFill>
        <p:spPr bwMode="auto">
          <a:xfrm>
            <a:off x="3743671" y="4286250"/>
            <a:ext cx="1477070" cy="1714500"/>
          </a:xfrm>
          <a:prstGeom prst="rect">
            <a:avLst/>
          </a:prstGeom>
          <a:noFill/>
        </p:spPr>
      </p:pic>
      <p:grpSp>
        <p:nvGrpSpPr>
          <p:cNvPr id="2" name="Group 27"/>
          <p:cNvGrpSpPr/>
          <p:nvPr/>
        </p:nvGrpSpPr>
        <p:grpSpPr>
          <a:xfrm>
            <a:off x="6813056" y="1209002"/>
            <a:ext cx="1600200" cy="3714753"/>
            <a:chOff x="6553200" y="-1"/>
            <a:chExt cx="2133600" cy="4953004"/>
          </a:xfrm>
        </p:grpSpPr>
        <p:sp>
          <p:nvSpPr>
            <p:cNvPr id="27" name="Right Arrow 26"/>
            <p:cNvSpPr>
              <a:spLocks noChangeAspect="1"/>
            </p:cNvSpPr>
            <p:nvPr/>
          </p:nvSpPr>
          <p:spPr bwMode="auto">
            <a:xfrm rot="5400000">
              <a:off x="6512307" y="3393698"/>
              <a:ext cx="2209798" cy="908812"/>
            </a:xfrm>
            <a:prstGeom prst="rightArrow">
              <a:avLst/>
            </a:prstGeom>
            <a:solidFill>
              <a:srgbClr val="C00000">
                <a:alpha val="75000"/>
              </a:srgbClr>
            </a:solidFill>
            <a:ln w="9525" cap="flat" cmpd="sng" algn="ctr">
              <a:solidFill>
                <a:srgbClr val="C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dirty="0">
                <a:solidFill>
                  <a:prstClr val="black"/>
                </a:solidFill>
                <a:latin typeface="HelveticaNeueLT Pro 47 LtCn" pitchFamily="34" charset="0"/>
                <a:ea typeface="ヒラギノ角ゴ Pro W3" pitchFamily="-80" charset="-128"/>
              </a:endParaRPr>
            </a:p>
          </p:txBody>
        </p:sp>
        <p:sp>
          <p:nvSpPr>
            <p:cNvPr id="25" name="Rectangle 2"/>
            <p:cNvSpPr txBox="1">
              <a:spLocks noChangeArrowheads="1"/>
            </p:cNvSpPr>
            <p:nvPr/>
          </p:nvSpPr>
          <p:spPr bwMode="auto">
            <a:xfrm>
              <a:off x="6553200" y="1905000"/>
              <a:ext cx="2133600" cy="83820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p>
              <a:pPr algn="ctr" fontAlgn="base">
                <a:spcBef>
                  <a:spcPct val="0"/>
                </a:spcBef>
                <a:spcAft>
                  <a:spcPct val="0"/>
                </a:spcAft>
                <a:tabLst>
                  <a:tab pos="1288256" algn="l"/>
                </a:tabLst>
                <a:defRPr/>
              </a:pPr>
              <a:br>
                <a:rPr lang="en-US" sz="2100" kern="0" dirty="0">
                  <a:solidFill>
                    <a:srgbClr val="002060"/>
                  </a:solidFill>
                  <a:latin typeface="HelveticaNeueLT Pro 57 Cn" pitchFamily="34" charset="0"/>
                </a:rPr>
              </a:br>
              <a:r>
                <a:rPr lang="en-US" sz="2100" kern="0" dirty="0">
                  <a:solidFill>
                    <a:srgbClr val="336600"/>
                  </a:solidFill>
                  <a:latin typeface="HelveticaNeueLT Pro 57 Cn" pitchFamily="34" charset="0"/>
                </a:rPr>
                <a:t>Expenses</a:t>
              </a:r>
            </a:p>
            <a:p>
              <a:pPr algn="ctr">
                <a:tabLst>
                  <a:tab pos="1288256" algn="l"/>
                </a:tabLst>
              </a:pPr>
              <a:r>
                <a:rPr lang="en-US" sz="2100" kern="0" dirty="0">
                  <a:solidFill>
                    <a:srgbClr val="C00000"/>
                  </a:solidFill>
                  <a:latin typeface="HelveticaNeueLT Pro 57 Cn" pitchFamily="34" charset="0"/>
                </a:rPr>
                <a:t>Income </a:t>
              </a:r>
              <a:br>
                <a:rPr lang="en-US" sz="2100" kern="0" dirty="0">
                  <a:solidFill>
                    <a:srgbClr val="002060"/>
                  </a:solidFill>
                  <a:latin typeface="HelveticaNeueLT Pro 57 Cn" pitchFamily="34" charset="0"/>
                </a:rPr>
              </a:br>
              <a:endParaRPr lang="en-US" sz="2100" kern="0" dirty="0">
                <a:solidFill>
                  <a:srgbClr val="002060"/>
                </a:solidFill>
                <a:latin typeface="HelveticaNeueLT Pro 57 Cn" pitchFamily="34" charset="0"/>
              </a:endParaRPr>
            </a:p>
          </p:txBody>
        </p:sp>
        <p:sp>
          <p:nvSpPr>
            <p:cNvPr id="26" name="Right Arrow 25"/>
            <p:cNvSpPr>
              <a:spLocks noChangeAspect="1"/>
            </p:cNvSpPr>
            <p:nvPr/>
          </p:nvSpPr>
          <p:spPr bwMode="auto">
            <a:xfrm rot="16200000">
              <a:off x="6630100" y="532700"/>
              <a:ext cx="1974214" cy="908812"/>
            </a:xfrm>
            <a:prstGeom prst="rightArrow">
              <a:avLst/>
            </a:prstGeom>
            <a:solidFill>
              <a:srgbClr val="336600">
                <a:alpha val="75000"/>
              </a:srgbClr>
            </a:solidFill>
            <a:ln w="9525" cap="flat" cmpd="sng" algn="ctr">
              <a:solidFill>
                <a:srgbClr val="3366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dirty="0">
                <a:solidFill>
                  <a:prstClr val="black"/>
                </a:solidFill>
                <a:latin typeface="HelveticaNeueLT Pro 47 LtCn" pitchFamily="34" charset="0"/>
                <a:ea typeface="ヒラギノ角ゴ Pro W3" pitchFamily="-80" charset="-128"/>
              </a:endParaRPr>
            </a:p>
          </p:txBody>
        </p:sp>
      </p:grpSp>
      <p:pic>
        <p:nvPicPr>
          <p:cNvPr id="13318" name="Picture 6" descr="C:\Users\Peter\Desktop\LIFL CLIENT REDO\school_supplies1.png"/>
          <p:cNvPicPr>
            <a:picLocks noChangeAspect="1" noChangeArrowheads="1"/>
          </p:cNvPicPr>
          <p:nvPr/>
        </p:nvPicPr>
        <p:blipFill>
          <a:blip r:embed="rId5" cstate="print"/>
          <a:srcRect b="22162"/>
          <a:stretch>
            <a:fillRect/>
          </a:stretch>
        </p:blipFill>
        <p:spPr bwMode="auto">
          <a:xfrm>
            <a:off x="2024756" y="4650580"/>
            <a:ext cx="2057400" cy="1350170"/>
          </a:xfrm>
          <a:prstGeom prst="rect">
            <a:avLst/>
          </a:prstGeom>
          <a:noFill/>
        </p:spPr>
      </p:pic>
      <p:pic>
        <p:nvPicPr>
          <p:cNvPr id="13321" name="Picture 9" descr="C:\Users\Peter\Desktop\LIFL CLIENT REDO\reorder_Prescriptions.png"/>
          <p:cNvPicPr>
            <a:picLocks noChangeAspect="1" noChangeArrowheads="1"/>
          </p:cNvPicPr>
          <p:nvPr/>
        </p:nvPicPr>
        <p:blipFill>
          <a:blip r:embed="rId6" cstate="print"/>
          <a:srcRect/>
          <a:stretch>
            <a:fillRect/>
          </a:stretch>
        </p:blipFill>
        <p:spPr bwMode="auto">
          <a:xfrm>
            <a:off x="4447481" y="4675585"/>
            <a:ext cx="2000250" cy="1336016"/>
          </a:xfrm>
          <a:prstGeom prst="rect">
            <a:avLst/>
          </a:prstGeom>
          <a:noFill/>
        </p:spPr>
      </p:pic>
      <p:pic>
        <p:nvPicPr>
          <p:cNvPr id="13320" name="Picture 8" descr="C:\Users\Peter\Desktop\LIFL CLIENT REDO\Thermostat (1).png"/>
          <p:cNvPicPr>
            <a:picLocks noChangeAspect="1" noChangeArrowheads="1"/>
          </p:cNvPicPr>
          <p:nvPr/>
        </p:nvPicPr>
        <p:blipFill>
          <a:blip r:embed="rId7" cstate="print"/>
          <a:srcRect/>
          <a:stretch>
            <a:fillRect/>
          </a:stretch>
        </p:blipFill>
        <p:spPr bwMode="auto">
          <a:xfrm>
            <a:off x="1996059" y="3985717"/>
            <a:ext cx="1304354" cy="1043483"/>
          </a:xfrm>
          <a:prstGeom prst="rect">
            <a:avLst/>
          </a:prstGeom>
          <a:noFill/>
        </p:spPr>
      </p:pic>
      <p:pic>
        <p:nvPicPr>
          <p:cNvPr id="13313" name="Picture 1" descr="C:\Users\Peter\Desktop\LIFL CLIENT REDO\Picture12.png"/>
          <p:cNvPicPr>
            <a:picLocks noChangeAspect="1" noChangeArrowheads="1"/>
          </p:cNvPicPr>
          <p:nvPr/>
        </p:nvPicPr>
        <p:blipFill>
          <a:blip r:embed="rId8" cstate="print"/>
          <a:srcRect l="44187"/>
          <a:stretch>
            <a:fillRect/>
          </a:stretch>
        </p:blipFill>
        <p:spPr bwMode="auto">
          <a:xfrm>
            <a:off x="0" y="857250"/>
            <a:ext cx="2743200" cy="5143500"/>
          </a:xfrm>
          <a:prstGeom prst="rect">
            <a:avLst/>
          </a:prstGeom>
          <a:noFill/>
        </p:spPr>
      </p:pic>
      <p:sp>
        <p:nvSpPr>
          <p:cNvPr id="23" name="Rectangle 2"/>
          <p:cNvSpPr>
            <a:spLocks noGrp="1" noChangeArrowheads="1"/>
          </p:cNvSpPr>
          <p:nvPr>
            <p:ph type="title"/>
          </p:nvPr>
        </p:nvSpPr>
        <p:spPr/>
        <p:txBody>
          <a:bodyPr>
            <a:normAutofit fontScale="90000"/>
          </a:bodyPr>
          <a:lstStyle/>
          <a:p>
            <a:pPr>
              <a:tabLst>
                <a:tab pos="1288256" algn="l"/>
              </a:tabLst>
            </a:pPr>
            <a:br>
              <a:rPr lang="en-US" dirty="0">
                <a:solidFill>
                  <a:srgbClr val="002060"/>
                </a:solidFill>
              </a:rPr>
            </a:br>
            <a:br>
              <a:rPr lang="en-US" dirty="0">
                <a:solidFill>
                  <a:srgbClr val="002060"/>
                </a:solidFill>
              </a:rPr>
            </a:br>
            <a:endParaRPr lang="en-US" dirty="0">
              <a:solidFill>
                <a:srgbClr val="002060"/>
              </a:solidFill>
            </a:endParaRPr>
          </a:p>
        </p:txBody>
      </p:sp>
      <p:sp>
        <p:nvSpPr>
          <p:cNvPr id="16" name="Content Placeholder 15"/>
          <p:cNvSpPr>
            <a:spLocks noGrp="1"/>
          </p:cNvSpPr>
          <p:nvPr>
            <p:ph idx="1"/>
          </p:nvPr>
        </p:nvSpPr>
        <p:spPr>
          <a:xfrm>
            <a:off x="2943037" y="1600201"/>
            <a:ext cx="4045592" cy="1037552"/>
          </a:xfrm>
        </p:spPr>
        <p:txBody>
          <a:bodyPr>
            <a:noAutofit/>
          </a:bodyPr>
          <a:lstStyle/>
          <a:p>
            <a:pPr marL="0" indent="0">
              <a:buNone/>
            </a:pPr>
            <a:r>
              <a:rPr lang="en-US" sz="3300" dirty="0">
                <a:solidFill>
                  <a:srgbClr val="002060"/>
                </a:solidFill>
                <a:latin typeface="Kozuka Gothic Pr6N B" panose="020B0800000000000000" pitchFamily="34" charset="-128"/>
                <a:ea typeface="Kozuka Gothic Pr6N B" panose="020B0800000000000000" pitchFamily="34" charset="-128"/>
              </a:rPr>
              <a:t>What normally happens when you suffer a Critical or Chronic Illness?</a:t>
            </a:r>
            <a:endParaRPr lang="en-US" sz="3300" dirty="0">
              <a:latin typeface="Kozuka Gothic Pr6N B" panose="020B0800000000000000" pitchFamily="34" charset="-128"/>
              <a:ea typeface="Kozuka Gothic Pr6N B" panose="020B0800000000000000" pitchFamily="34" charset="-128"/>
            </a:endParaRPr>
          </a:p>
        </p:txBody>
      </p:sp>
      <p:pic>
        <p:nvPicPr>
          <p:cNvPr id="13316" name="Picture 4" descr="C:\Users\Peter\Desktop\LIFL CLIENT REDO\gaspump (1).png"/>
          <p:cNvPicPr>
            <a:picLocks noChangeAspect="1" noChangeArrowheads="1"/>
          </p:cNvPicPr>
          <p:nvPr/>
        </p:nvPicPr>
        <p:blipFill>
          <a:blip r:embed="rId9" cstate="print"/>
          <a:srcRect r="11765"/>
          <a:stretch>
            <a:fillRect/>
          </a:stretch>
        </p:blipFill>
        <p:spPr bwMode="auto">
          <a:xfrm>
            <a:off x="7429500" y="3681503"/>
            <a:ext cx="1714500" cy="1644162"/>
          </a:xfrm>
          <a:prstGeom prst="rect">
            <a:avLst/>
          </a:prstGeom>
          <a:noFill/>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09460" y="5257459"/>
            <a:ext cx="1025683" cy="381649"/>
          </a:xfrm>
          <a:prstGeom prst="rect">
            <a:avLst/>
          </a:prstGeom>
        </p:spPr>
      </p:pic>
    </p:spTree>
    <p:extLst>
      <p:ext uri="{BB962C8B-B14F-4D97-AF65-F5344CB8AC3E}">
        <p14:creationId xmlns:p14="http://schemas.microsoft.com/office/powerpoint/2010/main" val="400388291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461" y="1000215"/>
            <a:ext cx="6172200" cy="857250"/>
          </a:xfrm>
        </p:spPr>
        <p:txBody>
          <a:bodyPr>
            <a:normAutofit/>
          </a:bodyPr>
          <a:lstStyle/>
          <a:p>
            <a:pPr eaLnBrk="1" hangingPunct="1"/>
            <a:r>
              <a:rPr lang="en-US" dirty="0">
                <a:solidFill>
                  <a:srgbClr val="002060"/>
                </a:solidFill>
                <a:latin typeface="Kozuka Gothic Pr6N B" panose="020B0800000000000000" pitchFamily="34" charset="-128"/>
                <a:ea typeface="Kozuka Gothic Pr6N B" panose="020B0800000000000000" pitchFamily="34" charset="-128"/>
              </a:rPr>
              <a:t>Income vs Expenses</a:t>
            </a:r>
          </a:p>
        </p:txBody>
      </p:sp>
      <p:cxnSp>
        <p:nvCxnSpPr>
          <p:cNvPr id="7" name="Straight Arrow Connector 6"/>
          <p:cNvCxnSpPr/>
          <p:nvPr/>
        </p:nvCxnSpPr>
        <p:spPr>
          <a:xfrm flipV="1">
            <a:off x="478971" y="3415846"/>
            <a:ext cx="3821478" cy="15974"/>
          </a:xfrm>
          <a:prstGeom prst="straightConnector1">
            <a:avLst/>
          </a:prstGeom>
          <a:ln w="57150">
            <a:solidFill>
              <a:srgbClr val="336600"/>
            </a:solidFill>
            <a:tailEnd type="arrow"/>
          </a:ln>
        </p:spPr>
        <p:style>
          <a:lnRef idx="3">
            <a:schemeClr val="dk1"/>
          </a:lnRef>
          <a:fillRef idx="0">
            <a:schemeClr val="dk1"/>
          </a:fillRef>
          <a:effectRef idx="2">
            <a:schemeClr val="dk1"/>
          </a:effectRef>
          <a:fontRef idx="minor">
            <a:schemeClr val="tx1"/>
          </a:fontRef>
        </p:style>
      </p:cxnSp>
      <p:cxnSp>
        <p:nvCxnSpPr>
          <p:cNvPr id="8" name="Straight Arrow Connector 7"/>
          <p:cNvCxnSpPr/>
          <p:nvPr/>
        </p:nvCxnSpPr>
        <p:spPr>
          <a:xfrm>
            <a:off x="478971" y="4957705"/>
            <a:ext cx="3791713" cy="1191"/>
          </a:xfrm>
          <a:prstGeom prst="straightConnector1">
            <a:avLst/>
          </a:prstGeom>
          <a:ln w="57150">
            <a:solidFill>
              <a:srgbClr val="C00000"/>
            </a:solidFill>
            <a:tailEnd type="arrow"/>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flipV="1">
            <a:off x="4319078" y="2171733"/>
            <a:ext cx="3035465" cy="2785972"/>
          </a:xfrm>
          <a:prstGeom prst="straightConnector1">
            <a:avLst/>
          </a:prstGeom>
          <a:ln w="57150">
            <a:solidFill>
              <a:srgbClr val="C00000"/>
            </a:solidFill>
            <a:tailEnd type="arrow"/>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a:off x="4319078" y="3431819"/>
            <a:ext cx="2258615" cy="2361365"/>
          </a:xfrm>
          <a:prstGeom prst="straightConnector1">
            <a:avLst/>
          </a:prstGeom>
          <a:ln w="57150">
            <a:solidFill>
              <a:srgbClr val="336600"/>
            </a:solidFill>
            <a:tailEnd type="arrow"/>
          </a:ln>
        </p:spPr>
        <p:style>
          <a:lnRef idx="3">
            <a:schemeClr val="dk1"/>
          </a:lnRef>
          <a:fillRef idx="0">
            <a:schemeClr val="dk1"/>
          </a:fillRef>
          <a:effectRef idx="2">
            <a:schemeClr val="dk1"/>
          </a:effectRef>
          <a:fontRef idx="minor">
            <a:schemeClr val="tx1"/>
          </a:fontRef>
        </p:style>
      </p:cxnSp>
      <p:sp>
        <p:nvSpPr>
          <p:cNvPr id="11" name="TextBox 10"/>
          <p:cNvSpPr txBox="1">
            <a:spLocks noChangeArrowheads="1"/>
          </p:cNvSpPr>
          <p:nvPr/>
        </p:nvSpPr>
        <p:spPr bwMode="auto">
          <a:xfrm>
            <a:off x="478971" y="3022777"/>
            <a:ext cx="2708672" cy="369332"/>
          </a:xfrm>
          <a:prstGeom prst="rect">
            <a:avLst/>
          </a:prstGeom>
          <a:noFill/>
          <a:ln w="9525">
            <a:noFill/>
            <a:miter lim="800000"/>
            <a:headEnd/>
            <a:tailEnd/>
          </a:ln>
        </p:spPr>
        <p:txBody>
          <a:bodyPr wrap="square">
            <a:spAutoFit/>
          </a:bodyPr>
          <a:lstStyle/>
          <a:p>
            <a:r>
              <a:rPr lang="en-US" dirty="0">
                <a:solidFill>
                  <a:srgbClr val="002060"/>
                </a:solidFill>
                <a:latin typeface="Kozuka Gothic Pr6N B" panose="020B0800000000000000" pitchFamily="34" charset="-128"/>
                <a:ea typeface="Kozuka Gothic Pr6N B" panose="020B0800000000000000" pitchFamily="34" charset="-128"/>
              </a:rPr>
              <a:t>Your Family’s Income</a:t>
            </a:r>
          </a:p>
        </p:txBody>
      </p:sp>
      <p:sp>
        <p:nvSpPr>
          <p:cNvPr id="13" name="TextBox 12"/>
          <p:cNvSpPr txBox="1">
            <a:spLocks noChangeArrowheads="1"/>
          </p:cNvSpPr>
          <p:nvPr/>
        </p:nvSpPr>
        <p:spPr bwMode="auto">
          <a:xfrm>
            <a:off x="478971" y="4563589"/>
            <a:ext cx="2589351" cy="646331"/>
          </a:xfrm>
          <a:prstGeom prst="rect">
            <a:avLst/>
          </a:prstGeom>
          <a:noFill/>
          <a:ln w="9525">
            <a:noFill/>
            <a:miter lim="800000"/>
            <a:headEnd/>
            <a:tailEnd/>
          </a:ln>
        </p:spPr>
        <p:txBody>
          <a:bodyPr wrap="square">
            <a:spAutoFit/>
          </a:bodyPr>
          <a:lstStyle/>
          <a:p>
            <a:r>
              <a:rPr lang="en-US" dirty="0">
                <a:solidFill>
                  <a:srgbClr val="002060"/>
                </a:solidFill>
                <a:latin typeface="Kozuka Gothic Pr6N B" panose="020B0800000000000000" pitchFamily="34" charset="-128"/>
                <a:ea typeface="Kozuka Gothic Pr6N B" panose="020B0800000000000000" pitchFamily="34" charset="-128"/>
              </a:rPr>
              <a:t>Your Family’s Expenses</a:t>
            </a:r>
          </a:p>
        </p:txBody>
      </p:sp>
      <p:sp>
        <p:nvSpPr>
          <p:cNvPr id="15" name="TextBox 14"/>
          <p:cNvSpPr txBox="1">
            <a:spLocks noChangeArrowheads="1"/>
          </p:cNvSpPr>
          <p:nvPr/>
        </p:nvSpPr>
        <p:spPr bwMode="auto">
          <a:xfrm>
            <a:off x="3068322" y="3680825"/>
            <a:ext cx="2261256" cy="369332"/>
          </a:xfrm>
          <a:prstGeom prst="rect">
            <a:avLst/>
          </a:prstGeom>
          <a:noFill/>
          <a:ln w="9525">
            <a:noFill/>
            <a:miter lim="800000"/>
            <a:headEnd/>
            <a:tailEnd/>
          </a:ln>
        </p:spPr>
        <p:txBody>
          <a:bodyPr wrap="square">
            <a:spAutoFit/>
          </a:bodyPr>
          <a:lstStyle/>
          <a:p>
            <a:r>
              <a:rPr lang="en-US" dirty="0">
                <a:solidFill>
                  <a:srgbClr val="002060"/>
                </a:solidFill>
                <a:latin typeface="Kozuka Gothic Pr6N B" panose="020B0800000000000000" pitchFamily="34" charset="-128"/>
                <a:ea typeface="Kozuka Gothic Pr6N B" panose="020B0800000000000000" pitchFamily="34" charset="-128"/>
              </a:rPr>
              <a:t>Time off Work</a:t>
            </a:r>
          </a:p>
        </p:txBody>
      </p:sp>
      <p:sp>
        <p:nvSpPr>
          <p:cNvPr id="16" name="TextBox 15"/>
          <p:cNvSpPr txBox="1">
            <a:spLocks noChangeArrowheads="1"/>
          </p:cNvSpPr>
          <p:nvPr/>
        </p:nvSpPr>
        <p:spPr bwMode="auto">
          <a:xfrm>
            <a:off x="4360829" y="5098324"/>
            <a:ext cx="1485900" cy="369332"/>
          </a:xfrm>
          <a:prstGeom prst="rect">
            <a:avLst/>
          </a:prstGeom>
          <a:noFill/>
          <a:ln w="9525">
            <a:noFill/>
            <a:miter lim="800000"/>
            <a:headEnd/>
            <a:tailEnd/>
          </a:ln>
        </p:spPr>
        <p:txBody>
          <a:bodyPr wrap="square">
            <a:spAutoFit/>
          </a:bodyPr>
          <a:lstStyle/>
          <a:p>
            <a:pPr algn="ctr"/>
            <a:r>
              <a:rPr lang="en-US" dirty="0">
                <a:solidFill>
                  <a:srgbClr val="002060"/>
                </a:solidFill>
                <a:latin typeface="Kozuka Gothic Pr6N B" panose="020B0800000000000000" pitchFamily="34" charset="-128"/>
                <a:ea typeface="Kozuka Gothic Pr6N B" panose="020B0800000000000000" pitchFamily="34" charset="-128"/>
              </a:rPr>
              <a:t>Co-Pays</a:t>
            </a:r>
          </a:p>
        </p:txBody>
      </p:sp>
      <p:sp>
        <p:nvSpPr>
          <p:cNvPr id="17" name="TextBox 16"/>
          <p:cNvSpPr txBox="1">
            <a:spLocks noChangeArrowheads="1"/>
          </p:cNvSpPr>
          <p:nvPr/>
        </p:nvSpPr>
        <p:spPr bwMode="auto">
          <a:xfrm>
            <a:off x="4444172" y="4834655"/>
            <a:ext cx="1402556" cy="646331"/>
          </a:xfrm>
          <a:prstGeom prst="rect">
            <a:avLst/>
          </a:prstGeom>
          <a:noFill/>
          <a:ln w="9525">
            <a:noFill/>
            <a:miter lim="800000"/>
            <a:headEnd/>
            <a:tailEnd/>
          </a:ln>
        </p:spPr>
        <p:txBody>
          <a:bodyPr wrap="square">
            <a:spAutoFit/>
          </a:bodyPr>
          <a:lstStyle/>
          <a:p>
            <a:r>
              <a:rPr lang="en-US" dirty="0">
                <a:solidFill>
                  <a:srgbClr val="002060"/>
                </a:solidFill>
                <a:latin typeface="Kozuka Gothic Pr6N B" panose="020B0800000000000000" pitchFamily="34" charset="-128"/>
                <a:ea typeface="Kozuka Gothic Pr6N B" panose="020B0800000000000000" pitchFamily="34" charset="-128"/>
              </a:rPr>
              <a:t>Deductibles</a:t>
            </a:r>
          </a:p>
        </p:txBody>
      </p:sp>
      <p:cxnSp>
        <p:nvCxnSpPr>
          <p:cNvPr id="18" name="Straight Arrow Connector 17"/>
          <p:cNvCxnSpPr/>
          <p:nvPr/>
        </p:nvCxnSpPr>
        <p:spPr>
          <a:xfrm flipV="1">
            <a:off x="4321458" y="1577988"/>
            <a:ext cx="2060982" cy="1804541"/>
          </a:xfrm>
          <a:prstGeom prst="straightConnector1">
            <a:avLst/>
          </a:prstGeom>
          <a:ln w="57150">
            <a:solidFill>
              <a:srgbClr val="336600"/>
            </a:solidFill>
            <a:tailEnd type="arrow"/>
          </a:ln>
        </p:spPr>
        <p:style>
          <a:lnRef idx="3">
            <a:schemeClr val="dk1"/>
          </a:lnRef>
          <a:fillRef idx="0">
            <a:schemeClr val="dk1"/>
          </a:fillRef>
          <a:effectRef idx="2">
            <a:schemeClr val="dk1"/>
          </a:effectRef>
          <a:fontRef idx="minor">
            <a:schemeClr val="tx1"/>
          </a:fontRef>
        </p:style>
      </p:cxnSp>
      <p:sp>
        <p:nvSpPr>
          <p:cNvPr id="19" name="TextBox 18"/>
          <p:cNvSpPr txBox="1">
            <a:spLocks noChangeArrowheads="1"/>
          </p:cNvSpPr>
          <p:nvPr/>
        </p:nvSpPr>
        <p:spPr bwMode="auto">
          <a:xfrm>
            <a:off x="5452936" y="4403464"/>
            <a:ext cx="1744436" cy="369332"/>
          </a:xfrm>
          <a:prstGeom prst="rect">
            <a:avLst/>
          </a:prstGeom>
          <a:noFill/>
          <a:ln w="9525">
            <a:noFill/>
            <a:miter lim="800000"/>
            <a:headEnd/>
            <a:tailEnd/>
          </a:ln>
        </p:spPr>
        <p:txBody>
          <a:bodyPr wrap="square">
            <a:spAutoFit/>
          </a:bodyPr>
          <a:lstStyle/>
          <a:p>
            <a:pPr algn="ctr"/>
            <a:r>
              <a:rPr lang="en-US" dirty="0">
                <a:solidFill>
                  <a:srgbClr val="002060"/>
                </a:solidFill>
                <a:latin typeface="Kozuka Gothic Pr6N B" panose="020B0800000000000000" pitchFamily="34" charset="-128"/>
                <a:ea typeface="Kozuka Gothic Pr6N B" panose="020B0800000000000000" pitchFamily="34" charset="-128"/>
              </a:rPr>
              <a:t>Recovery Time</a:t>
            </a:r>
          </a:p>
        </p:txBody>
      </p:sp>
      <p:sp>
        <p:nvSpPr>
          <p:cNvPr id="20" name="Left-Right Arrow 19"/>
          <p:cNvSpPr>
            <a:spLocks noChangeArrowheads="1"/>
          </p:cNvSpPr>
          <p:nvPr/>
        </p:nvSpPr>
        <p:spPr bwMode="auto">
          <a:xfrm rot="2904900">
            <a:off x="4660151" y="3243442"/>
            <a:ext cx="976313" cy="265509"/>
          </a:xfrm>
          <a:prstGeom prst="leftRightArrow">
            <a:avLst>
              <a:gd name="adj1" fmla="val 50000"/>
              <a:gd name="adj2" fmla="val 49999"/>
            </a:avLst>
          </a:prstGeom>
          <a:solidFill>
            <a:srgbClr val="002060"/>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sz="1500">
              <a:solidFill>
                <a:srgbClr val="002060"/>
              </a:solidFill>
              <a:latin typeface="You2013" panose="02000000000000000000" pitchFamily="2" charset="0"/>
            </a:endParaRPr>
          </a:p>
        </p:txBody>
      </p:sp>
      <p:sp>
        <p:nvSpPr>
          <p:cNvPr id="21" name="TextBox 20"/>
          <p:cNvSpPr txBox="1">
            <a:spLocks noChangeArrowheads="1"/>
          </p:cNvSpPr>
          <p:nvPr/>
        </p:nvSpPr>
        <p:spPr bwMode="auto">
          <a:xfrm rot="19058937">
            <a:off x="4709977" y="1852007"/>
            <a:ext cx="3418396" cy="830997"/>
          </a:xfrm>
          <a:prstGeom prst="rect">
            <a:avLst/>
          </a:prstGeom>
          <a:noFill/>
          <a:ln w="9525">
            <a:noFill/>
            <a:miter lim="800000"/>
            <a:headEnd/>
            <a:tailEnd/>
          </a:ln>
        </p:spPr>
        <p:txBody>
          <a:bodyPr wrap="square">
            <a:spAutoFit/>
          </a:bodyPr>
          <a:lstStyle/>
          <a:p>
            <a:pPr algn="ctr"/>
            <a:r>
              <a:rPr lang="en-US" sz="2400" dirty="0">
                <a:solidFill>
                  <a:srgbClr val="002060"/>
                </a:solidFill>
                <a:effectLst>
                  <a:outerShdw blurRad="38100" dist="38100" dir="2700000" algn="tl">
                    <a:srgbClr val="000000">
                      <a:alpha val="43137"/>
                    </a:srgbClr>
                  </a:outerShdw>
                </a:effectLst>
                <a:latin typeface="Kozuka Gothic Pr6N B" panose="020B0800000000000000" pitchFamily="34" charset="-128"/>
                <a:ea typeface="Kozuka Gothic Pr6N B" panose="020B0800000000000000" pitchFamily="34" charset="-128"/>
              </a:rPr>
              <a:t>Additional Income </a:t>
            </a:r>
          </a:p>
          <a:p>
            <a:pPr algn="ctr"/>
            <a:r>
              <a:rPr lang="en-US" sz="2400" dirty="0">
                <a:solidFill>
                  <a:srgbClr val="002060"/>
                </a:solidFill>
                <a:effectLst>
                  <a:outerShdw blurRad="38100" dist="38100" dir="2700000" algn="tl">
                    <a:srgbClr val="000000">
                      <a:alpha val="43137"/>
                    </a:srgbClr>
                  </a:outerShdw>
                </a:effectLst>
                <a:latin typeface="Kozuka Gothic Pr6N B" panose="020B0800000000000000" pitchFamily="34" charset="-128"/>
                <a:ea typeface="Kozuka Gothic Pr6N B" panose="020B0800000000000000" pitchFamily="34" charset="-128"/>
              </a:rPr>
              <a:t>From </a:t>
            </a:r>
            <a:r>
              <a:rPr lang="en-US" sz="2400" u="sng" dirty="0">
                <a:solidFill>
                  <a:srgbClr val="002060"/>
                </a:solidFill>
                <a:effectLst>
                  <a:outerShdw blurRad="38100" dist="38100" dir="2700000" algn="tl">
                    <a:srgbClr val="000000">
                      <a:alpha val="43137"/>
                    </a:srgbClr>
                  </a:outerShdw>
                </a:effectLst>
                <a:latin typeface="Kozuka Gothic Pr6N B" panose="020B0800000000000000" pitchFamily="34" charset="-128"/>
                <a:ea typeface="Kozuka Gothic Pr6N B" panose="020B0800000000000000" pitchFamily="34" charset="-128"/>
              </a:rPr>
              <a:t>Living Benefits!!!</a:t>
            </a:r>
          </a:p>
        </p:txBody>
      </p:sp>
      <p:sp>
        <p:nvSpPr>
          <p:cNvPr id="22" name="TextBox 21"/>
          <p:cNvSpPr txBox="1">
            <a:spLocks noChangeArrowheads="1"/>
          </p:cNvSpPr>
          <p:nvPr/>
        </p:nvSpPr>
        <p:spPr bwMode="auto">
          <a:xfrm>
            <a:off x="5660695" y="3711088"/>
            <a:ext cx="2050856" cy="784830"/>
          </a:xfrm>
          <a:prstGeom prst="rect">
            <a:avLst/>
          </a:prstGeom>
          <a:noFill/>
          <a:ln w="9525">
            <a:noFill/>
            <a:miter lim="800000"/>
            <a:headEnd/>
            <a:tailEnd/>
          </a:ln>
        </p:spPr>
        <p:txBody>
          <a:bodyPr wrap="square">
            <a:spAutoFit/>
          </a:bodyPr>
          <a:lstStyle/>
          <a:p>
            <a:pPr algn="ctr"/>
            <a:r>
              <a:rPr lang="en-US" sz="4500" b="1" dirty="0">
                <a:solidFill>
                  <a:srgbClr val="C00000"/>
                </a:solidFill>
                <a:latin typeface="Kozuka Gothic Pr6N B" panose="020B0800000000000000" pitchFamily="34" charset="-128"/>
                <a:ea typeface="Kozuka Gothic Pr6N B" panose="020B0800000000000000" pitchFamily="34" charset="-128"/>
              </a:rPr>
              <a:t>DEBT</a:t>
            </a: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9460" y="5257459"/>
            <a:ext cx="1025683" cy="381649"/>
          </a:xfrm>
          <a:prstGeom prst="rect">
            <a:avLst/>
          </a:prstGeom>
        </p:spPr>
      </p:pic>
    </p:spTree>
    <p:extLst>
      <p:ext uri="{BB962C8B-B14F-4D97-AF65-F5344CB8AC3E}">
        <p14:creationId xmlns:p14="http://schemas.microsoft.com/office/powerpoint/2010/main" val="40532352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500" fill="hold"/>
                                        <p:tgtEl>
                                          <p:spTgt spid="19"/>
                                        </p:tgtEl>
                                        <p:attrNameLst>
                                          <p:attrName>ppt_w</p:attrName>
                                        </p:attrNameLst>
                                      </p:cBhvr>
                                      <p:tavLst>
                                        <p:tav tm="0">
                                          <p:val>
                                            <p:fltVal val="0"/>
                                          </p:val>
                                        </p:tav>
                                        <p:tav tm="100000">
                                          <p:val>
                                            <p:strVal val="#ppt_w"/>
                                          </p:val>
                                        </p:tav>
                                      </p:tavLst>
                                    </p:anim>
                                    <p:anim calcmode="lin" valueType="num">
                                      <p:cBhvr>
                                        <p:cTn id="41"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0"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500" fill="hold"/>
                                        <p:tgtEl>
                                          <p:spTgt spid="9"/>
                                        </p:tgtEl>
                                        <p:attrNameLst>
                                          <p:attrName>ppt_w</p:attrName>
                                        </p:attrNameLst>
                                      </p:cBhvr>
                                      <p:tavLst>
                                        <p:tav tm="0">
                                          <p:val>
                                            <p:fltVal val="0"/>
                                          </p:val>
                                        </p:tav>
                                        <p:tav tm="100000">
                                          <p:val>
                                            <p:strVal val="#ppt_w"/>
                                          </p:val>
                                        </p:tav>
                                      </p:tavLst>
                                    </p:anim>
                                    <p:anim calcmode="lin" valueType="num">
                                      <p:cBhvr>
                                        <p:cTn id="47" dur="500" fill="hold"/>
                                        <p:tgtEl>
                                          <p:spTgt spid="9"/>
                                        </p:tgtEl>
                                        <p:attrNameLst>
                                          <p:attrName>ppt_h</p:attrName>
                                        </p:attrNameLst>
                                      </p:cBhvr>
                                      <p:tavLst>
                                        <p:tav tm="0">
                                          <p:val>
                                            <p:fltVal val="0"/>
                                          </p:val>
                                        </p:tav>
                                        <p:tav tm="100000">
                                          <p:val>
                                            <p:strVal val="#ppt_h"/>
                                          </p:val>
                                        </p:tav>
                                      </p:tavLst>
                                    </p:anim>
                                    <p:animEffect transition="in" filter="fade">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p:cTn id="53" dur="500" fill="hold"/>
                                        <p:tgtEl>
                                          <p:spTgt spid="16"/>
                                        </p:tgtEl>
                                        <p:attrNameLst>
                                          <p:attrName>ppt_w</p:attrName>
                                        </p:attrNameLst>
                                      </p:cBhvr>
                                      <p:tavLst>
                                        <p:tav tm="0">
                                          <p:val>
                                            <p:fltVal val="0"/>
                                          </p:val>
                                        </p:tav>
                                        <p:tav tm="100000">
                                          <p:val>
                                            <p:strVal val="#ppt_w"/>
                                          </p:val>
                                        </p:tav>
                                      </p:tavLst>
                                    </p:anim>
                                    <p:anim calcmode="lin" valueType="num">
                                      <p:cBhvr>
                                        <p:cTn id="54"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23" presetClass="entr" presetSubtype="16"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p:cTn id="59" dur="500" fill="hold"/>
                                        <p:tgtEl>
                                          <p:spTgt spid="17"/>
                                        </p:tgtEl>
                                        <p:attrNameLst>
                                          <p:attrName>ppt_w</p:attrName>
                                        </p:attrNameLst>
                                      </p:cBhvr>
                                      <p:tavLst>
                                        <p:tav tm="0">
                                          <p:val>
                                            <p:fltVal val="0"/>
                                          </p:val>
                                        </p:tav>
                                        <p:tav tm="100000">
                                          <p:val>
                                            <p:strVal val="#ppt_w"/>
                                          </p:val>
                                        </p:tav>
                                      </p:tavLst>
                                    </p:anim>
                                    <p:anim calcmode="lin" valueType="num">
                                      <p:cBhvr>
                                        <p:cTn id="60"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p:cTn id="65" dur="500" fill="hold"/>
                                        <p:tgtEl>
                                          <p:spTgt spid="22"/>
                                        </p:tgtEl>
                                        <p:attrNameLst>
                                          <p:attrName>ppt_w</p:attrName>
                                        </p:attrNameLst>
                                      </p:cBhvr>
                                      <p:tavLst>
                                        <p:tav tm="0">
                                          <p:val>
                                            <p:fltVal val="0"/>
                                          </p:val>
                                        </p:tav>
                                        <p:tav tm="100000">
                                          <p:val>
                                            <p:strVal val="#ppt_w"/>
                                          </p:val>
                                        </p:tav>
                                      </p:tavLst>
                                    </p:anim>
                                    <p:anim calcmode="lin" valueType="num">
                                      <p:cBhvr>
                                        <p:cTn id="66"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15" presetClass="entr" presetSubtype="0" fill="hold" nodeType="click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p:cTn id="71" dur="1000" fill="hold"/>
                                        <p:tgtEl>
                                          <p:spTgt spid="18"/>
                                        </p:tgtEl>
                                        <p:attrNameLst>
                                          <p:attrName>ppt_w</p:attrName>
                                        </p:attrNameLst>
                                      </p:cBhvr>
                                      <p:tavLst>
                                        <p:tav tm="0">
                                          <p:val>
                                            <p:fltVal val="0"/>
                                          </p:val>
                                        </p:tav>
                                        <p:tav tm="100000">
                                          <p:val>
                                            <p:strVal val="#ppt_w"/>
                                          </p:val>
                                        </p:tav>
                                      </p:tavLst>
                                    </p:anim>
                                    <p:anim calcmode="lin" valueType="num">
                                      <p:cBhvr>
                                        <p:cTn id="72" dur="1000" fill="hold"/>
                                        <p:tgtEl>
                                          <p:spTgt spid="18"/>
                                        </p:tgtEl>
                                        <p:attrNameLst>
                                          <p:attrName>ppt_h</p:attrName>
                                        </p:attrNameLst>
                                      </p:cBhvr>
                                      <p:tavLst>
                                        <p:tav tm="0">
                                          <p:val>
                                            <p:fltVal val="0"/>
                                          </p:val>
                                        </p:tav>
                                        <p:tav tm="100000">
                                          <p:val>
                                            <p:strVal val="#ppt_h"/>
                                          </p:val>
                                        </p:tav>
                                      </p:tavLst>
                                    </p:anim>
                                    <p:anim calcmode="lin" valueType="num">
                                      <p:cBhvr>
                                        <p:cTn id="73"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p:stCondLst>
                        <p:cond delay="indefinite"/>
                      </p:stCondLst>
                      <p:childTnLst>
                        <p:par>
                          <p:cTn id="76" fill="hold">
                            <p:stCondLst>
                              <p:cond delay="0"/>
                            </p:stCondLst>
                            <p:childTnLst>
                              <p:par>
                                <p:cTn id="77" presetID="23" presetClass="entr" presetSubtype="16"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p:cTn id="79" dur="500" fill="hold"/>
                                        <p:tgtEl>
                                          <p:spTgt spid="20"/>
                                        </p:tgtEl>
                                        <p:attrNameLst>
                                          <p:attrName>ppt_w</p:attrName>
                                        </p:attrNameLst>
                                      </p:cBhvr>
                                      <p:tavLst>
                                        <p:tav tm="0">
                                          <p:val>
                                            <p:fltVal val="0"/>
                                          </p:val>
                                        </p:tav>
                                        <p:tav tm="100000">
                                          <p:val>
                                            <p:strVal val="#ppt_w"/>
                                          </p:val>
                                        </p:tav>
                                      </p:tavLst>
                                    </p:anim>
                                    <p:anim calcmode="lin" valueType="num">
                                      <p:cBhvr>
                                        <p:cTn id="80"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81" fill="hold">
                      <p:stCondLst>
                        <p:cond delay="indefinite"/>
                      </p:stCondLst>
                      <p:childTnLst>
                        <p:par>
                          <p:cTn id="82" fill="hold">
                            <p:stCondLst>
                              <p:cond delay="0"/>
                            </p:stCondLst>
                            <p:childTnLst>
                              <p:par>
                                <p:cTn id="83" presetID="23" presetClass="entr" presetSubtype="16" fill="hold" grpId="0" nodeType="clickEffect">
                                  <p:stCondLst>
                                    <p:cond delay="0"/>
                                  </p:stCondLst>
                                  <p:childTnLst>
                                    <p:set>
                                      <p:cBhvr>
                                        <p:cTn id="84" dur="1" fill="hold">
                                          <p:stCondLst>
                                            <p:cond delay="0"/>
                                          </p:stCondLst>
                                        </p:cTn>
                                        <p:tgtEl>
                                          <p:spTgt spid="21"/>
                                        </p:tgtEl>
                                        <p:attrNameLst>
                                          <p:attrName>style.visibility</p:attrName>
                                        </p:attrNameLst>
                                      </p:cBhvr>
                                      <p:to>
                                        <p:strVal val="visible"/>
                                      </p:to>
                                    </p:set>
                                    <p:anim calcmode="lin" valueType="num">
                                      <p:cBhvr>
                                        <p:cTn id="85" dur="500" fill="hold"/>
                                        <p:tgtEl>
                                          <p:spTgt spid="21"/>
                                        </p:tgtEl>
                                        <p:attrNameLst>
                                          <p:attrName>ppt_w</p:attrName>
                                        </p:attrNameLst>
                                      </p:cBhvr>
                                      <p:tavLst>
                                        <p:tav tm="0">
                                          <p:val>
                                            <p:fltVal val="0"/>
                                          </p:val>
                                        </p:tav>
                                        <p:tav tm="100000">
                                          <p:val>
                                            <p:strVal val="#ppt_w"/>
                                          </p:val>
                                        </p:tav>
                                      </p:tavLst>
                                    </p:anim>
                                    <p:anim calcmode="lin" valueType="num">
                                      <p:cBhvr>
                                        <p:cTn id="86"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6" grpId="0"/>
      <p:bldP spid="17" grpId="0"/>
      <p:bldP spid="19" grpId="0"/>
      <p:bldP spid="20" grpId="0" animBg="1"/>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8" descr="Image result for sleep like a baby"/>
          <p:cNvSpPr>
            <a:spLocks noSelect="1" noChangeAspect="1" noMove="1" noResize="1" noChangeArrowheads="1"/>
          </p:cNvSpPr>
          <p:nvPr>
            <p:custDataLst>
              <p:tags r:id="rId2"/>
            </p:custDataLst>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stStyle>
          <a:p>
            <a:endParaRPr lang="en-US">
              <a:solidFill>
                <a:prstClr val="black"/>
              </a:solidFill>
            </a:endParaRPr>
          </a:p>
        </p:txBody>
      </p:sp>
      <p:sp>
        <p:nvSpPr>
          <p:cNvPr id="3" name="Title 2"/>
          <p:cNvSpPr>
            <a:spLocks noGrp="1" noSelect="1" noMove="1" noResize="1"/>
          </p:cNvSpPr>
          <p:nvPr>
            <p:ph type="title"/>
            <p:custDataLst>
              <p:tags r:id="rId3"/>
            </p:custDataLst>
          </p:nvPr>
        </p:nvSpPr>
        <p:spPr>
          <a:xfrm>
            <a:off x="228600" y="244236"/>
            <a:ext cx="8686800" cy="1066800"/>
          </a:xfrm>
        </p:spPr>
        <p:txBody>
          <a:bodyPr>
            <a:noAutofit/>
          </a:bodyPr>
          <a:lstStyle/>
          <a:p>
            <a:r>
              <a:rPr lang="en-US"/>
              <a:t>PERMANENT LIFE INSURANCE</a:t>
            </a:r>
          </a:p>
        </p:txBody>
      </p:sp>
      <p:grpSp>
        <p:nvGrpSpPr>
          <p:cNvPr id="22" name="Group 21"/>
          <p:cNvGrpSpPr>
            <a:grpSpLocks noSelect="1" noMove="1" noResize="1"/>
          </p:cNvGrpSpPr>
          <p:nvPr>
            <p:custDataLst>
              <p:tags r:id="rId4"/>
            </p:custDataLst>
          </p:nvPr>
        </p:nvGrpSpPr>
        <p:grpSpPr>
          <a:xfrm>
            <a:off x="6147022" y="3320053"/>
            <a:ext cx="2595052" cy="2427601"/>
            <a:chOff x="6147021" y="3320056"/>
            <a:chExt cx="2595052" cy="2427601"/>
          </a:xfrm>
        </p:grpSpPr>
        <p:sp>
          <p:nvSpPr>
            <p:cNvPr id="24" name="Rectangle 23"/>
            <p:cNvSpPr/>
            <p:nvPr>
              <p:custDataLst>
                <p:tags r:id="rId22"/>
              </p:custDataLst>
            </p:nvPr>
          </p:nvSpPr>
          <p:spPr>
            <a:xfrm>
              <a:off x="6147021" y="3320056"/>
              <a:ext cx="2595052" cy="5526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r>
                <a:rPr lang="en-US" sz="1600" b="1">
                  <a:solidFill>
                    <a:prstClr val="white"/>
                  </a:solidFill>
                </a:rPr>
                <a:t>Accelerated Living Benefits</a:t>
              </a:r>
            </a:p>
          </p:txBody>
        </p:sp>
        <p:sp>
          <p:nvSpPr>
            <p:cNvPr id="25" name="Rectangle 24"/>
            <p:cNvSpPr/>
            <p:nvPr>
              <p:custDataLst>
                <p:tags r:id="rId23"/>
              </p:custDataLst>
            </p:nvPr>
          </p:nvSpPr>
          <p:spPr>
            <a:xfrm>
              <a:off x="6147021" y="3872749"/>
              <a:ext cx="2595052" cy="18749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defPPr>
                <a:defRPr lang="en-US"/>
              </a:defPPr>
            </a:lstStyle>
            <a:p>
              <a:pPr>
                <a:spcAft>
                  <a:spcPts val="600"/>
                </a:spcAft>
                <a:buClr>
                  <a:srgbClr val="3D9B35"/>
                </a:buClr>
              </a:pPr>
              <a:endParaRPr lang="en-US">
                <a:solidFill>
                  <a:srgbClr val="616365"/>
                </a:solidFill>
              </a:endParaRPr>
            </a:p>
          </p:txBody>
        </p:sp>
      </p:grpSp>
      <p:grpSp>
        <p:nvGrpSpPr>
          <p:cNvPr id="26" name="Group 25"/>
          <p:cNvGrpSpPr>
            <a:grpSpLocks noSelect="1" noMove="1" noResize="1"/>
          </p:cNvGrpSpPr>
          <p:nvPr>
            <p:custDataLst>
              <p:tags r:id="rId5"/>
            </p:custDataLst>
          </p:nvPr>
        </p:nvGrpSpPr>
        <p:grpSpPr>
          <a:xfrm>
            <a:off x="3274474" y="1711491"/>
            <a:ext cx="2595054" cy="4036165"/>
            <a:chOff x="3274473" y="1711494"/>
            <a:chExt cx="2595054" cy="4036165"/>
          </a:xfrm>
        </p:grpSpPr>
        <p:pic>
          <p:nvPicPr>
            <p:cNvPr id="27" name="Picture 26"/>
            <p:cNvPicPr>
              <a:picLocks noChangeAspect="1"/>
            </p:cNvPicPr>
            <p:nvPr>
              <p:custDataLst>
                <p:tags r:id="rId19"/>
              </p:custDataLst>
            </p:nvPr>
          </p:nvPicPr>
          <p:blipFill>
            <a:blip r:embed="rId26">
              <a:extLst>
                <a:ext uri="{BEBA8EAE-BF5A-486C-A8C5-ECC9F3942E4B}">
                  <a14:imgProps xmlns:a14="http://schemas.microsoft.com/office/drawing/2010/main">
                    <a14:imgLayer r:embed="rId27">
                      <a14:imgEffect>
                        <a14:saturation sat="33000"/>
                      </a14:imgEffect>
                    </a14:imgLayer>
                  </a14:imgProps>
                </a:ext>
                <a:ext uri="{28A0092B-C50C-407E-A947-70E740481C1C}">
                  <a14:useLocalDpi xmlns:a14="http://schemas.microsoft.com/office/drawing/2010/main"/>
                </a:ext>
              </a:extLst>
            </a:blip>
            <a:stretch>
              <a:fillRect/>
            </a:stretch>
          </p:blipFill>
          <p:spPr>
            <a:xfrm>
              <a:off x="3274473" y="1711494"/>
              <a:ext cx="2595054" cy="1608565"/>
            </a:xfrm>
            <a:prstGeom prst="rect">
              <a:avLst/>
            </a:prstGeom>
          </p:spPr>
        </p:pic>
        <p:sp>
          <p:nvSpPr>
            <p:cNvPr id="28" name="Rectangle 27"/>
            <p:cNvSpPr/>
            <p:nvPr>
              <p:custDataLst>
                <p:tags r:id="rId20"/>
              </p:custDataLst>
            </p:nvPr>
          </p:nvSpPr>
          <p:spPr>
            <a:xfrm>
              <a:off x="3274474" y="3320058"/>
              <a:ext cx="2595052" cy="5526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r>
                <a:rPr lang="en-US" sz="1400" b="1">
                  <a:solidFill>
                    <a:prstClr val="white"/>
                  </a:solidFill>
                </a:rPr>
                <a:t>Cash Value Accumulation</a:t>
              </a:r>
            </a:p>
            <a:p>
              <a:pPr algn="ctr"/>
              <a:r>
                <a:rPr lang="en-US" sz="1400" b="1">
                  <a:solidFill>
                    <a:prstClr val="white"/>
                  </a:solidFill>
                </a:rPr>
                <a:t>LIBR</a:t>
              </a:r>
            </a:p>
          </p:txBody>
        </p:sp>
        <p:sp>
          <p:nvSpPr>
            <p:cNvPr id="29" name="Rectangle 28"/>
            <p:cNvSpPr/>
            <p:nvPr>
              <p:custDataLst>
                <p:tags r:id="rId21"/>
              </p:custDataLst>
            </p:nvPr>
          </p:nvSpPr>
          <p:spPr>
            <a:xfrm>
              <a:off x="3274474" y="3872751"/>
              <a:ext cx="2595052" cy="18749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defPPr>
                <a:defRPr lang="en-US"/>
              </a:defPPr>
            </a:lstStyle>
            <a:p>
              <a:pPr>
                <a:spcAft>
                  <a:spcPts val="600"/>
                </a:spcAft>
                <a:buClr>
                  <a:srgbClr val="3D9B35"/>
                </a:buClr>
              </a:pPr>
              <a:endParaRPr lang="en-US">
                <a:solidFill>
                  <a:srgbClr val="616365"/>
                </a:solidFill>
              </a:endParaRPr>
            </a:p>
          </p:txBody>
        </p:sp>
      </p:grpSp>
      <p:grpSp>
        <p:nvGrpSpPr>
          <p:cNvPr id="30" name="Group 29"/>
          <p:cNvGrpSpPr>
            <a:grpSpLocks noSelect="1" noMove="1" noResize="1"/>
          </p:cNvGrpSpPr>
          <p:nvPr>
            <p:custDataLst>
              <p:tags r:id="rId6"/>
            </p:custDataLst>
          </p:nvPr>
        </p:nvGrpSpPr>
        <p:grpSpPr>
          <a:xfrm>
            <a:off x="381987" y="1714500"/>
            <a:ext cx="2603500" cy="4036165"/>
            <a:chOff x="381001" y="1711492"/>
            <a:chExt cx="2603500" cy="4036165"/>
          </a:xfrm>
        </p:grpSpPr>
        <p:grpSp>
          <p:nvGrpSpPr>
            <p:cNvPr id="31" name="Group 30"/>
            <p:cNvGrpSpPr/>
            <p:nvPr>
              <p:custDataLst>
                <p:tags r:id="rId14"/>
              </p:custDataLst>
            </p:nvPr>
          </p:nvGrpSpPr>
          <p:grpSpPr>
            <a:xfrm>
              <a:off x="381987" y="1711492"/>
              <a:ext cx="2595052" cy="4036165"/>
              <a:chOff x="381986" y="1711495"/>
              <a:chExt cx="2595052" cy="4036165"/>
            </a:xfrm>
          </p:grpSpPr>
          <p:pic>
            <p:nvPicPr>
              <p:cNvPr id="33" name="Picture 32"/>
              <p:cNvPicPr>
                <a:picLocks noChangeAspect="1"/>
              </p:cNvPicPr>
              <p:nvPr>
                <p:custDataLst>
                  <p:tags r:id="rId16"/>
                </p:custDataLst>
              </p:nvPr>
            </p:nvPicPr>
            <p:blipFill>
              <a:blip r:embed="rId28">
                <a:extLst>
                  <a:ext uri="{BEBA8EAE-BF5A-486C-A8C5-ECC9F3942E4B}">
                    <a14:imgProps xmlns:a14="http://schemas.microsoft.com/office/drawing/2010/main">
                      <a14:imgLayer r:embed="rId29">
                        <a14:imgEffect>
                          <a14:saturation sat="33000"/>
                        </a14:imgEffect>
                      </a14:imgLayer>
                    </a14:imgProps>
                  </a:ext>
                  <a:ext uri="{28A0092B-C50C-407E-A947-70E740481C1C}">
                    <a14:useLocalDpi xmlns:a14="http://schemas.microsoft.com/office/drawing/2010/main"/>
                  </a:ext>
                </a:extLst>
              </a:blip>
              <a:stretch>
                <a:fillRect/>
              </a:stretch>
            </p:blipFill>
            <p:spPr>
              <a:xfrm>
                <a:off x="381986" y="1711495"/>
                <a:ext cx="2595052" cy="1608565"/>
              </a:xfrm>
              <a:prstGeom prst="rect">
                <a:avLst/>
              </a:prstGeom>
            </p:spPr>
          </p:pic>
          <p:sp>
            <p:nvSpPr>
              <p:cNvPr id="34" name="Rectangle 33"/>
              <p:cNvSpPr/>
              <p:nvPr>
                <p:custDataLst>
                  <p:tags r:id="rId17"/>
                </p:custDataLst>
              </p:nvPr>
            </p:nvSpPr>
            <p:spPr>
              <a:xfrm>
                <a:off x="381986" y="3320059"/>
                <a:ext cx="2595052" cy="5526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r>
                  <a:rPr lang="en-US" sz="1600" b="1">
                    <a:solidFill>
                      <a:prstClr val="white"/>
                    </a:solidFill>
                  </a:rPr>
                  <a:t>Death Benefit Protection</a:t>
                </a:r>
              </a:p>
            </p:txBody>
          </p:sp>
          <p:sp>
            <p:nvSpPr>
              <p:cNvPr id="35" name="Rectangle 34"/>
              <p:cNvSpPr/>
              <p:nvPr>
                <p:custDataLst>
                  <p:tags r:id="rId18"/>
                </p:custDataLst>
              </p:nvPr>
            </p:nvSpPr>
            <p:spPr>
              <a:xfrm>
                <a:off x="381986" y="3872752"/>
                <a:ext cx="2595052" cy="18749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defPPr>
                  <a:defRPr lang="en-US"/>
                </a:defPPr>
              </a:lstStyle>
              <a:p>
                <a:pPr>
                  <a:spcAft>
                    <a:spcPts val="600"/>
                  </a:spcAft>
                  <a:buClr>
                    <a:srgbClr val="3D9B35"/>
                  </a:buClr>
                </a:pPr>
                <a:endParaRPr lang="en-US">
                  <a:solidFill>
                    <a:srgbClr val="616365"/>
                  </a:solidFill>
                </a:endParaRPr>
              </a:p>
            </p:txBody>
          </p:sp>
        </p:grpSp>
        <p:pic>
          <p:nvPicPr>
            <p:cNvPr id="32" name="Picture 31" descr="shutterstock_129411536.jpg"/>
            <p:cNvPicPr>
              <a:picLocks noChangeAspect="1"/>
            </p:cNvPicPr>
            <p:nvPr>
              <p:custDataLst>
                <p:tags r:id="rId15"/>
              </p:custDataLst>
            </p:nvPr>
          </p:nvPicPr>
          <p:blipFill>
            <a:blip r:embed="rId30">
              <a:extLst>
                <a:ext uri="{28A0092B-C50C-407E-A947-70E740481C1C}">
                  <a14:useLocalDpi xmlns:a14="http://schemas.microsoft.com/office/drawing/2010/main"/>
                </a:ext>
              </a:extLst>
            </a:blip>
            <a:stretch>
              <a:fillRect/>
            </a:stretch>
          </p:blipFill>
          <p:spPr>
            <a:xfrm>
              <a:off x="381001" y="1714500"/>
              <a:ext cx="2603500" cy="1603376"/>
            </a:xfrm>
            <a:prstGeom prst="rect">
              <a:avLst/>
            </a:prstGeom>
          </p:spPr>
        </p:pic>
      </p:grpSp>
      <p:sp>
        <p:nvSpPr>
          <p:cNvPr id="13" name="Slide Number Placeholder 12"/>
          <p:cNvSpPr>
            <a:spLocks noGrp="1" noSelect="1" noMove="1" noResize="1"/>
          </p:cNvSpPr>
          <p:nvPr>
            <p:ph type="sldNum" sz="quarter" idx="12"/>
            <p:custDataLst>
              <p:tags r:id="rId7"/>
            </p:custDataLst>
          </p:nvPr>
        </p:nvSpPr>
        <p:spPr/>
        <p:txBody>
          <a:bodyPr/>
          <a:lstStyle/>
          <a:p>
            <a:fld id="{9F495958-F516-439A-814A-D2DC1CC7FCCF}" type="slidenum">
              <a:rPr lang="en-US" smtClean="0"/>
              <a:t>13</a:t>
            </a:fld>
            <a:endParaRPr lang="en-US"/>
          </a:p>
        </p:txBody>
      </p:sp>
      <p:sp>
        <p:nvSpPr>
          <p:cNvPr id="19" name="TextBox 15"/>
          <p:cNvSpPr txBox="1">
            <a:spLocks noSelect="1" noMove="1" noResize="1" noChangeArrowheads="1"/>
          </p:cNvSpPr>
          <p:nvPr>
            <p:custDataLst>
              <p:tags r:id="rId8"/>
            </p:custDataLst>
          </p:nvPr>
        </p:nvSpPr>
        <p:spPr bwMode="auto">
          <a:xfrm>
            <a:off x="-9525" y="6591300"/>
            <a:ext cx="91440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0" fontAlgn="base" hangingPunct="0">
              <a:spcBef>
                <a:spcPct val="20000"/>
              </a:spcBef>
              <a:spcAft>
                <a:spcPct val="0"/>
              </a:spcAft>
              <a:buFont typeface="Arial" pitchFamily="34" charset="0"/>
              <a:buChar char="•"/>
              <a:defRPr sz="3200" kern="1200">
                <a:solidFill>
                  <a:schemeClr val="tx1"/>
                </a:solidFill>
                <a:latin typeface="Calibri" pitchFamily="34" charset="0"/>
                <a:ea typeface="+mn-ea"/>
                <a:cs typeface="+mn-cs"/>
              </a:defRPr>
            </a:lvl1pPr>
            <a:lvl2pPr marL="742950" indent="-285750" algn="l" defTabSz="914400" rtl="0" eaLnBrk="0" fontAlgn="base" hangingPunct="0">
              <a:spcBef>
                <a:spcPct val="20000"/>
              </a:spcBef>
              <a:spcAft>
                <a:spcPct val="0"/>
              </a:spcAft>
              <a:buFont typeface="Arial" pitchFamily="34" charset="0"/>
              <a:buChar char="–"/>
              <a:defRPr sz="2800" kern="1200">
                <a:solidFill>
                  <a:schemeClr val="tx1"/>
                </a:solidFill>
                <a:latin typeface="Calibri" pitchFamily="34" charset="0"/>
                <a:ea typeface="+mn-ea"/>
                <a:cs typeface="+mn-cs"/>
              </a:defRPr>
            </a:lvl2pPr>
            <a:lvl3pPr marL="1143000" indent="-228600" algn="l" defTabSz="914400" rtl="0" eaLnBrk="0" fontAlgn="base" hangingPunct="0">
              <a:spcBef>
                <a:spcPct val="20000"/>
              </a:spcBef>
              <a:spcAft>
                <a:spcPct val="0"/>
              </a:spcAft>
              <a:buFont typeface="Arial" pitchFamily="34" charset="0"/>
              <a:buChar char="•"/>
              <a:defRPr sz="2400" kern="1200">
                <a:solidFill>
                  <a:schemeClr val="tx1"/>
                </a:solidFill>
                <a:latin typeface="Calibri" pitchFamily="34" charset="0"/>
                <a:ea typeface="+mn-ea"/>
                <a:cs typeface="+mn-cs"/>
              </a:defRPr>
            </a:lvl3pPr>
            <a:lvl4pPr marL="1600200" indent="-228600" algn="l" defTabSz="914400" rtl="0" eaLnBrk="0" fontAlgn="base" hangingPunct="0">
              <a:spcBef>
                <a:spcPct val="20000"/>
              </a:spcBef>
              <a:spcAft>
                <a:spcPct val="0"/>
              </a:spcAft>
              <a:buFont typeface="Arial" pitchFamily="34" charset="0"/>
              <a:buChar char="–"/>
              <a:defRPr sz="2000" kern="1200">
                <a:solidFill>
                  <a:schemeClr val="tx1"/>
                </a:solidFill>
                <a:latin typeface="Calibri" pitchFamily="34" charset="0"/>
                <a:ea typeface="+mn-ea"/>
                <a:cs typeface="+mn-cs"/>
              </a:defRPr>
            </a:lvl4pPr>
            <a:lvl5pPr marL="2057400" indent="-228600" algn="l" defTabSz="914400" rtl="0" eaLnBrk="0" fontAlgn="base" hangingPunct="0">
              <a:spcBef>
                <a:spcPct val="20000"/>
              </a:spcBef>
              <a:spcAft>
                <a:spcPct val="0"/>
              </a:spcAft>
              <a:buFont typeface="Arial" pitchFamily="34" charset="0"/>
              <a:buChar char="»"/>
              <a:defRPr sz="2000" kern="1200">
                <a:solidFill>
                  <a:schemeClr val="tx1"/>
                </a:solidFill>
                <a:latin typeface="Calibri" pitchFamily="34" charset="0"/>
                <a:ea typeface="+mn-ea"/>
                <a:cs typeface="+mn-cs"/>
              </a:defRPr>
            </a:lvl5pPr>
            <a:lvl6pPr marL="2514600" indent="-228600" algn="l" defTabSz="914400" rtl="0" eaLnBrk="0" fontAlgn="base" latinLnBrk="0" hangingPunct="0">
              <a:spcBef>
                <a:spcPct val="20000"/>
              </a:spcBef>
              <a:spcAft>
                <a:spcPct val="0"/>
              </a:spcAft>
              <a:buFont typeface="Arial" pitchFamily="34" charset="0"/>
              <a:buChar char="»"/>
              <a:defRPr sz="2000" kern="1200">
                <a:solidFill>
                  <a:schemeClr val="tx1"/>
                </a:solidFill>
                <a:latin typeface="Calibri" pitchFamily="34" charset="0"/>
                <a:ea typeface="+mn-ea"/>
                <a:cs typeface="+mn-cs"/>
              </a:defRPr>
            </a:lvl6pPr>
            <a:lvl7pPr marL="2971800" indent="-228600" algn="l" defTabSz="914400" rtl="0" eaLnBrk="0" fontAlgn="base" latinLnBrk="0" hangingPunct="0">
              <a:spcBef>
                <a:spcPct val="20000"/>
              </a:spcBef>
              <a:spcAft>
                <a:spcPct val="0"/>
              </a:spcAft>
              <a:buFont typeface="Arial" pitchFamily="34" charset="0"/>
              <a:buChar char="»"/>
              <a:defRPr sz="2000" kern="1200">
                <a:solidFill>
                  <a:schemeClr val="tx1"/>
                </a:solidFill>
                <a:latin typeface="Calibri" pitchFamily="34" charset="0"/>
                <a:ea typeface="+mn-ea"/>
                <a:cs typeface="+mn-cs"/>
              </a:defRPr>
            </a:lvl7pPr>
            <a:lvl8pPr marL="3429000" indent="-228600" algn="l" defTabSz="914400" rtl="0" eaLnBrk="0" fontAlgn="base" latinLnBrk="0" hangingPunct="0">
              <a:spcBef>
                <a:spcPct val="20000"/>
              </a:spcBef>
              <a:spcAft>
                <a:spcPct val="0"/>
              </a:spcAft>
              <a:buFont typeface="Arial" pitchFamily="34" charset="0"/>
              <a:buChar char="»"/>
              <a:defRPr sz="2000" kern="1200">
                <a:solidFill>
                  <a:schemeClr val="tx1"/>
                </a:solidFill>
                <a:latin typeface="Calibri" pitchFamily="34" charset="0"/>
                <a:ea typeface="+mn-ea"/>
                <a:cs typeface="+mn-cs"/>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defRPr/>
            </a:pPr>
            <a:r>
              <a:rPr lang="en-US" altLang="en-US" sz="1050">
                <a:latin typeface="Arial" pitchFamily="34" charset="0"/>
              </a:rPr>
              <a:t>For Agent Use Only-Not For Use With The Public</a:t>
            </a:r>
          </a:p>
        </p:txBody>
      </p:sp>
      <p:pic>
        <p:nvPicPr>
          <p:cNvPr id="21" name="Picture 14"/>
          <p:cNvPicPr>
            <a:picLocks noSelect="1" noChangeAspect="1" noMove="1" noResize="1"/>
          </p:cNvPicPr>
          <p:nvPr>
            <p:custDataLst>
              <p:tags r:id="rId9"/>
            </p:custDataLst>
          </p:nvPr>
        </p:nvPicPr>
        <p:blipFill>
          <a:blip r:embed="rId31">
            <a:extLst>
              <a:ext uri="{28A0092B-C50C-407E-A947-70E740481C1C}">
                <a14:useLocalDpi xmlns:a14="http://schemas.microsoft.com/office/drawing/2010/main" val="0"/>
              </a:ext>
            </a:extLst>
          </a:blip>
          <a:srcRect r="-2786"/>
          <a:stretch>
            <a:fillRect/>
          </a:stretch>
        </p:blipFill>
        <p:spPr bwMode="auto">
          <a:xfrm>
            <a:off x="3609233" y="3984744"/>
            <a:ext cx="1925536" cy="1650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3"/>
          <p:cNvPicPr>
            <a:picLocks noSelect="1" noChangeAspect="1" noMove="1" noResize="1"/>
          </p:cNvPicPr>
          <p:nvPr>
            <p:custDataLst>
              <p:tags r:id="rId10"/>
            </p:custDataLst>
          </p:nvPr>
        </p:nvPicPr>
        <p:blipFill>
          <a:blip r:embed="rId32">
            <a:extLst>
              <a:ext uri="{28A0092B-C50C-407E-A947-70E740481C1C}">
                <a14:useLocalDpi xmlns:a14="http://schemas.microsoft.com/office/drawing/2010/main" val="0"/>
              </a:ext>
            </a:extLst>
          </a:blip>
          <a:stretch>
            <a:fillRect/>
          </a:stretch>
        </p:blipFill>
        <p:spPr bwMode="auto">
          <a:xfrm>
            <a:off x="935983" y="3975704"/>
            <a:ext cx="1493535" cy="1651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5"/>
          <p:cNvPicPr>
            <a:picLocks noSelect="1" noChangeAspect="1" noMove="1" noResize="1"/>
          </p:cNvPicPr>
          <p:nvPr>
            <p:custDataLst>
              <p:tags r:id="rId11"/>
            </p:custDataLst>
          </p:nvPr>
        </p:nvPicPr>
        <p:blipFill>
          <a:blip r:embed="rId33">
            <a:extLst>
              <a:ext uri="{28A0092B-C50C-407E-A947-70E740481C1C}">
                <a14:useLocalDpi xmlns:a14="http://schemas.microsoft.com/office/drawing/2010/main" val="0"/>
              </a:ext>
            </a:extLst>
          </a:blip>
          <a:stretch>
            <a:fillRect/>
          </a:stretch>
        </p:blipFill>
        <p:spPr bwMode="auto">
          <a:xfrm>
            <a:off x="6856368" y="3975704"/>
            <a:ext cx="1176360" cy="1650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12"/>
          <p:cNvSpPr>
            <a:spLocks noSelect="1" noMove="1" noResize="1" noChangeArrowheads="1"/>
          </p:cNvSpPr>
          <p:nvPr>
            <p:custDataLst>
              <p:tags r:id="rId12"/>
            </p:custDataLst>
          </p:nvPr>
        </p:nvSpPr>
        <p:spPr bwMode="auto">
          <a:xfrm>
            <a:off x="155575" y="5673117"/>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1pPr>
            <a:lvl2pPr marL="37931725" indent="-37474525"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2pPr>
            <a:lvl3pPr marL="91440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3pPr>
            <a:lvl4pPr marL="137160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4pPr>
            <a:lvl5pPr marL="182880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5pPr>
            <a:lvl6pPr marL="4572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2" charset="-128"/>
                <a:cs typeface="+mn-cs"/>
              </a:defRPr>
            </a:lvl6pPr>
            <a:lvl7pPr marL="9144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2" charset="-128"/>
                <a:cs typeface="+mn-cs"/>
              </a:defRPr>
            </a:lvl7pPr>
            <a:lvl8pPr marL="13716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2" charset="-128"/>
                <a:cs typeface="+mn-cs"/>
              </a:defRPr>
            </a:lvl8pPr>
            <a:lvl9pPr marL="1828800" eaLnBrk="0" fontAlgn="base" hangingPunct="0">
              <a:spcBef>
                <a:spcPct val="0"/>
              </a:spcBef>
              <a:spcAft>
                <a:spcPct val="0"/>
              </a:spcAft>
              <a:defRPr sz="2400">
                <a:solidFill>
                  <a:schemeClr val="tx1"/>
                </a:solidFill>
                <a:latin typeface="Arial" pitchFamily="34" charset="0"/>
                <a:ea typeface="ＭＳ Ｐゴシック" pitchFamily="32" charset="-128"/>
              </a:defRPr>
            </a:lvl9pPr>
          </a:lstStyle>
          <a:p>
            <a:pPr algn="ctr"/>
            <a:r>
              <a:rPr lang="en-US" altLang="en-US" b="1">
                <a:solidFill>
                  <a:schemeClr val="accent1"/>
                </a:solidFill>
                <a:latin typeface="Trebuchet MS" pitchFamily="34" charset="0"/>
              </a:rPr>
              <a:t>Permanent Life Insurance Features and Riders Provide</a:t>
            </a:r>
          </a:p>
          <a:p>
            <a:pPr algn="ctr"/>
            <a:r>
              <a:rPr lang="en-US" altLang="en-US" b="1">
                <a:solidFill>
                  <a:schemeClr val="accent1"/>
                </a:solidFill>
                <a:latin typeface="Trebuchet MS" pitchFamily="34" charset="0"/>
              </a:rPr>
              <a:t> One Solution for Multiple Risks</a:t>
            </a:r>
          </a:p>
        </p:txBody>
      </p:sp>
      <p:pic>
        <p:nvPicPr>
          <p:cNvPr id="39" name="Picture 1"/>
          <p:cNvPicPr>
            <a:picLocks noSelect="1" noChangeAspect="1" noMove="1" noResize="1"/>
          </p:cNvPicPr>
          <p:nvPr>
            <p:custDataLst>
              <p:tags r:id="rId13"/>
            </p:custDataLst>
          </p:nvPr>
        </p:nvPicPr>
        <p:blipFill>
          <a:blip r:embed="rId34">
            <a:extLst>
              <a:ext uri="{28A0092B-C50C-407E-A947-70E740481C1C}">
                <a14:useLocalDpi xmlns:a14="http://schemas.microsoft.com/office/drawing/2010/main"/>
              </a:ext>
            </a:extLst>
          </a:blip>
          <a:srcRect l="8091" t="-6277" r="13616" b="60306"/>
          <a:stretch>
            <a:fillRect/>
          </a:stretch>
        </p:blipFill>
        <p:spPr bwMode="auto">
          <a:xfrm>
            <a:off x="6138574" y="1468006"/>
            <a:ext cx="2603500" cy="1852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97124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9"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0-#ppt_w/2"/>
                                          </p:val>
                                        </p:tav>
                                        <p:tav tm="100000">
                                          <p:val>
                                            <p:strVal val="#ppt_x"/>
                                          </p:val>
                                        </p:tav>
                                      </p:tavLst>
                                    </p:anim>
                                    <p:anim calcmode="lin" valueType="num">
                                      <p:cBhvr additive="base">
                                        <p:cTn id="8"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indefinite"/>
                            </p:stCondLst>
                          </p:cTn>
                        </p:par>
                        <p:par>
                          <p:cTn id="11" fill="hold" nodeType="afterGroup">
                            <p:stCondLst>
                              <p:cond delay="0"/>
                            </p:stCondLst>
                            <p:childTnLst>
                              <p:par>
                                <p:cTn id="12" presetID="2" presetClass="entr" presetSubtype="3" fill="hold" nodeType="click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500" fill="hold"/>
                                        <p:tgtEl>
                                          <p:spTgt spid="37"/>
                                        </p:tgtEl>
                                        <p:attrNameLst>
                                          <p:attrName>ppt_x</p:attrName>
                                        </p:attrNameLst>
                                      </p:cBhvr>
                                      <p:tavLst>
                                        <p:tav tm="0">
                                          <p:val>
                                            <p:strVal val="1+#ppt_w/2"/>
                                          </p:val>
                                        </p:tav>
                                        <p:tav tm="100000">
                                          <p:val>
                                            <p:strVal val="#ppt_x"/>
                                          </p:val>
                                        </p:tav>
                                      </p:tavLst>
                                    </p:anim>
                                    <p:anim calcmode="lin" valueType="num">
                                      <p:cBhvr additive="base">
                                        <p:cTn id="15"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indefinite"/>
                            </p:stCondLst>
                          </p:cTn>
                        </p:par>
                        <p:par>
                          <p:cTn id="18" fill="hold" nodeType="afterGroup">
                            <p:stCondLst>
                              <p:cond delay="0"/>
                            </p:stCondLst>
                            <p:childTnLst>
                              <p:par>
                                <p:cTn id="19" presetID="2" presetClass="entr" presetSubtype="4"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Select="1" noMove="1" noResize="1"/>
          </p:cNvSpPr>
          <p:nvPr>
            <p:ph type="title"/>
            <p:custDataLst>
              <p:tags r:id="rId2"/>
            </p:custDataLst>
          </p:nvPr>
        </p:nvSpPr>
        <p:spPr>
          <a:xfrm>
            <a:off x="146579" y="169863"/>
            <a:ext cx="8997421" cy="1143000"/>
          </a:xfrm>
        </p:spPr>
        <p:txBody>
          <a:bodyPr>
            <a:noAutofit/>
          </a:bodyPr>
          <a:lstStyle/>
          <a:p>
            <a:r>
              <a:rPr lang="en-US" altLang="en-US" sz="3200">
                <a:ea typeface="ＭＳ Ｐゴシック" pitchFamily="34" charset="-128"/>
              </a:rPr>
              <a:t>WHAT DIRECTION DO YOU THINK FUTURE TAX RATES ARE GOING TO GO?</a:t>
            </a:r>
          </a:p>
        </p:txBody>
      </p:sp>
      <p:pic>
        <p:nvPicPr>
          <p:cNvPr id="2" name="Picture 1"/>
          <p:cNvPicPr>
            <a:picLocks noSelect="1" noChangeAspect="1" noMove="1" noResize="1"/>
          </p:cNvPicPr>
          <p:nvPr>
            <p:custDataLst>
              <p:tags r:id="rId3"/>
            </p:custDataLst>
          </p:nvPr>
        </p:nvPicPr>
        <p:blipFill>
          <a:blip r:embed="rId6">
            <a:extLst>
              <a:ext uri="{28A0092B-C50C-407E-A947-70E740481C1C}">
                <a14:useLocalDpi xmlns:a14="http://schemas.microsoft.com/office/drawing/2010/main" val="0"/>
              </a:ext>
            </a:extLst>
          </a:blip>
          <a:srcRect b="6272"/>
          <a:stretch>
            <a:fillRect/>
          </a:stretch>
        </p:blipFill>
        <p:spPr>
          <a:xfrm>
            <a:off x="972079" y="1620158"/>
            <a:ext cx="7376470" cy="4803220"/>
          </a:xfrm>
          <a:prstGeom prst="rect">
            <a:avLst/>
          </a:prstGeom>
          <a:ln>
            <a:solidFill>
              <a:schemeClr val="accent1"/>
            </a:solidFill>
          </a:ln>
          <a:effectLst>
            <a:glow rad="127000">
              <a:srgbClr val="3D9B35"/>
            </a:glow>
          </a:effectLst>
        </p:spPr>
      </p:pic>
    </p:spTree>
    <p:custDataLst>
      <p:tags r:id="rId1"/>
    </p:custDataLst>
    <p:extLst>
      <p:ext uri="{BB962C8B-B14F-4D97-AF65-F5344CB8AC3E}">
        <p14:creationId xmlns:p14="http://schemas.microsoft.com/office/powerpoint/2010/main" val="180449175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noSelect="1" noMove="1" noResize="1"/>
          </p:cNvSpPr>
          <p:nvPr>
            <p:ph type="title"/>
            <p:custDataLst>
              <p:tags r:id="rId2"/>
            </p:custDataLst>
          </p:nvPr>
        </p:nvSpPr>
        <p:spPr>
          <a:xfrm>
            <a:off x="228600" y="244236"/>
            <a:ext cx="8686800" cy="1066800"/>
          </a:xfrm>
        </p:spPr>
        <p:txBody>
          <a:bodyPr/>
          <a:lstStyle/>
          <a:p>
            <a:r>
              <a:rPr lang="en-US"/>
              <a:t>REAL WORLD SITUATION</a:t>
            </a:r>
          </a:p>
        </p:txBody>
      </p:sp>
      <p:sp>
        <p:nvSpPr>
          <p:cNvPr id="4" name="Slide Number Placeholder 3"/>
          <p:cNvSpPr>
            <a:spLocks noGrp="1" noSelect="1" noMove="1" noResize="1"/>
          </p:cNvSpPr>
          <p:nvPr>
            <p:ph type="sldNum" sz="quarter" idx="12"/>
            <p:custDataLst>
              <p:tags r:id="rId3"/>
            </p:custDataLst>
          </p:nvPr>
        </p:nvSpPr>
        <p:spPr/>
        <p:txBody>
          <a:bodyPr/>
          <a:lstStyle/>
          <a:p>
            <a:fld id="{9F495958-F516-439A-814A-D2DC1CC7FCCF}" type="slidenum">
              <a:rPr lang="en-US" smtClean="0"/>
              <a:t>15</a:t>
            </a:fld>
            <a:endParaRPr lang="en-US"/>
          </a:p>
        </p:txBody>
      </p:sp>
      <p:sp>
        <p:nvSpPr>
          <p:cNvPr id="38" name="TextBox 15"/>
          <p:cNvSpPr txBox="1">
            <a:spLocks noSelect="1" noMove="1" noResize="1" noChangeArrowheads="1"/>
          </p:cNvSpPr>
          <p:nvPr>
            <p:custDataLst>
              <p:tags r:id="rId4"/>
            </p:custDataLst>
          </p:nvPr>
        </p:nvSpPr>
        <p:spPr bwMode="auto">
          <a:xfrm>
            <a:off x="-9525" y="6591300"/>
            <a:ext cx="91440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0" fontAlgn="base" hangingPunct="0">
              <a:spcBef>
                <a:spcPct val="20000"/>
              </a:spcBef>
              <a:spcAft>
                <a:spcPct val="0"/>
              </a:spcAft>
              <a:buFont typeface="Arial" pitchFamily="34" charset="0"/>
              <a:buChar char="•"/>
              <a:defRPr sz="3200" kern="1200">
                <a:solidFill>
                  <a:schemeClr val="tx1"/>
                </a:solidFill>
                <a:latin typeface="Calibri" pitchFamily="34" charset="0"/>
                <a:ea typeface="+mn-ea"/>
                <a:cs typeface="+mn-cs"/>
              </a:defRPr>
            </a:lvl1pPr>
            <a:lvl2pPr marL="742950" indent="-285750" algn="l" defTabSz="914400" rtl="0" eaLnBrk="0" fontAlgn="base" hangingPunct="0">
              <a:spcBef>
                <a:spcPct val="20000"/>
              </a:spcBef>
              <a:spcAft>
                <a:spcPct val="0"/>
              </a:spcAft>
              <a:buFont typeface="Arial" pitchFamily="34" charset="0"/>
              <a:buChar char="–"/>
              <a:defRPr sz="2800" kern="1200">
                <a:solidFill>
                  <a:schemeClr val="tx1"/>
                </a:solidFill>
                <a:latin typeface="Calibri" pitchFamily="34" charset="0"/>
                <a:ea typeface="+mn-ea"/>
                <a:cs typeface="+mn-cs"/>
              </a:defRPr>
            </a:lvl2pPr>
            <a:lvl3pPr marL="1143000" indent="-228600" algn="l" defTabSz="914400" rtl="0" eaLnBrk="0" fontAlgn="base" hangingPunct="0">
              <a:spcBef>
                <a:spcPct val="20000"/>
              </a:spcBef>
              <a:spcAft>
                <a:spcPct val="0"/>
              </a:spcAft>
              <a:buFont typeface="Arial" pitchFamily="34" charset="0"/>
              <a:buChar char="•"/>
              <a:defRPr sz="2400" kern="1200">
                <a:solidFill>
                  <a:schemeClr val="tx1"/>
                </a:solidFill>
                <a:latin typeface="Calibri" pitchFamily="34" charset="0"/>
                <a:ea typeface="+mn-ea"/>
                <a:cs typeface="+mn-cs"/>
              </a:defRPr>
            </a:lvl3pPr>
            <a:lvl4pPr marL="1600200" indent="-228600" algn="l" defTabSz="914400" rtl="0" eaLnBrk="0" fontAlgn="base" hangingPunct="0">
              <a:spcBef>
                <a:spcPct val="20000"/>
              </a:spcBef>
              <a:spcAft>
                <a:spcPct val="0"/>
              </a:spcAft>
              <a:buFont typeface="Arial" pitchFamily="34" charset="0"/>
              <a:buChar char="–"/>
              <a:defRPr sz="2000" kern="1200">
                <a:solidFill>
                  <a:schemeClr val="tx1"/>
                </a:solidFill>
                <a:latin typeface="Calibri" pitchFamily="34" charset="0"/>
                <a:ea typeface="+mn-ea"/>
                <a:cs typeface="+mn-cs"/>
              </a:defRPr>
            </a:lvl4pPr>
            <a:lvl5pPr marL="2057400" indent="-228600" algn="l" defTabSz="914400" rtl="0" eaLnBrk="0" fontAlgn="base" hangingPunct="0">
              <a:spcBef>
                <a:spcPct val="20000"/>
              </a:spcBef>
              <a:spcAft>
                <a:spcPct val="0"/>
              </a:spcAft>
              <a:buFont typeface="Arial" pitchFamily="34" charset="0"/>
              <a:buChar char="»"/>
              <a:defRPr sz="2000" kern="1200">
                <a:solidFill>
                  <a:schemeClr val="tx1"/>
                </a:solidFill>
                <a:latin typeface="Calibri" pitchFamily="34" charset="0"/>
                <a:ea typeface="+mn-ea"/>
                <a:cs typeface="+mn-cs"/>
              </a:defRPr>
            </a:lvl5pPr>
            <a:lvl6pPr marL="2514600" indent="-228600" algn="l" defTabSz="914400" rtl="0" eaLnBrk="0" fontAlgn="base" latinLnBrk="0" hangingPunct="0">
              <a:spcBef>
                <a:spcPct val="20000"/>
              </a:spcBef>
              <a:spcAft>
                <a:spcPct val="0"/>
              </a:spcAft>
              <a:buFont typeface="Arial" pitchFamily="34" charset="0"/>
              <a:buChar char="»"/>
              <a:defRPr sz="2000" kern="1200">
                <a:solidFill>
                  <a:schemeClr val="tx1"/>
                </a:solidFill>
                <a:latin typeface="Calibri" pitchFamily="34" charset="0"/>
                <a:ea typeface="+mn-ea"/>
                <a:cs typeface="+mn-cs"/>
              </a:defRPr>
            </a:lvl6pPr>
            <a:lvl7pPr marL="2971800" indent="-228600" algn="l" defTabSz="914400" rtl="0" eaLnBrk="0" fontAlgn="base" latinLnBrk="0" hangingPunct="0">
              <a:spcBef>
                <a:spcPct val="20000"/>
              </a:spcBef>
              <a:spcAft>
                <a:spcPct val="0"/>
              </a:spcAft>
              <a:buFont typeface="Arial" pitchFamily="34" charset="0"/>
              <a:buChar char="»"/>
              <a:defRPr sz="2000" kern="1200">
                <a:solidFill>
                  <a:schemeClr val="tx1"/>
                </a:solidFill>
                <a:latin typeface="Calibri" pitchFamily="34" charset="0"/>
                <a:ea typeface="+mn-ea"/>
                <a:cs typeface="+mn-cs"/>
              </a:defRPr>
            </a:lvl7pPr>
            <a:lvl8pPr marL="3429000" indent="-228600" algn="l" defTabSz="914400" rtl="0" eaLnBrk="0" fontAlgn="base" latinLnBrk="0" hangingPunct="0">
              <a:spcBef>
                <a:spcPct val="20000"/>
              </a:spcBef>
              <a:spcAft>
                <a:spcPct val="0"/>
              </a:spcAft>
              <a:buFont typeface="Arial" pitchFamily="34" charset="0"/>
              <a:buChar char="»"/>
              <a:defRPr sz="2000" kern="1200">
                <a:solidFill>
                  <a:schemeClr val="tx1"/>
                </a:solidFill>
                <a:latin typeface="Calibri" pitchFamily="34" charset="0"/>
                <a:ea typeface="+mn-ea"/>
                <a:cs typeface="+mn-cs"/>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defRPr/>
            </a:pPr>
            <a:r>
              <a:rPr lang="en-US" altLang="en-US" sz="1050">
                <a:latin typeface="Arial" pitchFamily="34" charset="0"/>
              </a:rPr>
              <a:t>For Agent Use Only-Not For Use With The Public</a:t>
            </a:r>
          </a:p>
        </p:txBody>
      </p:sp>
      <p:grpSp>
        <p:nvGrpSpPr>
          <p:cNvPr id="10" name="Group 9"/>
          <p:cNvGrpSpPr>
            <a:grpSpLocks noSelect="1" noMove="1" noResize="1"/>
          </p:cNvGrpSpPr>
          <p:nvPr>
            <p:custDataLst>
              <p:tags r:id="rId5"/>
            </p:custDataLst>
          </p:nvPr>
        </p:nvGrpSpPr>
        <p:grpSpPr>
          <a:xfrm>
            <a:off x="144592" y="1464527"/>
            <a:ext cx="4357558" cy="1675186"/>
            <a:chOff x="404446" y="2426677"/>
            <a:chExt cx="2567354" cy="883445"/>
          </a:xfrm>
        </p:grpSpPr>
        <p:sp>
          <p:nvSpPr>
            <p:cNvPr id="13" name="Rectangle 12"/>
            <p:cNvSpPr/>
            <p:nvPr>
              <p:custDataLst>
                <p:tags r:id="rId13"/>
              </p:custDataLst>
            </p:nvPr>
          </p:nvSpPr>
          <p:spPr>
            <a:xfrm>
              <a:off x="404446" y="2426677"/>
              <a:ext cx="879231" cy="8792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r>
                <a:rPr lang="en-US" sz="3200"/>
                <a:t>Pic</a:t>
              </a:r>
            </a:p>
          </p:txBody>
        </p:sp>
        <p:sp>
          <p:nvSpPr>
            <p:cNvPr id="14" name="Rectangle 13"/>
            <p:cNvSpPr/>
            <p:nvPr>
              <p:custDataLst>
                <p:tags r:id="rId14"/>
              </p:custDataLst>
            </p:nvPr>
          </p:nvSpPr>
          <p:spPr>
            <a:xfrm>
              <a:off x="1283677" y="2430891"/>
              <a:ext cx="1688123" cy="87923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r>
                <a:rPr lang="en-US" sz="4400">
                  <a:solidFill>
                    <a:schemeClr val="accent2"/>
                  </a:solidFill>
                  <a:latin typeface="Arial Narrow" panose="020B0606020202030204" pitchFamily="34" charset="0"/>
                </a:rPr>
                <a:t>MARK</a:t>
              </a:r>
            </a:p>
          </p:txBody>
        </p:sp>
      </p:grpSp>
      <p:grpSp>
        <p:nvGrpSpPr>
          <p:cNvPr id="22" name="Group 21"/>
          <p:cNvGrpSpPr>
            <a:grpSpLocks noSelect="1" noMove="1" noResize="1"/>
          </p:cNvGrpSpPr>
          <p:nvPr>
            <p:custDataLst>
              <p:tags r:id="rId6"/>
            </p:custDataLst>
          </p:nvPr>
        </p:nvGrpSpPr>
        <p:grpSpPr>
          <a:xfrm>
            <a:off x="4572727" y="1516462"/>
            <a:ext cx="4342673" cy="1623251"/>
            <a:chOff x="404446" y="2426676"/>
            <a:chExt cx="2567354" cy="879232"/>
          </a:xfrm>
        </p:grpSpPr>
        <p:sp>
          <p:nvSpPr>
            <p:cNvPr id="25" name="Rectangle 24"/>
            <p:cNvSpPr/>
            <p:nvPr>
              <p:custDataLst>
                <p:tags r:id="rId11"/>
              </p:custDataLst>
            </p:nvPr>
          </p:nvSpPr>
          <p:spPr>
            <a:xfrm>
              <a:off x="404446" y="2426677"/>
              <a:ext cx="1280960" cy="8792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r>
                <a:rPr lang="en-US" sz="3200"/>
                <a:t>Pic</a:t>
              </a:r>
              <a:endParaRPr lang="en-US" sz="3600"/>
            </a:p>
          </p:txBody>
        </p:sp>
        <p:sp>
          <p:nvSpPr>
            <p:cNvPr id="26" name="Rectangle 25"/>
            <p:cNvSpPr/>
            <p:nvPr>
              <p:custDataLst>
                <p:tags r:id="rId12"/>
              </p:custDataLst>
            </p:nvPr>
          </p:nvSpPr>
          <p:spPr>
            <a:xfrm>
              <a:off x="1283677" y="2426676"/>
              <a:ext cx="1688123" cy="87923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r>
                <a:rPr lang="en-US" sz="4400">
                  <a:solidFill>
                    <a:schemeClr val="accent2"/>
                  </a:solidFill>
                  <a:latin typeface="Arial Narrow" panose="020B0606020202030204" pitchFamily="34" charset="0"/>
                </a:rPr>
                <a:t>BETH</a:t>
              </a:r>
            </a:p>
          </p:txBody>
        </p:sp>
      </p:grpSp>
      <p:sp>
        <p:nvSpPr>
          <p:cNvPr id="18" name="Rectangle 3"/>
          <p:cNvSpPr txBox="1">
            <a:spLocks noSelect="1" noMove="1" noResize="1"/>
          </p:cNvSpPr>
          <p:nvPr>
            <p:custDataLst>
              <p:tags r:id="rId7"/>
            </p:custDataLst>
          </p:nvPr>
        </p:nvSpPr>
        <p:spPr>
          <a:xfrm>
            <a:off x="5884506" y="3278188"/>
            <a:ext cx="2867609" cy="1725612"/>
          </a:xfrm>
          <a:prstGeom prst="rect">
            <a:avLst/>
          </a:prstGeom>
        </p:spPr>
        <p:txBody>
          <a:bodyPr>
            <a:normAutofit/>
          </a:bodyPr>
          <a:lstStyle>
            <a:defPPr>
              <a:defRPr lang="en-US"/>
            </a:defPPr>
            <a:lvl1pPr marL="342900" indent="-342900" algn="l" defTabSz="914400" rtl="0" eaLnBrk="1" fontAlgn="base" latinLnBrk="0" hangingPunct="1">
              <a:lnSpc>
                <a:spcPct val="90000"/>
              </a:lnSpc>
              <a:spcBef>
                <a:spcPts val="1200"/>
              </a:spcBef>
              <a:spcAft>
                <a:spcPct val="0"/>
              </a:spcAft>
              <a:buClr>
                <a:schemeClr val="accent1"/>
              </a:buClr>
              <a:buFont typeface="Arial" pitchFamily="34" charset="0"/>
              <a:buChar char="•"/>
              <a:defRPr sz="2400" kern="1200">
                <a:solidFill>
                  <a:schemeClr val="accent2"/>
                </a:solidFill>
                <a:latin typeface="+mn-lt"/>
                <a:ea typeface="+mn-ea"/>
                <a:cs typeface="+mn-cs"/>
              </a:defRPr>
            </a:lvl1pPr>
            <a:lvl2pPr marL="742950" indent="-285750" algn="l" defTabSz="914400" rtl="0" eaLnBrk="1" fontAlgn="base" latinLnBrk="0" hangingPunct="1">
              <a:lnSpc>
                <a:spcPct val="90000"/>
              </a:lnSpc>
              <a:spcBef>
                <a:spcPct val="20000"/>
              </a:spcBef>
              <a:spcAft>
                <a:spcPct val="0"/>
              </a:spcAft>
              <a:buClr>
                <a:schemeClr val="accent1"/>
              </a:buClr>
              <a:buFont typeface="Arial" pitchFamily="34" charset="0"/>
              <a:buChar char="–"/>
              <a:defRPr sz="2000" kern="1200">
                <a:solidFill>
                  <a:schemeClr val="accent2"/>
                </a:solidFill>
                <a:latin typeface="+mn-lt"/>
                <a:ea typeface="+mn-ea"/>
                <a:cs typeface="+mn-cs"/>
              </a:defRPr>
            </a:lvl2pPr>
            <a:lvl3pPr marL="1143000" indent="-228600" algn="l" defTabSz="914400" rtl="0" eaLnBrk="1" fontAlgn="base" latinLnBrk="0" hangingPunct="1">
              <a:lnSpc>
                <a:spcPct val="90000"/>
              </a:lnSpc>
              <a:spcBef>
                <a:spcPct val="20000"/>
              </a:spcBef>
              <a:spcAft>
                <a:spcPct val="0"/>
              </a:spcAft>
              <a:buClr>
                <a:schemeClr val="accent1"/>
              </a:buClr>
              <a:buFont typeface="Arial" pitchFamily="34" charset="0"/>
              <a:buChar char="•"/>
              <a:defRPr sz="1800" kern="1200">
                <a:solidFill>
                  <a:schemeClr val="accent2"/>
                </a:solidFill>
                <a:latin typeface="+mn-lt"/>
                <a:ea typeface="+mn-ea"/>
                <a:cs typeface="+mn-cs"/>
              </a:defRPr>
            </a:lvl3pPr>
            <a:lvl4pPr marL="1600200" indent="-228600" algn="l" defTabSz="914400" rtl="0" eaLnBrk="1" fontAlgn="base" latinLnBrk="0" hangingPunct="1">
              <a:lnSpc>
                <a:spcPct val="90000"/>
              </a:lnSpc>
              <a:spcBef>
                <a:spcPct val="20000"/>
              </a:spcBef>
              <a:spcAft>
                <a:spcPct val="0"/>
              </a:spcAft>
              <a:buClr>
                <a:schemeClr val="accent1"/>
              </a:buClr>
              <a:buFont typeface="Arial" pitchFamily="34" charset="0"/>
              <a:buChar char="–"/>
              <a:defRPr sz="1600" kern="1200">
                <a:solidFill>
                  <a:schemeClr val="accent2"/>
                </a:solidFill>
                <a:latin typeface="+mn-lt"/>
                <a:ea typeface="+mn-ea"/>
                <a:cs typeface="+mn-cs"/>
              </a:defRPr>
            </a:lvl4pPr>
            <a:lvl5pPr marL="2057400" indent="-228600" algn="l" defTabSz="914400" rtl="0" eaLnBrk="1" fontAlgn="base" latinLnBrk="0" hangingPunct="1">
              <a:lnSpc>
                <a:spcPct val="90000"/>
              </a:lnSpc>
              <a:spcBef>
                <a:spcPct val="20000"/>
              </a:spcBef>
              <a:spcAft>
                <a:spcPct val="0"/>
              </a:spcAft>
              <a:buClr>
                <a:schemeClr val="accent1"/>
              </a:buClr>
              <a:buFont typeface="Arial" pitchFamily="34" charset="0"/>
              <a:buChar char="»"/>
              <a:defRPr sz="16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220663" fontAlgn="auto">
              <a:spcAft>
                <a:spcPct val="0"/>
              </a:spcAft>
              <a:buFont typeface="Arial" pitchFamily="34" charset="0"/>
              <a:buChar char="•"/>
            </a:pPr>
            <a:r>
              <a:rPr lang="en-US" altLang="en-US" sz="2400">
                <a:latin typeface="Arial" pitchFamily="34" charset="0"/>
                <a:ea typeface="ＭＳ Ｐゴシック" pitchFamily="32" charset="-128"/>
              </a:rPr>
              <a:t>Married, both age 35</a:t>
            </a:r>
          </a:p>
          <a:p>
            <a:pPr marL="457200" lvl="1" indent="-220663" fontAlgn="auto">
              <a:spcAft>
                <a:spcPct val="0"/>
              </a:spcAft>
              <a:buFont typeface="Arial" pitchFamily="34" charset="0"/>
              <a:buChar char="•"/>
            </a:pPr>
            <a:r>
              <a:rPr lang="en-US" altLang="en-US" sz="2400">
                <a:latin typeface="Arial" pitchFamily="34" charset="0"/>
                <a:ea typeface="ＭＳ Ｐゴシック" pitchFamily="32" charset="-128"/>
              </a:rPr>
              <a:t>Have an 8-year-old daughter </a:t>
            </a:r>
          </a:p>
          <a:p>
            <a:pPr marL="457200" lvl="1" indent="-220663" fontAlgn="auto">
              <a:spcAft>
                <a:spcPct val="0"/>
              </a:spcAft>
            </a:pPr>
            <a:endParaRPr lang="en-US" altLang="en-US">
              <a:latin typeface="Arial" pitchFamily="34" charset="0"/>
              <a:ea typeface="ＭＳ Ｐゴシック" pitchFamily="32" charset="-128"/>
            </a:endParaRPr>
          </a:p>
        </p:txBody>
      </p:sp>
      <p:sp>
        <p:nvSpPr>
          <p:cNvPr id="19" name="Rectangle 9"/>
          <p:cNvSpPr>
            <a:spLocks noSelect="1" noMove="1" noResize="1"/>
          </p:cNvSpPr>
          <p:nvPr>
            <p:custDataLst>
              <p:tags r:id="rId8"/>
            </p:custDataLst>
          </p:nvPr>
        </p:nvSpPr>
        <p:spPr bwMode="auto">
          <a:xfrm>
            <a:off x="88900" y="3278188"/>
            <a:ext cx="88265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342900" indent="-34290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1pPr>
            <a:lvl2pPr marL="457200" indent="-236538"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2pPr>
            <a:lvl3pPr marL="685800" indent="-22860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3pPr>
            <a:lvl4pPr marL="137160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4pPr>
            <a:lvl5pPr marL="182880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5pPr>
            <a:lvl6pPr marL="4572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2" charset="-128"/>
                <a:cs typeface="+mn-cs"/>
              </a:defRPr>
            </a:lvl6pPr>
            <a:lvl7pPr marL="9144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2" charset="-128"/>
                <a:cs typeface="+mn-cs"/>
              </a:defRPr>
            </a:lvl7pPr>
            <a:lvl8pPr marL="13716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2" charset="-128"/>
                <a:cs typeface="+mn-cs"/>
              </a:defRPr>
            </a:lvl8pPr>
            <a:lvl9pPr marL="1828800" eaLnBrk="0" fontAlgn="base" hangingPunct="0">
              <a:spcBef>
                <a:spcPct val="0"/>
              </a:spcBef>
              <a:spcAft>
                <a:spcPct val="0"/>
              </a:spcAft>
              <a:defRPr sz="2400">
                <a:solidFill>
                  <a:schemeClr val="tx1"/>
                </a:solidFill>
                <a:latin typeface="Arial" pitchFamily="34" charset="0"/>
                <a:ea typeface="ＭＳ Ｐゴシック" pitchFamily="32" charset="-128"/>
              </a:defRPr>
            </a:lvl9pPr>
          </a:lstStyle>
          <a:p>
            <a:pPr>
              <a:spcBef>
                <a:spcPct val="20000"/>
              </a:spcBef>
              <a:buClr>
                <a:srgbClr val="3C9533"/>
              </a:buClr>
              <a:buFont typeface="Arial" pitchFamily="34" charset="0"/>
              <a:buNone/>
            </a:pPr>
            <a:r>
              <a:rPr lang="en-US" altLang="en-US" sz="2800">
                <a:solidFill>
                  <a:schemeClr val="accent1"/>
                </a:solidFill>
                <a:latin typeface="+mj-lt"/>
              </a:rPr>
              <a:t>Their Needs</a:t>
            </a:r>
          </a:p>
          <a:p>
            <a:pPr lvl="1">
              <a:spcBef>
                <a:spcPct val="20000"/>
              </a:spcBef>
              <a:buClr>
                <a:srgbClr val="3C9533"/>
              </a:buClr>
              <a:buFont typeface="Arial" pitchFamily="34" charset="0"/>
              <a:buChar char="•"/>
            </a:pPr>
            <a:r>
              <a:rPr lang="en-US" altLang="en-US" sz="2000"/>
              <a:t>Financial protection in the event of:</a:t>
            </a:r>
          </a:p>
          <a:p>
            <a:pPr lvl="2">
              <a:spcBef>
                <a:spcPct val="20000"/>
              </a:spcBef>
              <a:buClr>
                <a:srgbClr val="3C9533"/>
              </a:buClr>
              <a:buFont typeface="Courier New" pitchFamily="49" charset="0"/>
              <a:buChar char="o"/>
            </a:pPr>
            <a:r>
              <a:rPr lang="en-US" altLang="en-US" sz="2000"/>
              <a:t> death, or</a:t>
            </a:r>
          </a:p>
          <a:p>
            <a:pPr lvl="2">
              <a:spcBef>
                <a:spcPct val="20000"/>
              </a:spcBef>
              <a:buClr>
                <a:srgbClr val="3C9533"/>
              </a:buClr>
              <a:buFont typeface="Courier New" pitchFamily="49" charset="0"/>
              <a:buChar char="o"/>
            </a:pPr>
            <a:r>
              <a:rPr lang="en-US" altLang="en-US" sz="2000"/>
              <a:t> illness</a:t>
            </a:r>
          </a:p>
          <a:p>
            <a:pPr lvl="1">
              <a:spcBef>
                <a:spcPct val="20000"/>
              </a:spcBef>
              <a:buClr>
                <a:srgbClr val="3C9533"/>
              </a:buClr>
              <a:buFont typeface="Arial" pitchFamily="34" charset="0"/>
              <a:buChar char="•"/>
            </a:pPr>
            <a:r>
              <a:rPr lang="en-US" altLang="en-US" sz="2000"/>
              <a:t>Cash accumulation that may be used for:</a:t>
            </a:r>
          </a:p>
          <a:p>
            <a:pPr lvl="2">
              <a:spcBef>
                <a:spcPct val="20000"/>
              </a:spcBef>
              <a:buClr>
                <a:srgbClr val="3C9533"/>
              </a:buClr>
              <a:buFont typeface="Courier New" pitchFamily="49" charset="0"/>
              <a:buChar char="o"/>
            </a:pPr>
            <a:r>
              <a:rPr lang="en-US" altLang="en-US" sz="2000"/>
              <a:t>emergencies, </a:t>
            </a:r>
          </a:p>
          <a:p>
            <a:pPr lvl="2">
              <a:spcBef>
                <a:spcPct val="20000"/>
              </a:spcBef>
              <a:buClr>
                <a:srgbClr val="3C9533"/>
              </a:buClr>
              <a:buFont typeface="Courier New" pitchFamily="49" charset="0"/>
              <a:buChar char="o"/>
            </a:pPr>
            <a:r>
              <a:rPr lang="en-US" altLang="en-US" sz="2000"/>
              <a:t>future college expenses, and</a:t>
            </a:r>
          </a:p>
          <a:p>
            <a:pPr lvl="2">
              <a:spcBef>
                <a:spcPct val="20000"/>
              </a:spcBef>
              <a:buClr>
                <a:srgbClr val="3C9533"/>
              </a:buClr>
              <a:buFont typeface="Courier New" pitchFamily="49" charset="0"/>
              <a:buChar char="o"/>
            </a:pPr>
            <a:r>
              <a:rPr lang="en-US" altLang="en-US" sz="2000"/>
              <a:t>retirement income</a:t>
            </a:r>
          </a:p>
          <a:p>
            <a:pPr>
              <a:spcBef>
                <a:spcPct val="20000"/>
              </a:spcBef>
              <a:buClr>
                <a:srgbClr val="3C9533"/>
              </a:buClr>
              <a:buFont typeface="Arial" pitchFamily="34" charset="0"/>
              <a:buChar char="•"/>
            </a:pPr>
            <a:endParaRPr lang="en-US" altLang="en-US" sz="1800"/>
          </a:p>
        </p:txBody>
      </p:sp>
      <p:pic>
        <p:nvPicPr>
          <p:cNvPr id="23" name="Picture 1"/>
          <p:cNvPicPr>
            <a:picLocks noSelect="1" noChangeAspect="1" noMove="1" noResize="1"/>
          </p:cNvPicPr>
          <p:nvPr>
            <p:custDataLst>
              <p:tags r:id="rId9"/>
            </p:custDataLst>
          </p:nvPr>
        </p:nvPicPr>
        <p:blipFill>
          <a:blip r:embed="rId17">
            <a:extLst>
              <a:ext uri="{BEBA8EAE-BF5A-486C-A8C5-ECC9F3942E4B}">
                <a14:imgProps xmlns:a14="http://schemas.microsoft.com/office/drawing/2010/main">
                  <a14:imgLayer r:embed="rId18">
                    <a14:imgEffect>
                      <a14:colorTemperature colorTemp="8800"/>
                    </a14:imgEffect>
                  </a14:imgLayer>
                </a14:imgProps>
              </a:ext>
              <a:ext uri="{28A0092B-C50C-407E-A947-70E740481C1C}">
                <a14:useLocalDpi xmlns:a14="http://schemas.microsoft.com/office/drawing/2010/main"/>
              </a:ext>
            </a:extLst>
          </a:blip>
          <a:srcRect l="41826" t="33672" r="33548" b="43435"/>
          <a:stretch>
            <a:fillRect/>
          </a:stretch>
        </p:blipFill>
        <p:spPr bwMode="auto">
          <a:xfrm flipH="1">
            <a:off x="4572727" y="1516465"/>
            <a:ext cx="1487216" cy="1623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Select="1" noChangeAspect="1" noMove="1" noResize="1"/>
          </p:cNvPicPr>
          <p:nvPr>
            <p:custDataLst>
              <p:tags r:id="rId10"/>
            </p:custDataLst>
          </p:nvPr>
        </p:nvPicPr>
        <p:blipFill>
          <a:blip r:embed="rId19">
            <a:extLst>
              <a:ext uri="{28A0092B-C50C-407E-A947-70E740481C1C}">
                <a14:useLocalDpi xmlns:a14="http://schemas.microsoft.com/office/drawing/2010/main" val="0"/>
              </a:ext>
            </a:extLst>
          </a:blip>
          <a:srcRect l="23939" t="11529" r="46135" b="28691"/>
          <a:stretch>
            <a:fillRect/>
          </a:stretch>
        </p:blipFill>
        <p:spPr>
          <a:xfrm>
            <a:off x="149691" y="1472687"/>
            <a:ext cx="1487216" cy="1659035"/>
          </a:xfrm>
          <a:prstGeom prst="rect">
            <a:avLst/>
          </a:prstGeom>
        </p:spPr>
      </p:pic>
    </p:spTree>
    <p:custDataLst>
      <p:tags r:id="rId1"/>
    </p:custDataLst>
    <p:extLst>
      <p:ext uri="{BB962C8B-B14F-4D97-AF65-F5344CB8AC3E}">
        <p14:creationId xmlns:p14="http://schemas.microsoft.com/office/powerpoint/2010/main" val="3278771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Select="1" noMove="1" noResize="1"/>
          </p:cNvSpPr>
          <p:nvPr>
            <p:ph type="title"/>
            <p:custDataLst>
              <p:tags r:id="rId2"/>
            </p:custDataLst>
          </p:nvPr>
        </p:nvSpPr>
        <p:spPr>
          <a:xfrm>
            <a:off x="349250" y="149907"/>
            <a:ext cx="8651875" cy="1143000"/>
          </a:xfrm>
        </p:spPr>
        <p:txBody>
          <a:bodyPr/>
          <a:lstStyle/>
          <a:p>
            <a:r>
              <a:rPr lang="en-US" altLang="en-US">
                <a:ea typeface="ＭＳ Ｐゴシック" pitchFamily="32" charset="-128"/>
              </a:rPr>
              <a:t>A SOLUTION:</a:t>
            </a:r>
          </a:p>
        </p:txBody>
      </p:sp>
      <p:sp>
        <p:nvSpPr>
          <p:cNvPr id="36867" name="Rectangle 3"/>
          <p:cNvSpPr>
            <a:spLocks noGrp="1" noSelect="1" noMove="1" noResize="1"/>
          </p:cNvSpPr>
          <p:nvPr>
            <p:ph type="body" idx="1"/>
            <p:custDataLst>
              <p:tags r:id="rId3"/>
            </p:custDataLst>
          </p:nvPr>
        </p:nvSpPr>
        <p:spPr>
          <a:xfrm>
            <a:off x="366713" y="1706563"/>
            <a:ext cx="8651875" cy="1069975"/>
          </a:xfrm>
        </p:spPr>
        <p:txBody>
          <a:bodyPr/>
          <a:lstStyle/>
          <a:p>
            <a:pPr marL="0" indent="0">
              <a:buFont typeface="Arial" pitchFamily="34" charset="0"/>
              <a:buNone/>
            </a:pPr>
            <a:r>
              <a:rPr lang="en-US" altLang="en-US" sz="2400">
                <a:latin typeface="Arial" pitchFamily="34" charset="0"/>
                <a:ea typeface="ＭＳ Ｐゴシック" pitchFamily="32" charset="-128"/>
              </a:rPr>
              <a:t>They purchase an Indexed Universal Life policy on Mark </a:t>
            </a:r>
            <a:endParaRPr lang="en-US" altLang="en-US" b="1">
              <a:solidFill>
                <a:schemeClr val="accent1"/>
              </a:solidFill>
              <a:latin typeface="Arial" pitchFamily="34" charset="0"/>
              <a:ea typeface="ＭＳ Ｐゴシック" pitchFamily="32" charset="-128"/>
            </a:endParaRPr>
          </a:p>
        </p:txBody>
      </p:sp>
      <p:sp>
        <p:nvSpPr>
          <p:cNvPr id="503812" name="Text Box 4"/>
          <p:cNvSpPr txBox="1">
            <a:spLocks noSelect="1" noMove="1" noResize="1" noChangeArrowheads="1"/>
          </p:cNvSpPr>
          <p:nvPr>
            <p:custDataLst>
              <p:tags r:id="rId4"/>
            </p:custDataLst>
          </p:nvPr>
        </p:nvSpPr>
        <p:spPr bwMode="auto">
          <a:xfrm>
            <a:off x="349250" y="2378075"/>
            <a:ext cx="8370888" cy="2681288"/>
          </a:xfrm>
          <a:prstGeom prst="rect">
            <a:avLst/>
          </a:prstGeom>
          <a:noFill/>
          <a:ln w="9525">
            <a:solidFill>
              <a:schemeClr val="bg2"/>
            </a:solidFill>
            <a:miter lim="800000"/>
          </a:ln>
          <a:effectLst/>
        </p:spPr>
        <p:txBody>
          <a:bodyPr>
            <a:spAutoFit/>
          </a:bodyPr>
          <a:lstStyle>
            <a:defPPr>
              <a:defRPr lang="en-US"/>
            </a:defPPr>
            <a:lvl1pPr marL="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1pPr>
            <a:lvl2pPr marL="37931725" indent="-37474525"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2pPr>
            <a:lvl3pPr marL="91440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3pPr>
            <a:lvl4pPr marL="137160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4pPr>
            <a:lvl5pPr marL="182880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5pPr>
            <a:lvl6pPr marL="4572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2" charset="-128"/>
                <a:cs typeface="+mn-cs"/>
              </a:defRPr>
            </a:lvl6pPr>
            <a:lvl7pPr marL="9144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2" charset="-128"/>
                <a:cs typeface="+mn-cs"/>
              </a:defRPr>
            </a:lvl7pPr>
            <a:lvl8pPr marL="13716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2" charset="-128"/>
                <a:cs typeface="+mn-cs"/>
              </a:defRPr>
            </a:lvl8pPr>
            <a:lvl9pPr marL="1828800" eaLnBrk="0" fontAlgn="base" hangingPunct="0">
              <a:spcBef>
                <a:spcPct val="0"/>
              </a:spcBef>
              <a:spcAft>
                <a:spcPct val="0"/>
              </a:spcAft>
              <a:defRPr sz="2400">
                <a:solidFill>
                  <a:schemeClr val="tx1"/>
                </a:solidFill>
                <a:latin typeface="Arial" pitchFamily="34" charset="0"/>
                <a:ea typeface="ＭＳ Ｐゴシック" pitchFamily="32" charset="-128"/>
              </a:defRPr>
            </a:lvl9pPr>
          </a:lstStyle>
          <a:p>
            <a:pPr>
              <a:spcBef>
                <a:spcPct val="50000"/>
              </a:spcBef>
            </a:pPr>
            <a:r>
              <a:rPr lang="en-US" altLang="en-US" sz="2200" b="1">
                <a:solidFill>
                  <a:schemeClr val="accent1"/>
                </a:solidFill>
              </a:rPr>
              <a:t>FlexLife Indexed Universal Life Insurance</a:t>
            </a:r>
            <a:endParaRPr lang="en-US" altLang="en-US" sz="2200" b="1"/>
          </a:p>
          <a:p>
            <a:pPr>
              <a:spcBef>
                <a:spcPct val="50000"/>
              </a:spcBef>
            </a:pPr>
            <a:r>
              <a:rPr lang="en-US" altLang="en-US" sz="1800" b="1"/>
              <a:t>Policy Assumptions:</a:t>
            </a:r>
          </a:p>
          <a:p>
            <a:pPr>
              <a:spcBef>
                <a:spcPct val="50000"/>
              </a:spcBef>
              <a:buFont typeface="Arial" pitchFamily="34" charset="0"/>
              <a:buChar char="•"/>
            </a:pPr>
            <a:r>
              <a:rPr lang="en-US" altLang="en-US" sz="1800"/>
              <a:t>$1,000,000 IUL Option A Face Amount; Age 35 Male; Standard Non-Smoker; $950 check-o-matic monthly premium.</a:t>
            </a:r>
          </a:p>
          <a:p>
            <a:pPr>
              <a:spcBef>
                <a:spcPct val="50000"/>
              </a:spcBef>
              <a:buFont typeface="Arial" pitchFamily="34" charset="0"/>
              <a:buChar char="•"/>
            </a:pPr>
            <a:r>
              <a:rPr lang="en-US" altLang="en-US" sz="1800"/>
              <a:t>Premium paid all years except in years of withdrawals, ABR benefit distribution and receipt of LIBR benefit.</a:t>
            </a:r>
          </a:p>
          <a:p>
            <a:pPr>
              <a:spcBef>
                <a:spcPct val="50000"/>
              </a:spcBef>
              <a:buFont typeface="Arial" pitchFamily="34" charset="0"/>
              <a:buChar char="•"/>
            </a:pPr>
            <a:r>
              <a:rPr lang="en-US" altLang="en-US" sz="1800"/>
              <a:t>Illustrated Rate 7%; S&amp;P 500 Point-to-Point Index Strategy</a:t>
            </a:r>
            <a:r>
              <a:rPr lang="en-US" altLang="en-US" sz="2000"/>
              <a:t> </a:t>
            </a:r>
            <a:endParaRPr lang="en-US" altLang="en-US" sz="2000">
              <a:solidFill>
                <a:srgbClr val="FF0000"/>
              </a:solidFill>
            </a:endParaRPr>
          </a:p>
        </p:txBody>
      </p:sp>
      <p:sp>
        <p:nvSpPr>
          <p:cNvPr id="36869" name="Text Box 5"/>
          <p:cNvSpPr txBox="1">
            <a:spLocks noSelect="1" noMove="1" noResize="1" noChangeArrowheads="1"/>
          </p:cNvSpPr>
          <p:nvPr>
            <p:custDataLst>
              <p:tags r:id="rId5"/>
            </p:custDataLst>
          </p:nvPr>
        </p:nvSpPr>
        <p:spPr bwMode="auto">
          <a:xfrm>
            <a:off x="184150" y="5300663"/>
            <a:ext cx="881697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marL="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1pPr>
            <a:lvl2pPr marL="45720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2pPr>
            <a:lvl3pPr marL="91440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3pPr>
            <a:lvl4pPr marL="137160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4pPr>
            <a:lvl5pPr marL="182880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5pPr>
            <a:lvl6pPr marL="22860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2" charset="-128"/>
                <a:cs typeface="+mn-cs"/>
              </a:defRPr>
            </a:lvl6pPr>
            <a:lvl7pPr marL="27432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2" charset="-128"/>
                <a:cs typeface="+mn-cs"/>
              </a:defRPr>
            </a:lvl7pPr>
            <a:lvl8pPr marL="32004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2" charset="-128"/>
                <a:cs typeface="+mn-cs"/>
              </a:defRPr>
            </a:lvl8pPr>
            <a:lvl9pPr eaLnBrk="0" fontAlgn="base" hangingPunct="0">
              <a:spcBef>
                <a:spcPct val="0"/>
              </a:spcBef>
              <a:spcAft>
                <a:spcPct val="0"/>
              </a:spcAft>
              <a:defRPr sz="2400">
                <a:solidFill>
                  <a:schemeClr val="tx1"/>
                </a:solidFill>
                <a:latin typeface="Arial" pitchFamily="34" charset="0"/>
                <a:ea typeface="ＭＳ Ｐゴシック" pitchFamily="32" charset="-128"/>
              </a:defRPr>
            </a:lvl9pPr>
          </a:lstStyle>
          <a:p>
            <a:pPr defTabSz="914400" eaLnBrk="1" hangingPunct="1">
              <a:spcBef>
                <a:spcPct val="50000"/>
              </a:spcBef>
            </a:pPr>
            <a:r>
              <a:rPr lang="en-US" altLang="en-US" sz="1200"/>
              <a:t>LSW FlexLife and all applicable riders are issued and underwritten by Life Insurance Company of the SouthWest.  NL FlexLife and all applicable riders are issued and underwritten by National Life Insurance Company.  Riders are optional, may be available at additional cost, and may not be available in all states or on all products.  Values on the following slides are based on an assumed crediting rate of 7% annually.  The benefit and values shown are not guaranteed.  Actual results may be more or less favorable.</a:t>
            </a:r>
          </a:p>
        </p:txBody>
      </p:sp>
    </p:spTree>
    <p:custDataLst>
      <p:tags r:id="rId1"/>
    </p:custDataLst>
    <p:extLst>
      <p:ext uri="{BB962C8B-B14F-4D97-AF65-F5344CB8AC3E}">
        <p14:creationId xmlns:p14="http://schemas.microsoft.com/office/powerpoint/2010/main" val="162387642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Select="1" noMove="1" noResize="1"/>
          </p:cNvSpPr>
          <p:nvPr>
            <p:ph type="title"/>
            <p:custDataLst>
              <p:tags r:id="rId2"/>
            </p:custDataLst>
          </p:nvPr>
        </p:nvSpPr>
        <p:spPr>
          <a:xfrm>
            <a:off x="156255" y="169534"/>
            <a:ext cx="8651875" cy="1143000"/>
          </a:xfrm>
        </p:spPr>
        <p:txBody>
          <a:bodyPr/>
          <a:lstStyle/>
          <a:p>
            <a:r>
              <a:rPr lang="en-US" altLang="en-US">
                <a:ea typeface="ＭＳ Ｐゴシック" pitchFamily="32" charset="-128"/>
              </a:rPr>
              <a:t>LIFE STAGE 1 – FAMILY PROTECTION</a:t>
            </a:r>
          </a:p>
        </p:txBody>
      </p:sp>
      <p:sp>
        <p:nvSpPr>
          <p:cNvPr id="38915" name="Rectangle 3"/>
          <p:cNvSpPr>
            <a:spLocks noGrp="1" noSelect="1" noMove="1" noResize="1"/>
          </p:cNvSpPr>
          <p:nvPr>
            <p:ph type="body" idx="1"/>
            <p:custDataLst>
              <p:tags r:id="rId3"/>
            </p:custDataLst>
          </p:nvPr>
        </p:nvSpPr>
        <p:spPr>
          <a:xfrm>
            <a:off x="214313" y="1607231"/>
            <a:ext cx="8929687" cy="2351087"/>
          </a:xfrm>
          <a:noFill/>
        </p:spPr>
        <p:txBody>
          <a:bodyPr/>
          <a:lstStyle/>
          <a:p>
            <a:pPr marL="0" indent="0">
              <a:spcAft>
                <a:spcPct val="30000"/>
              </a:spcAft>
              <a:buFont typeface="Arial" pitchFamily="34" charset="0"/>
              <a:buNone/>
            </a:pPr>
            <a:r>
              <a:rPr lang="en-US" altLang="en-US" sz="2400">
                <a:latin typeface="Arial" pitchFamily="34" charset="0"/>
                <a:ea typeface="ＭＳ Ｐゴシック" pitchFamily="32" charset="-128"/>
              </a:rPr>
              <a:t>Death Benefit protection to replace income in the event Mark dies prematurely.</a:t>
            </a:r>
          </a:p>
          <a:p>
            <a:pPr marL="457200" lvl="1" indent="-236538">
              <a:spcAft>
                <a:spcPct val="30000"/>
              </a:spcAft>
              <a:buFont typeface="Arial" pitchFamily="34" charset="0"/>
              <a:buChar char="•"/>
            </a:pPr>
            <a:r>
              <a:rPr lang="en-US" altLang="en-US" sz="2000">
                <a:latin typeface="Arial" pitchFamily="34" charset="0"/>
                <a:ea typeface="ＭＳ Ｐゴシック" pitchFamily="32" charset="-128"/>
              </a:rPr>
              <a:t>Policy provides $1,000,000 Death Benefit protection on Mark</a:t>
            </a:r>
          </a:p>
          <a:p>
            <a:pPr marL="457200" lvl="1" indent="-236538">
              <a:spcAft>
                <a:spcPct val="30000"/>
              </a:spcAft>
              <a:buFont typeface="Arial" pitchFamily="34" charset="0"/>
              <a:buChar char="•"/>
            </a:pPr>
            <a:r>
              <a:rPr lang="en-US" altLang="en-US" sz="2000">
                <a:latin typeface="Arial" pitchFamily="34" charset="0"/>
                <a:ea typeface="ＭＳ Ｐゴシック" pitchFamily="32" charset="-128"/>
              </a:rPr>
              <a:t>Cash value grows tax-deferred</a:t>
            </a:r>
          </a:p>
        </p:txBody>
      </p:sp>
      <p:sp>
        <p:nvSpPr>
          <p:cNvPr id="38918" name="Text Box 6"/>
          <p:cNvSpPr txBox="1">
            <a:spLocks noSelect="1" noMove="1" noResize="1" noChangeArrowheads="1"/>
          </p:cNvSpPr>
          <p:nvPr>
            <p:custDataLst>
              <p:tags r:id="rId4"/>
            </p:custDataLst>
          </p:nvPr>
        </p:nvSpPr>
        <p:spPr bwMode="auto">
          <a:xfrm>
            <a:off x="214313" y="5413375"/>
            <a:ext cx="86518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marL="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1pPr>
            <a:lvl2pPr marL="45720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2pPr>
            <a:lvl3pPr marL="91440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3pPr>
            <a:lvl4pPr marL="137160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4pPr>
            <a:lvl5pPr marL="182880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5pPr>
            <a:lvl6pPr marL="22860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2" charset="-128"/>
                <a:cs typeface="+mn-cs"/>
              </a:defRPr>
            </a:lvl6pPr>
            <a:lvl7pPr marL="27432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2" charset="-128"/>
                <a:cs typeface="+mn-cs"/>
              </a:defRPr>
            </a:lvl7pPr>
            <a:lvl8pPr marL="32004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2" charset="-128"/>
                <a:cs typeface="+mn-cs"/>
              </a:defRPr>
            </a:lvl8pPr>
            <a:lvl9pPr eaLnBrk="0" fontAlgn="base" hangingPunct="0">
              <a:spcBef>
                <a:spcPct val="0"/>
              </a:spcBef>
              <a:spcAft>
                <a:spcPct val="0"/>
              </a:spcAft>
              <a:defRPr sz="2400">
                <a:solidFill>
                  <a:schemeClr val="tx1"/>
                </a:solidFill>
                <a:latin typeface="Arial" pitchFamily="34" charset="0"/>
                <a:ea typeface="ＭＳ Ｐゴシック" pitchFamily="32" charset="-128"/>
              </a:defRPr>
            </a:lvl9pPr>
          </a:lstStyle>
          <a:p>
            <a:pPr defTabSz="914400" eaLnBrk="1" hangingPunct="1">
              <a:spcBef>
                <a:spcPct val="50000"/>
              </a:spcBef>
            </a:pPr>
            <a:r>
              <a:rPr lang="en-US" altLang="en-US" sz="1200"/>
              <a:t>Policy loans and withdrawals reduce the policy’s cash value and death benefit and may result in a taxable event.  Surrender charges may reduce the policy’s cash value in early year.  </a:t>
            </a:r>
            <a:r>
              <a:rPr lang="en-US" altLang="en-US" sz="1200">
                <a:solidFill>
                  <a:srgbClr val="000000"/>
                </a:solidFill>
                <a:cs typeface="Times New Roman" pitchFamily="18" charset="0"/>
              </a:rPr>
              <a:t>Withdrawals up to the basis paid into the contract and loans thereafter will not create an immediate taxable event, but substantial tax ramifications could result upon contract lapse or surrender.</a:t>
            </a:r>
            <a:r>
              <a:rPr lang="en-US" altLang="en-US" sz="1200"/>
              <a:t> </a:t>
            </a:r>
          </a:p>
        </p:txBody>
      </p:sp>
      <p:grpSp>
        <p:nvGrpSpPr>
          <p:cNvPr id="4" name="Group 3"/>
          <p:cNvGrpSpPr>
            <a:grpSpLocks noSelect="1" noMove="1" noResize="1"/>
          </p:cNvGrpSpPr>
          <p:nvPr>
            <p:custDataLst>
              <p:tags r:id="rId5"/>
            </p:custDataLst>
          </p:nvPr>
        </p:nvGrpSpPr>
        <p:grpSpPr>
          <a:xfrm>
            <a:off x="2965293" y="3395712"/>
            <a:ext cx="2758173" cy="1843670"/>
            <a:chOff x="6833350" y="2800626"/>
            <a:chExt cx="2758173" cy="1843670"/>
          </a:xfrm>
        </p:grpSpPr>
        <p:grpSp>
          <p:nvGrpSpPr>
            <p:cNvPr id="12" name="Group 11"/>
            <p:cNvGrpSpPr/>
            <p:nvPr>
              <p:custDataLst>
                <p:tags r:id="rId6"/>
              </p:custDataLst>
            </p:nvPr>
          </p:nvGrpSpPr>
          <p:grpSpPr>
            <a:xfrm>
              <a:off x="6833350" y="2800626"/>
              <a:ext cx="2660244" cy="1843670"/>
              <a:chOff x="368773" y="2962940"/>
              <a:chExt cx="2660244" cy="1219200"/>
            </a:xfrm>
          </p:grpSpPr>
          <p:sp>
            <p:nvSpPr>
              <p:cNvPr id="13" name="Rectangle 12"/>
              <p:cNvSpPr/>
              <p:nvPr>
                <p:custDataLst>
                  <p:tags r:id="rId8"/>
                </p:custDataLst>
              </p:nvPr>
            </p:nvSpPr>
            <p:spPr>
              <a:xfrm>
                <a:off x="368773" y="2962940"/>
                <a:ext cx="457644" cy="12192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sz="2000"/>
              </a:p>
            </p:txBody>
          </p:sp>
          <p:sp>
            <p:nvSpPr>
              <p:cNvPr id="14" name="Isosceles Triangle 13"/>
              <p:cNvSpPr/>
              <p:nvPr>
                <p:custDataLst>
                  <p:tags r:id="rId9"/>
                </p:custDataLst>
              </p:nvPr>
            </p:nvSpPr>
            <p:spPr>
              <a:xfrm rot="5400000">
                <a:off x="445195" y="3493618"/>
                <a:ext cx="304800" cy="15784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sz="2000"/>
              </a:p>
            </p:txBody>
          </p:sp>
          <p:sp>
            <p:nvSpPr>
              <p:cNvPr id="15" name="Rectangle 14"/>
              <p:cNvSpPr/>
              <p:nvPr>
                <p:custDataLst>
                  <p:tags r:id="rId10"/>
                </p:custDataLst>
              </p:nvPr>
            </p:nvSpPr>
            <p:spPr>
              <a:xfrm>
                <a:off x="826417" y="2962940"/>
                <a:ext cx="2202600" cy="1219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marL="342900" lvl="0" indent="-342900">
                  <a:buFont typeface="Arial" pitchFamily="34" charset="0"/>
                  <a:buChar char="•"/>
                </a:pPr>
                <a:endParaRPr lang="en-US" sz="1600" b="1">
                  <a:solidFill>
                    <a:schemeClr val="bg1"/>
                  </a:solidFill>
                  <a:latin typeface="Arial" pitchFamily="34" charset="0"/>
                  <a:cs typeface="Arial" pitchFamily="34" charset="0"/>
                </a:endParaRPr>
              </a:p>
            </p:txBody>
          </p:sp>
        </p:grpSp>
        <p:sp>
          <p:nvSpPr>
            <p:cNvPr id="3" name="Rectangle 2"/>
            <p:cNvSpPr/>
            <p:nvPr>
              <p:custDataLst>
                <p:tags r:id="rId7"/>
              </p:custDataLst>
            </p:nvPr>
          </p:nvSpPr>
          <p:spPr>
            <a:xfrm>
              <a:off x="7290994" y="2865737"/>
              <a:ext cx="2300529" cy="1754326"/>
            </a:xfrm>
            <a:prstGeom prst="rect">
              <a:avLst/>
            </a:prstGeom>
          </p:spPr>
          <p:txBody>
            <a:bodyPr wrap="square">
              <a:spAutoFit/>
            </a:bodyPr>
            <a:lstStyle>
              <a:defPPr>
                <a:defRPr lang="en-US"/>
              </a:defPPr>
            </a:lstStyle>
            <a:p>
              <a:r>
                <a:rPr lang="en-US">
                  <a:solidFill>
                    <a:schemeClr val="bg1"/>
                  </a:solidFill>
                </a:rPr>
                <a:t>In years 11 through 14 they take tax-free withdrawals of $5,000 per year to help with daughter’s college expenses.</a:t>
              </a:r>
            </a:p>
          </p:txBody>
        </p:sp>
      </p:grpSp>
    </p:spTree>
    <p:custDataLst>
      <p:tags r:id="rId1"/>
    </p:custDataLst>
    <p:extLst>
      <p:ext uri="{BB962C8B-B14F-4D97-AF65-F5344CB8AC3E}">
        <p14:creationId xmlns:p14="http://schemas.microsoft.com/office/powerpoint/2010/main" val="13889892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Select="1" noMove="1" noResize="1"/>
          </p:cNvSpPr>
          <p:nvPr>
            <p:ph type="title"/>
            <p:custDataLst>
              <p:tags r:id="rId2"/>
            </p:custDataLst>
          </p:nvPr>
        </p:nvSpPr>
        <p:spPr>
          <a:xfrm>
            <a:off x="65767" y="716112"/>
            <a:ext cx="7618413" cy="609600"/>
          </a:xfrm>
        </p:spPr>
        <p:txBody>
          <a:bodyPr>
            <a:noAutofit/>
          </a:bodyPr>
          <a:lstStyle/>
          <a:p>
            <a:r>
              <a:rPr lang="en-US" altLang="en-US">
                <a:ea typeface="ＭＳ Ｐゴシック" pitchFamily="32" charset="-128"/>
              </a:rPr>
              <a:t>LIFE STAGE 2 – ILLNESS</a:t>
            </a:r>
          </a:p>
        </p:txBody>
      </p:sp>
      <p:sp>
        <p:nvSpPr>
          <p:cNvPr id="40963" name="Rectangle 3"/>
          <p:cNvSpPr>
            <a:spLocks noGrp="1" noSelect="1" noMove="1" noResize="1"/>
          </p:cNvSpPr>
          <p:nvPr>
            <p:ph type="body" idx="1"/>
            <p:custDataLst>
              <p:tags r:id="rId3"/>
            </p:custDataLst>
          </p:nvPr>
        </p:nvSpPr>
        <p:spPr>
          <a:xfrm>
            <a:off x="1654175" y="1678668"/>
            <a:ext cx="5835650" cy="2066925"/>
          </a:xfrm>
        </p:spPr>
        <p:txBody>
          <a:bodyPr>
            <a:normAutofit lnSpcReduction="10000"/>
          </a:bodyPr>
          <a:lstStyle/>
          <a:p>
            <a:pPr marL="228600" indent="-228600">
              <a:buFontTx/>
              <a:buChar char="•"/>
            </a:pPr>
            <a:r>
              <a:rPr lang="en-US" altLang="en-US" sz="2400">
                <a:latin typeface="Arial" pitchFamily="34" charset="0"/>
                <a:ea typeface="ＭＳ Ｐゴシック" pitchFamily="32" charset="-128"/>
              </a:rPr>
              <a:t>20 years later, Mark is diagnosed with Multiple Sclerosis</a:t>
            </a:r>
          </a:p>
          <a:p>
            <a:pPr marL="228600" indent="-228600" eaLnBrk="1" hangingPunct="1">
              <a:spcBef>
                <a:spcPct val="50000"/>
              </a:spcBef>
              <a:buFontTx/>
              <a:buChar char="•"/>
            </a:pPr>
            <a:r>
              <a:rPr lang="en-US" altLang="en-US" sz="2400">
                <a:latin typeface="Arial" pitchFamily="34" charset="0"/>
                <a:ea typeface="ＭＳ Ｐゴシック" pitchFamily="32" charset="-128"/>
              </a:rPr>
              <a:t>Uses ABR Chronic Benefit to replace lost wages and to make home improvements to accommodate his illness.</a:t>
            </a:r>
          </a:p>
        </p:txBody>
      </p:sp>
      <p:sp>
        <p:nvSpPr>
          <p:cNvPr id="40965" name="Text Box 7"/>
          <p:cNvSpPr txBox="1">
            <a:spLocks noSelect="1" noMove="1" noResize="1" noChangeArrowheads="1"/>
          </p:cNvSpPr>
          <p:nvPr>
            <p:custDataLst>
              <p:tags r:id="rId4"/>
            </p:custDataLst>
          </p:nvPr>
        </p:nvSpPr>
        <p:spPr bwMode="auto">
          <a:xfrm>
            <a:off x="174625" y="5830207"/>
            <a:ext cx="8596313"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1pPr>
            <a:lvl2pPr marL="37931725" indent="-37474525"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2pPr>
            <a:lvl3pPr marL="91440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3pPr>
            <a:lvl4pPr marL="137160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4pPr>
            <a:lvl5pPr marL="182880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5pPr>
            <a:lvl6pPr marL="4572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2" charset="-128"/>
                <a:cs typeface="+mn-cs"/>
              </a:defRPr>
            </a:lvl6pPr>
            <a:lvl7pPr marL="9144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2" charset="-128"/>
                <a:cs typeface="+mn-cs"/>
              </a:defRPr>
            </a:lvl7pPr>
            <a:lvl8pPr marL="13716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2" charset="-128"/>
                <a:cs typeface="+mn-cs"/>
              </a:defRPr>
            </a:lvl8pPr>
            <a:lvl9pPr marL="1828800" eaLnBrk="0" fontAlgn="base" hangingPunct="0">
              <a:spcBef>
                <a:spcPct val="0"/>
              </a:spcBef>
              <a:spcAft>
                <a:spcPct val="0"/>
              </a:spcAft>
              <a:defRPr sz="2400">
                <a:solidFill>
                  <a:schemeClr val="tx1"/>
                </a:solidFill>
                <a:latin typeface="Arial" pitchFamily="34" charset="0"/>
                <a:ea typeface="ＭＳ Ｐゴシック" pitchFamily="32" charset="-128"/>
              </a:defRPr>
            </a:lvl9pPr>
          </a:lstStyle>
          <a:p>
            <a:pPr>
              <a:spcBef>
                <a:spcPct val="50000"/>
              </a:spcBef>
            </a:pPr>
            <a:r>
              <a:rPr lang="en-US" altLang="en-US" sz="1200"/>
              <a:t>Receipt of accelerated benefits will reduce the policy’s cash value and death benefit, may result in a  taxable event, and may affect the client’s eligibility for public assistance programs.  Reducing policy values too much may reduce or eliminate other rider benefits.</a:t>
            </a:r>
          </a:p>
        </p:txBody>
      </p:sp>
      <p:grpSp>
        <p:nvGrpSpPr>
          <p:cNvPr id="2" name="Group 1"/>
          <p:cNvGrpSpPr>
            <a:grpSpLocks noSelect="1" noMove="1" noResize="1"/>
          </p:cNvGrpSpPr>
          <p:nvPr>
            <p:custDataLst>
              <p:tags r:id="rId5"/>
            </p:custDataLst>
          </p:nvPr>
        </p:nvGrpSpPr>
        <p:grpSpPr>
          <a:xfrm>
            <a:off x="3046659" y="3741078"/>
            <a:ext cx="2689431" cy="1843672"/>
            <a:chOff x="3837687" y="3744327"/>
            <a:chExt cx="2689431" cy="1843672"/>
          </a:xfrm>
        </p:grpSpPr>
        <p:grpSp>
          <p:nvGrpSpPr>
            <p:cNvPr id="7" name="Group 6"/>
            <p:cNvGrpSpPr/>
            <p:nvPr>
              <p:custDataLst>
                <p:tags r:id="rId6"/>
              </p:custDataLst>
            </p:nvPr>
          </p:nvGrpSpPr>
          <p:grpSpPr>
            <a:xfrm>
              <a:off x="3837687" y="3744327"/>
              <a:ext cx="2660244" cy="1843672"/>
              <a:chOff x="3310359" y="2962939"/>
              <a:chExt cx="2660244" cy="1219201"/>
            </a:xfrm>
          </p:grpSpPr>
          <p:sp>
            <p:nvSpPr>
              <p:cNvPr id="8" name="Rectangle 7"/>
              <p:cNvSpPr/>
              <p:nvPr>
                <p:custDataLst>
                  <p:tags r:id="rId8"/>
                </p:custDataLst>
              </p:nvPr>
            </p:nvSpPr>
            <p:spPr>
              <a:xfrm>
                <a:off x="3310359" y="2962940"/>
                <a:ext cx="457644" cy="1219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sz="2000"/>
              </a:p>
            </p:txBody>
          </p:sp>
          <p:sp>
            <p:nvSpPr>
              <p:cNvPr id="9" name="Isosceles Triangle 8"/>
              <p:cNvSpPr/>
              <p:nvPr>
                <p:custDataLst>
                  <p:tags r:id="rId9"/>
                </p:custDataLst>
              </p:nvPr>
            </p:nvSpPr>
            <p:spPr>
              <a:xfrm rot="5400000">
                <a:off x="3386781" y="3493618"/>
                <a:ext cx="304800" cy="15784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sz="2000"/>
              </a:p>
            </p:txBody>
          </p:sp>
          <p:sp>
            <p:nvSpPr>
              <p:cNvPr id="10" name="Rectangle 9"/>
              <p:cNvSpPr/>
              <p:nvPr>
                <p:custDataLst>
                  <p:tags r:id="rId10"/>
                </p:custDataLst>
              </p:nvPr>
            </p:nvSpPr>
            <p:spPr>
              <a:xfrm>
                <a:off x="3768003" y="2962939"/>
                <a:ext cx="2202600"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marL="285750" lvl="0" indent="-285750">
                  <a:buFont typeface="Arial" pitchFamily="34" charset="0"/>
                  <a:buChar char="•"/>
                </a:pPr>
                <a:endParaRPr lang="en-US" b="1">
                  <a:solidFill>
                    <a:schemeClr val="bg1"/>
                  </a:solidFill>
                  <a:latin typeface="Arial" pitchFamily="34" charset="0"/>
                  <a:cs typeface="Arial" pitchFamily="34" charset="0"/>
                </a:endParaRPr>
              </a:p>
            </p:txBody>
          </p:sp>
        </p:grpSp>
        <p:sp>
          <p:nvSpPr>
            <p:cNvPr id="40966" name="Text Box 10"/>
            <p:cNvSpPr txBox="1">
              <a:spLocks noChangeArrowheads="1"/>
            </p:cNvSpPr>
            <p:nvPr>
              <p:custDataLst>
                <p:tags r:id="rId7"/>
              </p:custDataLst>
            </p:nvPr>
          </p:nvSpPr>
          <p:spPr bwMode="auto">
            <a:xfrm>
              <a:off x="4164705" y="3970417"/>
              <a:ext cx="2362413" cy="138499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defPPr>
                <a:defRPr lang="en-US"/>
              </a:defPPr>
              <a:lvl1pPr marL="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1pPr>
              <a:lvl2pPr marL="37931725" indent="-37474525"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2pPr>
              <a:lvl3pPr marL="91440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3pPr>
              <a:lvl4pPr marL="137160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4pPr>
              <a:lvl5pPr marL="182880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5pPr>
              <a:lvl6pPr marL="4572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2" charset="-128"/>
                  <a:cs typeface="+mn-cs"/>
                </a:defRPr>
              </a:lvl6pPr>
              <a:lvl7pPr marL="9144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2" charset="-128"/>
                  <a:cs typeface="+mn-cs"/>
                </a:defRPr>
              </a:lvl7pPr>
              <a:lvl8pPr marL="13716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2" charset="-128"/>
                  <a:cs typeface="+mn-cs"/>
                </a:defRPr>
              </a:lvl8pPr>
              <a:lvl9pPr marL="1828800" eaLnBrk="0" fontAlgn="base" hangingPunct="0">
                <a:spcBef>
                  <a:spcPct val="0"/>
                </a:spcBef>
                <a:spcAft>
                  <a:spcPct val="0"/>
                </a:spcAft>
                <a:defRPr sz="2400">
                  <a:solidFill>
                    <a:schemeClr val="tx1"/>
                  </a:solidFill>
                  <a:latin typeface="Arial" pitchFamily="34" charset="0"/>
                  <a:ea typeface="ＭＳ Ｐゴシック" pitchFamily="32" charset="-128"/>
                </a:defRPr>
              </a:lvl9pPr>
            </a:lstStyle>
            <a:p>
              <a:pPr algn="ctr" defTabSz="914400">
                <a:spcBef>
                  <a:spcPct val="20000"/>
                </a:spcBef>
                <a:buClr>
                  <a:srgbClr val="3C9533"/>
                </a:buClr>
                <a:buFont typeface="Arial" pitchFamily="34" charset="0"/>
                <a:buNone/>
              </a:pPr>
              <a:r>
                <a:rPr lang="en-US" altLang="en-US" sz="2000">
                  <a:solidFill>
                    <a:schemeClr val="bg1"/>
                  </a:solidFill>
                </a:rPr>
                <a:t>$40,000 ABR Benefit</a:t>
              </a:r>
            </a:p>
            <a:p>
              <a:pPr algn="ctr" defTabSz="914400">
                <a:spcBef>
                  <a:spcPct val="20000"/>
                </a:spcBef>
                <a:buClr>
                  <a:srgbClr val="3C9533"/>
                </a:buClr>
                <a:buFont typeface="Arial" pitchFamily="34" charset="0"/>
                <a:buNone/>
              </a:pPr>
              <a:r>
                <a:rPr lang="en-US" altLang="en-US" sz="2000">
                  <a:solidFill>
                    <a:schemeClr val="bg1"/>
                  </a:solidFill>
                </a:rPr>
                <a:t> each year for three years</a:t>
              </a:r>
            </a:p>
          </p:txBody>
        </p:sp>
      </p:grpSp>
    </p:spTree>
    <p:custDataLst>
      <p:tags r:id="rId1"/>
    </p:custDataLst>
    <p:extLst>
      <p:ext uri="{BB962C8B-B14F-4D97-AF65-F5344CB8AC3E}">
        <p14:creationId xmlns:p14="http://schemas.microsoft.com/office/powerpoint/2010/main" val="896029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Select="1" noMove="1" noResize="1"/>
          </p:cNvSpPr>
          <p:nvPr>
            <p:ph type="title"/>
            <p:custDataLst>
              <p:tags r:id="rId2"/>
            </p:custDataLst>
          </p:nvPr>
        </p:nvSpPr>
        <p:spPr>
          <a:xfrm>
            <a:off x="239712" y="162932"/>
            <a:ext cx="8651875" cy="1143000"/>
          </a:xfrm>
        </p:spPr>
        <p:txBody>
          <a:bodyPr/>
          <a:lstStyle/>
          <a:p>
            <a:r>
              <a:rPr lang="en-US" altLang="en-US">
                <a:ea typeface="ＭＳ Ｐゴシック" pitchFamily="32" charset="-128"/>
              </a:rPr>
              <a:t>LIFE STAGE 3 -  RETIREMENT INCOME</a:t>
            </a:r>
          </a:p>
        </p:txBody>
      </p:sp>
      <p:sp>
        <p:nvSpPr>
          <p:cNvPr id="43011" name="Rectangle 3"/>
          <p:cNvSpPr>
            <a:spLocks noGrp="1" noSelect="1" noMove="1" noResize="1"/>
          </p:cNvSpPr>
          <p:nvPr>
            <p:ph type="body" idx="1"/>
            <p:custDataLst>
              <p:tags r:id="rId3"/>
            </p:custDataLst>
          </p:nvPr>
        </p:nvSpPr>
        <p:spPr>
          <a:xfrm>
            <a:off x="330201" y="1771424"/>
            <a:ext cx="8612187" cy="1881187"/>
          </a:xfrm>
        </p:spPr>
        <p:txBody>
          <a:bodyPr/>
          <a:lstStyle/>
          <a:p>
            <a:pPr marL="236538" indent="-220663">
              <a:spcAft>
                <a:spcPts val="600"/>
              </a:spcAft>
            </a:pPr>
            <a:r>
              <a:rPr lang="en-US" altLang="en-US" sz="2000">
                <a:latin typeface="Arial" pitchFamily="34" charset="0"/>
                <a:ea typeface="ＭＳ Ｐゴシック" pitchFamily="32" charset="-128"/>
              </a:rPr>
              <a:t>At 65, Mark decides to exercise the Lifetime Income Benefit Rider.</a:t>
            </a:r>
          </a:p>
          <a:p>
            <a:pPr marL="236538" indent="-220663">
              <a:spcAft>
                <a:spcPts val="600"/>
              </a:spcAft>
            </a:pPr>
            <a:r>
              <a:rPr lang="en-US" altLang="en-US" sz="2000">
                <a:latin typeface="Arial" pitchFamily="34" charset="0"/>
                <a:ea typeface="ＭＳ Ｐゴシック" pitchFamily="32" charset="-128"/>
              </a:rPr>
              <a:t>Once elected, lifetime income payments – guaranteed!</a:t>
            </a:r>
          </a:p>
          <a:p>
            <a:pPr marL="236538" indent="-220663">
              <a:spcAft>
                <a:spcPts val="600"/>
              </a:spcAft>
            </a:pPr>
            <a:r>
              <a:rPr lang="en-US" altLang="en-US" sz="2000">
                <a:latin typeface="Arial" pitchFamily="34" charset="0"/>
                <a:ea typeface="ＭＳ Ｐゴシック" pitchFamily="32" charset="-128"/>
              </a:rPr>
              <a:t>Supplements other sources of retirement income: 401(k), Annuity and Social Security</a:t>
            </a:r>
          </a:p>
        </p:txBody>
      </p:sp>
      <p:sp>
        <p:nvSpPr>
          <p:cNvPr id="43012" name="Text Box 7"/>
          <p:cNvSpPr txBox="1">
            <a:spLocks noSelect="1" noMove="1" noResize="1" noChangeArrowheads="1"/>
          </p:cNvSpPr>
          <p:nvPr>
            <p:custDataLst>
              <p:tags r:id="rId4"/>
            </p:custDataLst>
          </p:nvPr>
        </p:nvSpPr>
        <p:spPr bwMode="auto">
          <a:xfrm>
            <a:off x="188913" y="5578475"/>
            <a:ext cx="87534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1pPr>
            <a:lvl2pPr marL="37931725" indent="-37474525"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2pPr>
            <a:lvl3pPr marL="91440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3pPr>
            <a:lvl4pPr marL="137160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4pPr>
            <a:lvl5pPr marL="182880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5pPr>
            <a:lvl6pPr marL="4572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2" charset="-128"/>
                <a:cs typeface="+mn-cs"/>
              </a:defRPr>
            </a:lvl6pPr>
            <a:lvl7pPr marL="9144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2" charset="-128"/>
                <a:cs typeface="+mn-cs"/>
              </a:defRPr>
            </a:lvl7pPr>
            <a:lvl8pPr marL="13716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2" charset="-128"/>
                <a:cs typeface="+mn-cs"/>
              </a:defRPr>
            </a:lvl8pPr>
            <a:lvl9pPr marL="1828800" eaLnBrk="0" fontAlgn="base" hangingPunct="0">
              <a:spcBef>
                <a:spcPct val="0"/>
              </a:spcBef>
              <a:spcAft>
                <a:spcPct val="0"/>
              </a:spcAft>
              <a:defRPr sz="2400">
                <a:solidFill>
                  <a:schemeClr val="tx1"/>
                </a:solidFill>
                <a:latin typeface="Arial" pitchFamily="34" charset="0"/>
                <a:ea typeface="ＭＳ Ｐゴシック" pitchFamily="32" charset="-128"/>
              </a:defRPr>
            </a:lvl9pPr>
          </a:lstStyle>
          <a:p>
            <a:pPr>
              <a:spcBef>
                <a:spcPct val="50000"/>
              </a:spcBef>
            </a:pPr>
            <a:r>
              <a:rPr lang="en-US" altLang="en-US" sz="1100"/>
              <a:t>Exercising the rider results in loans and withdrawals against the policy, reducing the death benefit and cash surrender value, but will never reduce the death benefit to less than $15,000, nor the cash surrender value to less than $1,000.  Exercising the rider may terminate other riders or reduce their benefits.  Insufficient policy values or outstanding policy loans may also restrict exercising the rider.  There is a charge during the benefit period.  Guarantees are dependent upon the claims-paying ability of the insurer.</a:t>
            </a:r>
          </a:p>
        </p:txBody>
      </p:sp>
      <p:grpSp>
        <p:nvGrpSpPr>
          <p:cNvPr id="2" name="Group 1"/>
          <p:cNvGrpSpPr>
            <a:grpSpLocks noSelect="1" noMove="1" noResize="1"/>
          </p:cNvGrpSpPr>
          <p:nvPr>
            <p:custDataLst>
              <p:tags r:id="rId5"/>
            </p:custDataLst>
          </p:nvPr>
        </p:nvGrpSpPr>
        <p:grpSpPr>
          <a:xfrm>
            <a:off x="2411866" y="3543073"/>
            <a:ext cx="3930877" cy="1843672"/>
            <a:chOff x="3090201" y="3411018"/>
            <a:chExt cx="4355628" cy="1843672"/>
          </a:xfrm>
        </p:grpSpPr>
        <p:grpSp>
          <p:nvGrpSpPr>
            <p:cNvPr id="7" name="Group 6"/>
            <p:cNvGrpSpPr/>
            <p:nvPr>
              <p:custDataLst>
                <p:tags r:id="rId6"/>
              </p:custDataLst>
            </p:nvPr>
          </p:nvGrpSpPr>
          <p:grpSpPr>
            <a:xfrm>
              <a:off x="3090201" y="3411018"/>
              <a:ext cx="4355628" cy="1843672"/>
              <a:chOff x="3310359" y="2962939"/>
              <a:chExt cx="2660244" cy="1219201"/>
            </a:xfrm>
          </p:grpSpPr>
          <p:sp>
            <p:nvSpPr>
              <p:cNvPr id="8" name="Rectangle 7"/>
              <p:cNvSpPr/>
              <p:nvPr>
                <p:custDataLst>
                  <p:tags r:id="rId8"/>
                </p:custDataLst>
              </p:nvPr>
            </p:nvSpPr>
            <p:spPr>
              <a:xfrm>
                <a:off x="3310359" y="2962940"/>
                <a:ext cx="457644" cy="1219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sz="2000"/>
              </a:p>
            </p:txBody>
          </p:sp>
          <p:sp>
            <p:nvSpPr>
              <p:cNvPr id="9" name="Isosceles Triangle 8"/>
              <p:cNvSpPr/>
              <p:nvPr>
                <p:custDataLst>
                  <p:tags r:id="rId9"/>
                </p:custDataLst>
              </p:nvPr>
            </p:nvSpPr>
            <p:spPr>
              <a:xfrm rot="5400000">
                <a:off x="3386781" y="3493618"/>
                <a:ext cx="304800" cy="15784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sz="2000"/>
              </a:p>
            </p:txBody>
          </p:sp>
          <p:sp>
            <p:nvSpPr>
              <p:cNvPr id="10" name="Rectangle 9"/>
              <p:cNvSpPr/>
              <p:nvPr>
                <p:custDataLst>
                  <p:tags r:id="rId10"/>
                </p:custDataLst>
              </p:nvPr>
            </p:nvSpPr>
            <p:spPr>
              <a:xfrm>
                <a:off x="3768003" y="2962939"/>
                <a:ext cx="2202600"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marL="285750" lvl="0" indent="-285750">
                  <a:buFont typeface="Arial" pitchFamily="34" charset="0"/>
                  <a:buChar char="•"/>
                </a:pPr>
                <a:endParaRPr lang="en-US" b="1">
                  <a:solidFill>
                    <a:schemeClr val="bg1"/>
                  </a:solidFill>
                  <a:latin typeface="Arial" pitchFamily="34" charset="0"/>
                  <a:cs typeface="Arial" pitchFamily="34" charset="0"/>
                </a:endParaRPr>
              </a:p>
            </p:txBody>
          </p:sp>
        </p:grpSp>
        <p:sp>
          <p:nvSpPr>
            <p:cNvPr id="43014" name="Text Box 13"/>
            <p:cNvSpPr txBox="1">
              <a:spLocks noChangeArrowheads="1"/>
            </p:cNvSpPr>
            <p:nvPr>
              <p:custDataLst>
                <p:tags r:id="rId7"/>
              </p:custDataLst>
            </p:nvPr>
          </p:nvSpPr>
          <p:spPr bwMode="auto">
            <a:xfrm>
              <a:off x="3520622" y="3441473"/>
              <a:ext cx="3873500" cy="165583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spAutoFit/>
            </a:bodyPr>
            <a:lstStyle>
              <a:defPPr>
                <a:defRPr lang="en-US"/>
              </a:defPPr>
              <a:lvl1pPr marL="0" algn="l" defTabSz="5207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1pPr>
              <a:lvl2pPr marL="37931725" indent="-37474525" algn="l" defTabSz="5207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2pPr>
              <a:lvl3pPr marL="91440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3pPr>
              <a:lvl4pPr marL="137160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4pPr>
              <a:lvl5pPr marL="182880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5pPr>
              <a:lvl6pPr marL="4572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2" charset="-128"/>
                  <a:cs typeface="+mn-cs"/>
                </a:defRPr>
              </a:lvl6pPr>
              <a:lvl7pPr marL="9144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2" charset="-128"/>
                  <a:cs typeface="+mn-cs"/>
                </a:defRPr>
              </a:lvl7pPr>
              <a:lvl8pPr marL="13716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2" charset="-128"/>
                  <a:cs typeface="+mn-cs"/>
                </a:defRPr>
              </a:lvl8pPr>
              <a:lvl9pPr marL="1828800" eaLnBrk="0" fontAlgn="base" hangingPunct="0">
                <a:spcBef>
                  <a:spcPct val="0"/>
                </a:spcBef>
                <a:spcAft>
                  <a:spcPct val="0"/>
                </a:spcAft>
                <a:defRPr sz="2400">
                  <a:solidFill>
                    <a:schemeClr val="tx1"/>
                  </a:solidFill>
                  <a:latin typeface="Arial" pitchFamily="34" charset="0"/>
                  <a:ea typeface="ＭＳ Ｐゴシック" pitchFamily="32" charset="-128"/>
                </a:defRPr>
              </a:lvl9pPr>
            </a:lstStyle>
            <a:p>
              <a:pPr algn="ctr" eaLnBrk="1" hangingPunct="1">
                <a:lnSpc>
                  <a:spcPct val="90000"/>
                </a:lnSpc>
                <a:spcBef>
                  <a:spcPct val="20000"/>
                </a:spcBef>
              </a:pPr>
              <a:endParaRPr lang="en-US" altLang="en-US" sz="2000" b="1">
                <a:solidFill>
                  <a:schemeClr val="bg1"/>
                </a:solidFill>
              </a:endParaRPr>
            </a:p>
            <a:p>
              <a:pPr algn="ctr" eaLnBrk="1" hangingPunct="1">
                <a:lnSpc>
                  <a:spcPct val="90000"/>
                </a:lnSpc>
                <a:spcBef>
                  <a:spcPct val="20000"/>
                </a:spcBef>
              </a:pPr>
              <a:r>
                <a:rPr lang="en-US" altLang="en-US" sz="2000" b="1">
                  <a:solidFill>
                    <a:schemeClr val="bg1"/>
                  </a:solidFill>
                </a:rPr>
                <a:t>Annual LIBR Benefit</a:t>
              </a:r>
              <a:r>
                <a:rPr lang="en-US" altLang="en-US" sz="2000">
                  <a:solidFill>
                    <a:schemeClr val="bg1"/>
                  </a:solidFill>
                </a:rPr>
                <a:t> </a:t>
              </a:r>
            </a:p>
            <a:p>
              <a:pPr algn="ctr" eaLnBrk="1" hangingPunct="1">
                <a:lnSpc>
                  <a:spcPct val="90000"/>
                </a:lnSpc>
                <a:spcBef>
                  <a:spcPct val="20000"/>
                </a:spcBef>
              </a:pPr>
              <a:r>
                <a:rPr lang="en-US" altLang="en-US" sz="1400">
                  <a:solidFill>
                    <a:schemeClr val="bg1"/>
                  </a:solidFill>
                </a:rPr>
                <a:t>(based on current assumptions)</a:t>
              </a:r>
            </a:p>
            <a:p>
              <a:pPr algn="ctr" eaLnBrk="1" hangingPunct="1">
                <a:lnSpc>
                  <a:spcPct val="90000"/>
                </a:lnSpc>
                <a:spcBef>
                  <a:spcPct val="20000"/>
                </a:spcBef>
              </a:pPr>
              <a:r>
                <a:rPr lang="en-US" altLang="en-US" sz="2200" b="1">
                  <a:solidFill>
                    <a:schemeClr val="bg1"/>
                  </a:solidFill>
                </a:rPr>
                <a:t>$27,000</a:t>
              </a:r>
            </a:p>
            <a:p>
              <a:pPr eaLnBrk="1" hangingPunct="1">
                <a:lnSpc>
                  <a:spcPct val="90000"/>
                </a:lnSpc>
                <a:spcBef>
                  <a:spcPct val="20000"/>
                </a:spcBef>
              </a:pPr>
              <a:r>
                <a:rPr lang="en-US" altLang="en-US" sz="2000" b="1">
                  <a:solidFill>
                    <a:schemeClr val="bg1"/>
                  </a:solidFill>
                </a:rPr>
                <a:t> 	</a:t>
              </a:r>
              <a:endParaRPr lang="en-US" altLang="en-US" sz="1000" b="1">
                <a:solidFill>
                  <a:schemeClr val="bg1"/>
                </a:solidFill>
              </a:endParaRPr>
            </a:p>
          </p:txBody>
        </p:sp>
      </p:grpSp>
    </p:spTree>
    <p:custDataLst>
      <p:tags r:id="rId1"/>
    </p:custDataLst>
    <p:extLst>
      <p:ext uri="{BB962C8B-B14F-4D97-AF65-F5344CB8AC3E}">
        <p14:creationId xmlns:p14="http://schemas.microsoft.com/office/powerpoint/2010/main" val="32508219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 y="5029200"/>
            <a:ext cx="9144000" cy="9804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13" dirty="0"/>
          </a:p>
        </p:txBody>
      </p:sp>
      <p:sp>
        <p:nvSpPr>
          <p:cNvPr id="17" name="Прямоугольник 16"/>
          <p:cNvSpPr/>
          <p:nvPr/>
        </p:nvSpPr>
        <p:spPr>
          <a:xfrm>
            <a:off x="1" y="865909"/>
            <a:ext cx="9143999" cy="1534391"/>
          </a:xfrm>
          <a:prstGeom prst="rect">
            <a:avLst/>
          </a:prstGeom>
          <a:solidFill>
            <a:srgbClr val="05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13" dirty="0"/>
          </a:p>
        </p:txBody>
      </p:sp>
      <p:sp>
        <p:nvSpPr>
          <p:cNvPr id="20" name="Подзаголовок 2"/>
          <p:cNvSpPr txBox="1">
            <a:spLocks/>
          </p:cNvSpPr>
          <p:nvPr/>
        </p:nvSpPr>
        <p:spPr>
          <a:xfrm>
            <a:off x="4139459" y="1290337"/>
            <a:ext cx="1951760" cy="4229099"/>
          </a:xfrm>
          <a:prstGeom prst="rect">
            <a:avLst/>
          </a:prstGeom>
        </p:spPr>
        <p:txBody>
          <a:bodyPr vert="horz" lIns="51435" tIns="25718" rIns="51435" bIns="2571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125"/>
              </a:lnSpc>
              <a:spcBef>
                <a:spcPts val="675"/>
              </a:spcBef>
              <a:buNone/>
            </a:pPr>
            <a:endParaRPr lang="en-US" sz="619" dirty="0">
              <a:solidFill>
                <a:schemeClr val="bg1">
                  <a:lumMod val="65000"/>
                </a:schemeClr>
              </a:solidFill>
              <a:latin typeface="Poppins" panose="02000000000000000000" pitchFamily="2" charset="0"/>
              <a:cs typeface="Poppins" panose="02000000000000000000" pitchFamily="2" charset="0"/>
            </a:endParaRPr>
          </a:p>
        </p:txBody>
      </p:sp>
      <p:sp>
        <p:nvSpPr>
          <p:cNvPr id="25" name="Title 1"/>
          <p:cNvSpPr txBox="1">
            <a:spLocks/>
          </p:cNvSpPr>
          <p:nvPr/>
        </p:nvSpPr>
        <p:spPr>
          <a:xfrm>
            <a:off x="2147997" y="1243062"/>
            <a:ext cx="4848005" cy="957394"/>
          </a:xfrm>
          <a:prstGeom prst="rect">
            <a:avLst/>
          </a:prstGeom>
          <a:effectLst>
            <a:outerShdw blurRad="50800" dist="76200" dir="2700000" algn="tl"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b="1" i="1" dirty="0">
                <a:solidFill>
                  <a:srgbClr val="FFFFFF"/>
                </a:solidFill>
                <a:latin typeface="Arial" charset="0"/>
                <a:ea typeface="Arial" charset="0"/>
                <a:cs typeface="Arial" charset="0"/>
              </a:rPr>
              <a:t>ADVANCED MARKETS </a:t>
            </a:r>
          </a:p>
          <a:p>
            <a:pPr algn="ctr"/>
            <a:r>
              <a:rPr lang="en-US" sz="3300" b="1" dirty="0">
                <a:solidFill>
                  <a:srgbClr val="FFFFFF"/>
                </a:solidFill>
                <a:latin typeface="Arial" charset="0"/>
                <a:ea typeface="Arial" charset="0"/>
                <a:cs typeface="Arial" charset="0"/>
              </a:rPr>
              <a:t>MISSION:</a:t>
            </a:r>
          </a:p>
        </p:txBody>
      </p:sp>
      <p:sp>
        <p:nvSpPr>
          <p:cNvPr id="26" name="Rectangle 25"/>
          <p:cNvSpPr/>
          <p:nvPr/>
        </p:nvSpPr>
        <p:spPr>
          <a:xfrm>
            <a:off x="499136" y="2898273"/>
            <a:ext cx="8145726" cy="1200329"/>
          </a:xfrm>
          <a:prstGeom prst="rect">
            <a:avLst/>
          </a:prstGeom>
        </p:spPr>
        <p:txBody>
          <a:bodyPr wrap="square">
            <a:spAutoFit/>
          </a:bodyPr>
          <a:lstStyle/>
          <a:p>
            <a:pPr algn="ctr"/>
            <a:r>
              <a:rPr lang="en-US" sz="2400" b="1" i="1" dirty="0">
                <a:latin typeface="Arial" charset="0"/>
                <a:ea typeface="Arial" charset="0"/>
                <a:cs typeface="Arial" charset="0"/>
              </a:rPr>
              <a:t>To give you the </a:t>
            </a:r>
            <a:r>
              <a:rPr lang="en-US" sz="2400" b="1" i="1" u="sng" dirty="0">
                <a:latin typeface="Arial" charset="0"/>
                <a:ea typeface="Arial" charset="0"/>
                <a:cs typeface="Arial" charset="0"/>
              </a:rPr>
              <a:t>Tools</a:t>
            </a:r>
            <a:r>
              <a:rPr lang="en-US" sz="2400" b="1" i="1" dirty="0">
                <a:latin typeface="Arial" charset="0"/>
                <a:ea typeface="Arial" charset="0"/>
                <a:cs typeface="Arial" charset="0"/>
              </a:rPr>
              <a:t>, </a:t>
            </a:r>
            <a:r>
              <a:rPr lang="en-US" sz="2400" b="1" i="1" u="sng" dirty="0">
                <a:latin typeface="Arial" charset="0"/>
                <a:ea typeface="Arial" charset="0"/>
                <a:cs typeface="Arial" charset="0"/>
              </a:rPr>
              <a:t>Training</a:t>
            </a:r>
            <a:r>
              <a:rPr lang="en-US" sz="2400" b="1" i="1" dirty="0">
                <a:latin typeface="Arial" charset="0"/>
                <a:ea typeface="Arial" charset="0"/>
                <a:cs typeface="Arial" charset="0"/>
              </a:rPr>
              <a:t> and </a:t>
            </a:r>
            <a:r>
              <a:rPr lang="en-US" sz="2400" b="1" i="1" u="sng" dirty="0">
                <a:latin typeface="Arial" charset="0"/>
                <a:ea typeface="Arial" charset="0"/>
                <a:cs typeface="Arial" charset="0"/>
              </a:rPr>
              <a:t>Support</a:t>
            </a:r>
            <a:r>
              <a:rPr lang="en-US" sz="2400" b="1" i="1" dirty="0">
                <a:latin typeface="Arial" charset="0"/>
                <a:ea typeface="Arial" charset="0"/>
                <a:cs typeface="Arial" charset="0"/>
              </a:rPr>
              <a:t> needed to </a:t>
            </a:r>
            <a:r>
              <a:rPr lang="en-US" sz="2400" b="1" i="1" u="sng" dirty="0">
                <a:latin typeface="Arial" charset="0"/>
                <a:ea typeface="Arial" charset="0"/>
                <a:cs typeface="Arial" charset="0"/>
              </a:rPr>
              <a:t>expand your business</a:t>
            </a:r>
            <a:r>
              <a:rPr lang="en-US" sz="2400" b="1" i="1" dirty="0">
                <a:latin typeface="Arial" charset="0"/>
                <a:ea typeface="Arial" charset="0"/>
                <a:cs typeface="Arial" charset="0"/>
              </a:rPr>
              <a:t> and provide your clients with </a:t>
            </a:r>
            <a:r>
              <a:rPr lang="en-US" sz="2400" b="1" i="1" u="sng" dirty="0">
                <a:latin typeface="Arial" charset="0"/>
                <a:ea typeface="Arial" charset="0"/>
                <a:cs typeface="Arial" charset="0"/>
              </a:rPr>
              <a:t>safe savings and protection solutions</a:t>
            </a:r>
            <a:r>
              <a:rPr lang="en-US" sz="2400" b="1" i="1" dirty="0">
                <a:latin typeface="Arial" charset="0"/>
                <a:ea typeface="Arial" charset="0"/>
                <a:cs typeface="Arial" charset="0"/>
              </a:rPr>
              <a:t> that utilize</a:t>
            </a:r>
            <a:r>
              <a:rPr lang="en-US" sz="2400" b="1" dirty="0">
                <a:latin typeface="Arial" charset="0"/>
                <a:ea typeface="Arial" charset="0"/>
                <a:cs typeface="Arial" charset="0"/>
              </a:rPr>
              <a:t>:</a:t>
            </a:r>
          </a:p>
        </p:txBody>
      </p:sp>
      <p:sp>
        <p:nvSpPr>
          <p:cNvPr id="28" name="Rectangle 27"/>
          <p:cNvSpPr/>
          <p:nvPr/>
        </p:nvSpPr>
        <p:spPr>
          <a:xfrm>
            <a:off x="304889" y="4689551"/>
            <a:ext cx="2454665" cy="800100"/>
          </a:xfrm>
          <a:prstGeom prst="rect">
            <a:avLst/>
          </a:prstGeom>
          <a:solidFill>
            <a:srgbClr val="127A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0F5B89"/>
              </a:solidFill>
            </a:endParaRPr>
          </a:p>
        </p:txBody>
      </p:sp>
      <p:sp>
        <p:nvSpPr>
          <p:cNvPr id="29" name="Rectangle 28"/>
          <p:cNvSpPr/>
          <p:nvPr/>
        </p:nvSpPr>
        <p:spPr>
          <a:xfrm>
            <a:off x="3344668" y="4687974"/>
            <a:ext cx="2454665" cy="800100"/>
          </a:xfrm>
          <a:prstGeom prst="rect">
            <a:avLst/>
          </a:prstGeom>
          <a:solidFill>
            <a:srgbClr val="127A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0" name="Rectangle 29"/>
          <p:cNvSpPr/>
          <p:nvPr/>
        </p:nvSpPr>
        <p:spPr>
          <a:xfrm>
            <a:off x="6435996" y="4687974"/>
            <a:ext cx="2454665" cy="800100"/>
          </a:xfrm>
          <a:prstGeom prst="rect">
            <a:avLst/>
          </a:prstGeom>
          <a:solidFill>
            <a:srgbClr val="127A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31" name="Rectangle 30"/>
          <p:cNvSpPr/>
          <p:nvPr/>
        </p:nvSpPr>
        <p:spPr>
          <a:xfrm>
            <a:off x="714530" y="4735429"/>
            <a:ext cx="1635384" cy="738664"/>
          </a:xfrm>
          <a:prstGeom prst="rect">
            <a:avLst/>
          </a:prstGeom>
          <a:effectLst/>
        </p:spPr>
        <p:txBody>
          <a:bodyPr wrap="none">
            <a:spAutoFit/>
          </a:bodyPr>
          <a:lstStyle/>
          <a:p>
            <a:pPr algn="ctr"/>
            <a:r>
              <a:rPr lang="en-US" sz="2100" b="1" dirty="0">
                <a:solidFill>
                  <a:srgbClr val="FFFFFF"/>
                </a:solidFill>
                <a:effectLst>
                  <a:outerShdw blurRad="50800" dist="76200" dir="2700000" algn="tl" rotWithShape="0">
                    <a:prstClr val="black">
                      <a:alpha val="40000"/>
                    </a:prstClr>
                  </a:outerShdw>
                </a:effectLst>
                <a:latin typeface="Arial" charset="0"/>
                <a:ea typeface="Arial" charset="0"/>
                <a:cs typeface="Arial" charset="0"/>
              </a:rPr>
              <a:t>INDEXED</a:t>
            </a:r>
          </a:p>
          <a:p>
            <a:pPr algn="ctr"/>
            <a:r>
              <a:rPr lang="en-US" sz="2100" b="1" dirty="0">
                <a:solidFill>
                  <a:srgbClr val="FFFFFF"/>
                </a:solidFill>
                <a:effectLst>
                  <a:outerShdw blurRad="50800" dist="76200" dir="2700000" algn="tl" rotWithShape="0">
                    <a:prstClr val="black">
                      <a:alpha val="40000"/>
                    </a:prstClr>
                  </a:outerShdw>
                </a:effectLst>
                <a:latin typeface="Arial" charset="0"/>
                <a:ea typeface="Arial" charset="0"/>
                <a:cs typeface="Arial" charset="0"/>
              </a:rPr>
              <a:t>ANNUITIES</a:t>
            </a:r>
          </a:p>
        </p:txBody>
      </p:sp>
      <p:sp>
        <p:nvSpPr>
          <p:cNvPr id="32" name="Rectangle 31"/>
          <p:cNvSpPr/>
          <p:nvPr/>
        </p:nvSpPr>
        <p:spPr>
          <a:xfrm>
            <a:off x="3664540" y="4897011"/>
            <a:ext cx="1814920" cy="415498"/>
          </a:xfrm>
          <a:prstGeom prst="rect">
            <a:avLst/>
          </a:prstGeom>
          <a:effectLst/>
        </p:spPr>
        <p:txBody>
          <a:bodyPr wrap="none">
            <a:spAutoFit/>
          </a:bodyPr>
          <a:lstStyle/>
          <a:p>
            <a:pPr algn="ctr"/>
            <a:r>
              <a:rPr lang="en-US" sz="2100" b="1" dirty="0">
                <a:solidFill>
                  <a:srgbClr val="FFFFFF"/>
                </a:solidFill>
                <a:effectLst>
                  <a:outerShdw blurRad="50800" dist="76200" dir="2700000" algn="tl" rotWithShape="0">
                    <a:prstClr val="black">
                      <a:alpha val="40000"/>
                    </a:prstClr>
                  </a:outerShdw>
                </a:effectLst>
                <a:latin typeface="Arial" charset="0"/>
                <a:ea typeface="Arial" charset="0"/>
                <a:cs typeface="Arial" charset="0"/>
              </a:rPr>
              <a:t>INDEXED UL</a:t>
            </a:r>
          </a:p>
        </p:txBody>
      </p:sp>
      <p:sp>
        <p:nvSpPr>
          <p:cNvPr id="33" name="Rectangle 32"/>
          <p:cNvSpPr/>
          <p:nvPr/>
        </p:nvSpPr>
        <p:spPr>
          <a:xfrm>
            <a:off x="6901729" y="4730234"/>
            <a:ext cx="1528637" cy="738664"/>
          </a:xfrm>
          <a:prstGeom prst="rect">
            <a:avLst/>
          </a:prstGeom>
          <a:effectLst/>
        </p:spPr>
        <p:txBody>
          <a:bodyPr wrap="square">
            <a:spAutoFit/>
          </a:bodyPr>
          <a:lstStyle/>
          <a:p>
            <a:pPr algn="ctr"/>
            <a:r>
              <a:rPr lang="en-US" sz="2100" b="1" dirty="0">
                <a:solidFill>
                  <a:srgbClr val="FFFFFF"/>
                </a:solidFill>
                <a:effectLst>
                  <a:outerShdw blurRad="50800" dist="76200" dir="2700000" algn="tl" rotWithShape="0">
                    <a:prstClr val="black">
                      <a:alpha val="40000"/>
                    </a:prstClr>
                  </a:outerShdw>
                </a:effectLst>
                <a:latin typeface="Arial" charset="0"/>
                <a:ea typeface="Arial" charset="0"/>
                <a:cs typeface="Arial" charset="0"/>
              </a:rPr>
              <a:t>LIVING</a:t>
            </a:r>
          </a:p>
          <a:p>
            <a:pPr algn="ctr"/>
            <a:r>
              <a:rPr lang="en-US" sz="2100" b="1" dirty="0">
                <a:solidFill>
                  <a:srgbClr val="FFFFFF"/>
                </a:solidFill>
                <a:effectLst>
                  <a:outerShdw blurRad="50800" dist="76200" dir="2700000" algn="tl" rotWithShape="0">
                    <a:prstClr val="black">
                      <a:alpha val="40000"/>
                    </a:prstClr>
                  </a:outerShdw>
                </a:effectLst>
                <a:latin typeface="Arial" charset="0"/>
                <a:ea typeface="Arial" charset="0"/>
                <a:cs typeface="Arial" charset="0"/>
              </a:rPr>
              <a:t>BENEFITS</a:t>
            </a:r>
          </a:p>
        </p:txBody>
      </p:sp>
    </p:spTree>
    <p:extLst>
      <p:ext uri="{BB962C8B-B14F-4D97-AF65-F5344CB8AC3E}">
        <p14:creationId xmlns:p14="http://schemas.microsoft.com/office/powerpoint/2010/main" val="19354424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Grp="1" noSelect="1" noMove="1" noResize="1"/>
          </p:cNvSpPr>
          <p:nvPr>
            <p:ph type="title"/>
            <p:custDataLst>
              <p:tags r:id="rId2"/>
            </p:custDataLst>
          </p:nvPr>
        </p:nvSpPr>
        <p:spPr>
          <a:xfrm>
            <a:off x="265113" y="705417"/>
            <a:ext cx="8813573" cy="609600"/>
          </a:xfrm>
        </p:spPr>
        <p:txBody>
          <a:bodyPr>
            <a:noAutofit/>
          </a:bodyPr>
          <a:lstStyle/>
          <a:p>
            <a:r>
              <a:rPr lang="en-US" altLang="en-US">
                <a:ea typeface="ＭＳ Ｐゴシック" pitchFamily="32" charset="-128"/>
              </a:rPr>
              <a:t> THE FINAL EVENT</a:t>
            </a:r>
            <a:br>
              <a:rPr lang="en-US" altLang="en-US">
                <a:ea typeface="ＭＳ Ｐゴシック" pitchFamily="32" charset="-128"/>
              </a:rPr>
            </a:br>
            <a:r>
              <a:rPr lang="en-US" altLang="en-US">
                <a:ea typeface="ＭＳ Ｐゴシック" pitchFamily="32" charset="-128"/>
              </a:rPr>
              <a:t> MARK PASSES AWAY</a:t>
            </a:r>
          </a:p>
        </p:txBody>
      </p:sp>
      <p:grpSp>
        <p:nvGrpSpPr>
          <p:cNvPr id="6" name="Group 5"/>
          <p:cNvGrpSpPr>
            <a:grpSpLocks noSelect="1" noMove="1" noResize="1"/>
          </p:cNvGrpSpPr>
          <p:nvPr>
            <p:custDataLst>
              <p:tags r:id="rId3"/>
            </p:custDataLst>
          </p:nvPr>
        </p:nvGrpSpPr>
        <p:grpSpPr>
          <a:xfrm>
            <a:off x="761224" y="1898120"/>
            <a:ext cx="7867518" cy="1751455"/>
            <a:chOff x="401913" y="1721904"/>
            <a:chExt cx="6522039" cy="1751455"/>
          </a:xfrm>
        </p:grpSpPr>
        <p:grpSp>
          <p:nvGrpSpPr>
            <p:cNvPr id="7" name="Group 6"/>
            <p:cNvGrpSpPr/>
            <p:nvPr>
              <p:custDataLst>
                <p:tags r:id="rId9"/>
              </p:custDataLst>
            </p:nvPr>
          </p:nvGrpSpPr>
          <p:grpSpPr>
            <a:xfrm>
              <a:off x="401913" y="1721904"/>
              <a:ext cx="6522037" cy="430887"/>
              <a:chOff x="768620" y="2099907"/>
              <a:chExt cx="6522037" cy="430887"/>
            </a:xfrm>
            <a:solidFill>
              <a:schemeClr val="accent1"/>
            </a:solidFill>
          </p:grpSpPr>
          <p:sp>
            <p:nvSpPr>
              <p:cNvPr id="20" name="Rectangle 19"/>
              <p:cNvSpPr/>
              <p:nvPr>
                <p:custDataLst>
                  <p:tags r:id="rId16"/>
                </p:custDataLst>
              </p:nvPr>
            </p:nvSpPr>
            <p:spPr>
              <a:xfrm>
                <a:off x="1296704" y="2099907"/>
                <a:ext cx="5993953" cy="430887"/>
              </a:xfrm>
              <a:prstGeom prst="rect">
                <a:avLst/>
              </a:prstGeom>
              <a:solidFill>
                <a:schemeClr val="bg1">
                  <a:lumMod val="95000"/>
                </a:schemeClr>
              </a:solidFill>
            </p:spPr>
            <p:txBody>
              <a:bodyPr wrap="square">
                <a:spAutoFit/>
              </a:bodyPr>
              <a:lstStyle>
                <a:defPPr>
                  <a:defRPr lang="en-US"/>
                </a:defPPr>
              </a:lstStyle>
              <a:p>
                <a:r>
                  <a:rPr lang="en-US" altLang="en-US" sz="2200">
                    <a:solidFill>
                      <a:schemeClr val="accent2"/>
                    </a:solidFill>
                  </a:rPr>
                  <a:t>The remaining death benefit is paid to Beth</a:t>
                </a:r>
              </a:p>
            </p:txBody>
          </p:sp>
          <p:sp>
            <p:nvSpPr>
              <p:cNvPr id="21" name="Rectangle 20"/>
              <p:cNvSpPr/>
              <p:nvPr>
                <p:custDataLst>
                  <p:tags r:id="rId17"/>
                </p:custDataLst>
              </p:nvPr>
            </p:nvSpPr>
            <p:spPr>
              <a:xfrm>
                <a:off x="768620" y="2099907"/>
                <a:ext cx="442741"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r>
                  <a:rPr lang="en-US" sz="2200">
                    <a:sym typeface="Wingdings 3"/>
                  </a:rPr>
                  <a:t></a:t>
                </a:r>
                <a:endParaRPr lang="en-US" sz="2200"/>
              </a:p>
            </p:txBody>
          </p:sp>
        </p:grpSp>
        <p:grpSp>
          <p:nvGrpSpPr>
            <p:cNvPr id="8" name="Group 7"/>
            <p:cNvGrpSpPr/>
            <p:nvPr>
              <p:custDataLst>
                <p:tags r:id="rId10"/>
              </p:custDataLst>
            </p:nvPr>
          </p:nvGrpSpPr>
          <p:grpSpPr>
            <a:xfrm>
              <a:off x="401913" y="2382187"/>
              <a:ext cx="6522039" cy="430887"/>
              <a:chOff x="768620" y="2748115"/>
              <a:chExt cx="6522039" cy="430887"/>
            </a:xfrm>
            <a:solidFill>
              <a:schemeClr val="accent1"/>
            </a:solidFill>
          </p:grpSpPr>
          <p:sp>
            <p:nvSpPr>
              <p:cNvPr id="18" name="Rectangle 17"/>
              <p:cNvSpPr/>
              <p:nvPr>
                <p:custDataLst>
                  <p:tags r:id="rId14"/>
                </p:custDataLst>
              </p:nvPr>
            </p:nvSpPr>
            <p:spPr>
              <a:xfrm>
                <a:off x="1296705" y="2748115"/>
                <a:ext cx="5993954" cy="430887"/>
              </a:xfrm>
              <a:prstGeom prst="rect">
                <a:avLst/>
              </a:prstGeom>
              <a:solidFill>
                <a:schemeClr val="bg1">
                  <a:lumMod val="95000"/>
                </a:schemeClr>
              </a:solidFill>
            </p:spPr>
            <p:txBody>
              <a:bodyPr wrap="square">
                <a:spAutoFit/>
              </a:bodyPr>
              <a:lstStyle>
                <a:defPPr>
                  <a:defRPr lang="en-US"/>
                </a:defPPr>
              </a:lstStyle>
              <a:p>
                <a:r>
                  <a:rPr lang="en-US" altLang="en-US" sz="2200">
                    <a:solidFill>
                      <a:schemeClr val="accent2"/>
                    </a:solidFill>
                  </a:rPr>
                  <a:t>She is financially secure and her income needs are met</a:t>
                </a:r>
              </a:p>
            </p:txBody>
          </p:sp>
          <p:sp>
            <p:nvSpPr>
              <p:cNvPr id="19" name="Rectangle 18"/>
              <p:cNvSpPr/>
              <p:nvPr>
                <p:custDataLst>
                  <p:tags r:id="rId15"/>
                </p:custDataLst>
              </p:nvPr>
            </p:nvSpPr>
            <p:spPr>
              <a:xfrm>
                <a:off x="768620" y="2748115"/>
                <a:ext cx="442741" cy="4308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r>
                  <a:rPr lang="en-US" sz="2200">
                    <a:sym typeface="Wingdings 3"/>
                  </a:rPr>
                  <a:t></a:t>
                </a:r>
                <a:endParaRPr lang="en-US" sz="2200"/>
              </a:p>
            </p:txBody>
          </p:sp>
        </p:grpSp>
        <p:grpSp>
          <p:nvGrpSpPr>
            <p:cNvPr id="10" name="Group 9"/>
            <p:cNvGrpSpPr/>
            <p:nvPr>
              <p:custDataLst>
                <p:tags r:id="rId11"/>
              </p:custDataLst>
            </p:nvPr>
          </p:nvGrpSpPr>
          <p:grpSpPr>
            <a:xfrm>
              <a:off x="401914" y="3038987"/>
              <a:ext cx="6522037" cy="434372"/>
              <a:chOff x="768619" y="4037630"/>
              <a:chExt cx="3766390" cy="860447"/>
            </a:xfrm>
            <a:solidFill>
              <a:schemeClr val="accent1"/>
            </a:solidFill>
          </p:grpSpPr>
          <p:sp>
            <p:nvSpPr>
              <p:cNvPr id="14" name="Rectangle 13"/>
              <p:cNvSpPr/>
              <p:nvPr>
                <p:custDataLst>
                  <p:tags r:id="rId12"/>
                </p:custDataLst>
              </p:nvPr>
            </p:nvSpPr>
            <p:spPr>
              <a:xfrm>
                <a:off x="1073580" y="4037630"/>
                <a:ext cx="3461429" cy="853544"/>
              </a:xfrm>
              <a:prstGeom prst="rect">
                <a:avLst/>
              </a:prstGeom>
              <a:solidFill>
                <a:schemeClr val="bg1">
                  <a:lumMod val="95000"/>
                </a:schemeClr>
              </a:solidFill>
            </p:spPr>
            <p:txBody>
              <a:bodyPr wrap="square">
                <a:spAutoFit/>
              </a:bodyPr>
              <a:lstStyle>
                <a:defPPr>
                  <a:defRPr lang="en-US"/>
                </a:defPPr>
              </a:lstStyle>
              <a:p>
                <a:r>
                  <a:rPr lang="en-US" altLang="en-US" sz="2200">
                    <a:solidFill>
                      <a:schemeClr val="accent2"/>
                    </a:solidFill>
                  </a:rPr>
                  <a:t>Beth helps with their grandchildren’s college expenses</a:t>
                </a:r>
              </a:p>
            </p:txBody>
          </p:sp>
          <p:sp>
            <p:nvSpPr>
              <p:cNvPr id="15" name="Rectangle 14"/>
              <p:cNvSpPr/>
              <p:nvPr>
                <p:custDataLst>
                  <p:tags r:id="rId13"/>
                </p:custDataLst>
              </p:nvPr>
            </p:nvSpPr>
            <p:spPr>
              <a:xfrm>
                <a:off x="768619" y="4044531"/>
                <a:ext cx="255677" cy="8535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r>
                  <a:rPr lang="en-US" sz="2200">
                    <a:sym typeface="Wingdings 3"/>
                  </a:rPr>
                  <a:t></a:t>
                </a:r>
                <a:endParaRPr lang="en-US" sz="2200"/>
              </a:p>
            </p:txBody>
          </p:sp>
        </p:grpSp>
      </p:grpSp>
      <p:grpSp>
        <p:nvGrpSpPr>
          <p:cNvPr id="22" name="Group 21"/>
          <p:cNvGrpSpPr>
            <a:grpSpLocks noSelect="1" noMove="1" noResize="1"/>
          </p:cNvGrpSpPr>
          <p:nvPr>
            <p:custDataLst>
              <p:tags r:id="rId4"/>
            </p:custDataLst>
          </p:nvPr>
        </p:nvGrpSpPr>
        <p:grpSpPr>
          <a:xfrm>
            <a:off x="2557360" y="4047092"/>
            <a:ext cx="3834894" cy="1841559"/>
            <a:chOff x="6251945" y="2962940"/>
            <a:chExt cx="2660244" cy="1219200"/>
          </a:xfrm>
        </p:grpSpPr>
        <p:sp>
          <p:nvSpPr>
            <p:cNvPr id="23" name="Rectangle 22"/>
            <p:cNvSpPr/>
            <p:nvPr>
              <p:custDataLst>
                <p:tags r:id="rId6"/>
              </p:custDataLst>
            </p:nvPr>
          </p:nvSpPr>
          <p:spPr>
            <a:xfrm>
              <a:off x="6251945" y="2962940"/>
              <a:ext cx="457644" cy="1219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sz="2000"/>
            </a:p>
          </p:txBody>
        </p:sp>
        <p:sp>
          <p:nvSpPr>
            <p:cNvPr id="24" name="Isosceles Triangle 23"/>
            <p:cNvSpPr/>
            <p:nvPr>
              <p:custDataLst>
                <p:tags r:id="rId7"/>
              </p:custDataLst>
            </p:nvPr>
          </p:nvSpPr>
          <p:spPr>
            <a:xfrm rot="5400000">
              <a:off x="6328367" y="3493618"/>
              <a:ext cx="304800" cy="15784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sz="2000"/>
            </a:p>
          </p:txBody>
        </p:sp>
        <p:sp>
          <p:nvSpPr>
            <p:cNvPr id="25" name="Rectangle 24"/>
            <p:cNvSpPr/>
            <p:nvPr>
              <p:custDataLst>
                <p:tags r:id="rId8"/>
              </p:custDataLst>
            </p:nvPr>
          </p:nvSpPr>
          <p:spPr>
            <a:xfrm>
              <a:off x="6709589" y="2962940"/>
              <a:ext cx="2202600" cy="1219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lvl="0" algn="ctr"/>
              <a:endParaRPr lang="en-US" sz="2000" b="1">
                <a:solidFill>
                  <a:schemeClr val="bg1"/>
                </a:solidFill>
                <a:latin typeface="Arial" pitchFamily="34" charset="0"/>
                <a:cs typeface="Arial" pitchFamily="34" charset="0"/>
              </a:endParaRPr>
            </a:p>
          </p:txBody>
        </p:sp>
      </p:grpSp>
      <p:sp>
        <p:nvSpPr>
          <p:cNvPr id="2" name="Rectangle 1"/>
          <p:cNvSpPr>
            <a:spLocks noSelect="1" noMove="1" noResize="1"/>
          </p:cNvSpPr>
          <p:nvPr>
            <p:custDataLst>
              <p:tags r:id="rId5"/>
            </p:custDataLst>
          </p:nvPr>
        </p:nvSpPr>
        <p:spPr>
          <a:xfrm>
            <a:off x="3341406" y="4306152"/>
            <a:ext cx="2862841" cy="1200329"/>
          </a:xfrm>
          <a:prstGeom prst="rect">
            <a:avLst/>
          </a:prstGeom>
        </p:spPr>
        <p:txBody>
          <a:bodyPr wrap="square">
            <a:spAutoFit/>
          </a:bodyPr>
          <a:lstStyle>
            <a:defPPr>
              <a:defRPr lang="en-US"/>
            </a:defPPr>
          </a:lstStyle>
          <a:p>
            <a:r>
              <a:rPr lang="en-US" sz="2000">
                <a:solidFill>
                  <a:schemeClr val="bg1"/>
                </a:solidFill>
              </a:rPr>
              <a:t>Mike passes at age 80</a:t>
            </a:r>
          </a:p>
          <a:p>
            <a:endParaRPr lang="en-US" sz="600">
              <a:solidFill>
                <a:schemeClr val="bg1"/>
              </a:solidFill>
            </a:endParaRPr>
          </a:p>
          <a:p>
            <a:pPr algn="ctr"/>
            <a:r>
              <a:rPr lang="en-US" sz="2000">
                <a:solidFill>
                  <a:schemeClr val="bg1"/>
                </a:solidFill>
              </a:rPr>
              <a:t>$325,000</a:t>
            </a:r>
          </a:p>
          <a:p>
            <a:pPr algn="ctr"/>
            <a:endParaRPr lang="en-US" sz="600">
              <a:solidFill>
                <a:schemeClr val="bg1"/>
              </a:solidFill>
            </a:endParaRPr>
          </a:p>
          <a:p>
            <a:pPr algn="ctr"/>
            <a:r>
              <a:rPr lang="en-US" sz="2000">
                <a:solidFill>
                  <a:schemeClr val="bg1"/>
                </a:solidFill>
              </a:rPr>
              <a:t>Death Benefit</a:t>
            </a:r>
          </a:p>
        </p:txBody>
      </p:sp>
    </p:spTree>
    <p:custDataLst>
      <p:tags r:id="rId1"/>
    </p:custDataLst>
    <p:extLst>
      <p:ext uri="{BB962C8B-B14F-4D97-AF65-F5344CB8AC3E}">
        <p14:creationId xmlns:p14="http://schemas.microsoft.com/office/powerpoint/2010/main" val="3744721103"/>
      </p:ext>
    </p:extLst>
  </p:cSld>
  <p:clrMapOvr>
    <a:masterClrMapping/>
  </p:clrMapOvr>
  <p:transition advClick="0" advTm="5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0" presetClass="path" presetSubtype="0" decel="100000" fill="hold" nodeType="withEffect">
                                  <p:stCondLst>
                                    <p:cond delay="0"/>
                                  </p:stCondLst>
                                  <p:childTnLst>
                                    <p:animMotion origin="layout" path="M -1.66667E-06 -4.07407E-06 L -0.09809 0.00023" pathEditMode="relative" ptsTypes="AA">
                                      <p:cBhvr>
                                        <p:cTn id="9" dur="500" spd="-100000" fill="hold"/>
                                        <p:tgtEl>
                                          <p:spTgt spid="22"/>
                                        </p:tgtEl>
                                        <p:attrNameLst>
                                          <p:attrName>ppt_x</p:attrName>
                                          <p:attrName>ppt_y</p:attrName>
                                        </p:attrNameLst>
                                      </p:cBhvr>
                                    </p:animMotion>
                                  </p:childTnLst>
                                </p:cTn>
                              </p:par>
                            </p:childTnLst>
                          </p:cTn>
                        </p:par>
                        <p:par>
                          <p:cTn id="10" fill="hold" nodeType="withGroup">
                            <p:stCondLst>
                              <p:cond delay="500"/>
                            </p:stCondLst>
                            <p:childTnLst>
                              <p:par>
                                <p:cTn id="11" presetID="1" presetClass="entr" presetSubtype="0" fill="hold" grpId="0" nodeType="afterEffec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Select="1" noMove="1" noResize="1"/>
          </p:cNvSpPr>
          <p:nvPr>
            <p:ph type="title"/>
            <p:custDataLst>
              <p:tags r:id="rId2"/>
            </p:custDataLst>
          </p:nvPr>
        </p:nvSpPr>
        <p:spPr>
          <a:xfrm>
            <a:off x="228600" y="244236"/>
            <a:ext cx="8686800" cy="1066800"/>
          </a:xfrm>
        </p:spPr>
        <p:txBody>
          <a:bodyPr>
            <a:noAutofit/>
          </a:bodyPr>
          <a:lstStyle/>
          <a:p>
            <a:r>
              <a:rPr lang="en-US" altLang="en-US" sz="3200">
                <a:ea typeface="ＭＳ Ｐゴシック" pitchFamily="32" charset="-128"/>
              </a:rPr>
              <a:t>PREMIUMS PAID vs. BENEFITS RECIEVED</a:t>
            </a:r>
          </a:p>
        </p:txBody>
      </p:sp>
      <p:sp>
        <p:nvSpPr>
          <p:cNvPr id="5" name="Rectangle 3"/>
          <p:cNvSpPr>
            <a:spLocks noGrp="1" noSelect="1" noMove="1" noResize="1"/>
          </p:cNvSpPr>
          <p:nvPr>
            <p:ph idx="1"/>
            <p:custDataLst>
              <p:tags r:id="rId3"/>
            </p:custDataLst>
          </p:nvPr>
        </p:nvSpPr>
        <p:spPr>
          <a:xfrm>
            <a:off x="1019630" y="1505858"/>
            <a:ext cx="8686800" cy="4530968"/>
          </a:xfrm>
        </p:spPr>
        <p:txBody>
          <a:bodyPr>
            <a:normAutofit/>
          </a:bodyPr>
          <a:lstStyle/>
          <a:p>
            <a:pPr>
              <a:buFont typeface="Arial" pitchFamily="34" charset="0"/>
              <a:buNone/>
            </a:pPr>
            <a:r>
              <a:rPr lang="en-US" altLang="en-US" sz="2000">
                <a:latin typeface="Arial" pitchFamily="34" charset="0"/>
                <a:ea typeface="ＭＳ Ｐゴシック" pitchFamily="32" charset="-128"/>
              </a:rPr>
              <a:t>Total Premium Paid			</a:t>
            </a:r>
            <a:r>
              <a:rPr lang="en-US" altLang="en-US" sz="2000">
                <a:solidFill>
                  <a:srgbClr val="FF0000"/>
                </a:solidFill>
                <a:latin typeface="Arial" pitchFamily="34" charset="0"/>
                <a:ea typeface="ＭＳ Ｐゴシック" pitchFamily="32" charset="-128"/>
              </a:rPr>
              <a:t>$   262,200</a:t>
            </a:r>
          </a:p>
          <a:p>
            <a:pPr>
              <a:buFont typeface="Arial" pitchFamily="34" charset="0"/>
              <a:buNone/>
            </a:pPr>
            <a:endParaRPr lang="en-US" altLang="en-US" sz="2000">
              <a:solidFill>
                <a:srgbClr val="FF0000"/>
              </a:solidFill>
              <a:latin typeface="Arial" pitchFamily="34" charset="0"/>
              <a:ea typeface="ＭＳ Ｐゴシック" pitchFamily="32" charset="-128"/>
            </a:endParaRPr>
          </a:p>
          <a:p>
            <a:pPr>
              <a:buFont typeface="Arial" pitchFamily="34" charset="0"/>
              <a:buNone/>
            </a:pPr>
            <a:r>
              <a:rPr lang="en-US" altLang="en-US" sz="2000">
                <a:latin typeface="Arial" pitchFamily="34" charset="0"/>
                <a:ea typeface="ＭＳ Ｐゴシック" pitchFamily="32" charset="-128"/>
              </a:rPr>
              <a:t>Withdrawals for College			</a:t>
            </a:r>
            <a:r>
              <a:rPr lang="en-US" altLang="en-US" sz="2000">
                <a:solidFill>
                  <a:srgbClr val="3C9533"/>
                </a:solidFill>
                <a:latin typeface="Arial" pitchFamily="34" charset="0"/>
                <a:ea typeface="ＭＳ Ｐゴシック" pitchFamily="32" charset="-128"/>
              </a:rPr>
              <a:t>$     20,000</a:t>
            </a:r>
          </a:p>
          <a:p>
            <a:pPr>
              <a:buFont typeface="Arial" pitchFamily="34" charset="0"/>
              <a:buNone/>
            </a:pPr>
            <a:r>
              <a:rPr lang="en-US" altLang="en-US" sz="2000">
                <a:latin typeface="Arial" pitchFamily="34" charset="0"/>
                <a:ea typeface="ＭＳ Ｐゴシック" pitchFamily="32" charset="-128"/>
              </a:rPr>
              <a:t>ABR Benefits</a:t>
            </a:r>
            <a:r>
              <a:rPr lang="en-US" altLang="en-US" sz="2000">
                <a:solidFill>
                  <a:srgbClr val="3C9533"/>
                </a:solidFill>
                <a:latin typeface="Arial" pitchFamily="34" charset="0"/>
                <a:ea typeface="ＭＳ Ｐゴシック" pitchFamily="32" charset="-128"/>
              </a:rPr>
              <a:t>				$   120,000</a:t>
            </a:r>
          </a:p>
          <a:p>
            <a:pPr>
              <a:buFont typeface="Arial" pitchFamily="34" charset="0"/>
              <a:buNone/>
            </a:pPr>
            <a:r>
              <a:rPr lang="en-US" altLang="en-US" sz="2000">
                <a:latin typeface="Arial" pitchFamily="34" charset="0"/>
                <a:ea typeface="ＭＳ Ｐゴシック" pitchFamily="32" charset="-128"/>
              </a:rPr>
              <a:t>LIBR Benefits</a:t>
            </a:r>
            <a:r>
              <a:rPr lang="en-US" altLang="en-US" sz="2000">
                <a:solidFill>
                  <a:srgbClr val="3C9533"/>
                </a:solidFill>
                <a:latin typeface="Arial" pitchFamily="34" charset="0"/>
                <a:ea typeface="ＭＳ Ｐゴシック" pitchFamily="32" charset="-128"/>
              </a:rPr>
              <a:t>				$   405,000</a:t>
            </a:r>
          </a:p>
          <a:p>
            <a:pPr>
              <a:buFont typeface="Arial" pitchFamily="34" charset="0"/>
              <a:buNone/>
            </a:pPr>
            <a:r>
              <a:rPr lang="en-US" altLang="en-US" sz="2000">
                <a:latin typeface="Arial" pitchFamily="34" charset="0"/>
                <a:ea typeface="ＭＳ Ｐゴシック" pitchFamily="32" charset="-128"/>
              </a:rPr>
              <a:t>Remaining Death Benefit</a:t>
            </a:r>
            <a:r>
              <a:rPr lang="en-US" altLang="en-US" sz="2000">
                <a:solidFill>
                  <a:srgbClr val="3C9533"/>
                </a:solidFill>
                <a:latin typeface="Arial" pitchFamily="34" charset="0"/>
                <a:ea typeface="ＭＳ Ｐゴシック" pitchFamily="32" charset="-128"/>
              </a:rPr>
              <a:t>		</a:t>
            </a:r>
            <a:r>
              <a:rPr lang="en-US" altLang="en-US" sz="2000" u="sng">
                <a:solidFill>
                  <a:srgbClr val="3C9533"/>
                </a:solidFill>
                <a:latin typeface="Arial" pitchFamily="34" charset="0"/>
                <a:ea typeface="ＭＳ Ｐゴシック" pitchFamily="32" charset="-128"/>
              </a:rPr>
              <a:t>$   325,000</a:t>
            </a:r>
          </a:p>
          <a:p>
            <a:pPr lvl="4">
              <a:buFont typeface="Arial" pitchFamily="34" charset="0"/>
              <a:buNone/>
            </a:pPr>
            <a:r>
              <a:rPr lang="en-US" altLang="en-US" sz="2000">
                <a:solidFill>
                  <a:srgbClr val="3C9533"/>
                </a:solidFill>
                <a:latin typeface="Arial" pitchFamily="34" charset="0"/>
                <a:ea typeface="ＭＳ Ｐゴシック" pitchFamily="32" charset="-128"/>
              </a:rPr>
              <a:t>				$   870,000</a:t>
            </a:r>
          </a:p>
          <a:p>
            <a:pPr lvl="4">
              <a:buFont typeface="Arial" pitchFamily="34" charset="0"/>
              <a:buNone/>
            </a:pPr>
            <a:endParaRPr lang="en-US" altLang="en-US" sz="2000">
              <a:solidFill>
                <a:srgbClr val="3C9533"/>
              </a:solidFill>
              <a:latin typeface="Arial" pitchFamily="34" charset="0"/>
              <a:ea typeface="ＭＳ Ｐゴシック" pitchFamily="32" charset="-128"/>
            </a:endParaRPr>
          </a:p>
          <a:p>
            <a:pPr>
              <a:buFont typeface="Arial" pitchFamily="34" charset="0"/>
              <a:buNone/>
            </a:pPr>
            <a:r>
              <a:rPr lang="en-US" altLang="en-US" sz="2000" b="1">
                <a:solidFill>
                  <a:schemeClr val="accent1"/>
                </a:solidFill>
                <a:latin typeface="Arial" pitchFamily="34" charset="0"/>
                <a:ea typeface="ＭＳ Ｐゴシック" pitchFamily="32" charset="-128"/>
              </a:rPr>
              <a:t>Total Net Benefit			$   607,800</a:t>
            </a:r>
          </a:p>
        </p:txBody>
      </p:sp>
      <p:sp>
        <p:nvSpPr>
          <p:cNvPr id="6" name="Text Box 4"/>
          <p:cNvSpPr txBox="1">
            <a:spLocks noSelect="1" noMove="1" noResize="1" noChangeArrowheads="1"/>
          </p:cNvSpPr>
          <p:nvPr>
            <p:custDataLst>
              <p:tags r:id="rId4"/>
            </p:custDataLst>
          </p:nvPr>
        </p:nvSpPr>
        <p:spPr bwMode="auto">
          <a:xfrm>
            <a:off x="331788" y="5432425"/>
            <a:ext cx="808831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marL="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1pPr>
            <a:lvl2pPr marL="45720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2pPr>
            <a:lvl3pPr marL="91440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3pPr>
            <a:lvl4pPr marL="137160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4pPr>
            <a:lvl5pPr marL="182880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5pPr>
            <a:lvl6pPr marL="22860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2" charset="-128"/>
                <a:cs typeface="+mn-cs"/>
              </a:defRPr>
            </a:lvl6pPr>
            <a:lvl7pPr marL="27432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2" charset="-128"/>
                <a:cs typeface="+mn-cs"/>
              </a:defRPr>
            </a:lvl7pPr>
            <a:lvl8pPr marL="32004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2" charset="-128"/>
                <a:cs typeface="+mn-cs"/>
              </a:defRPr>
            </a:lvl8pPr>
            <a:lvl9pPr eaLnBrk="0" fontAlgn="base" hangingPunct="0">
              <a:spcBef>
                <a:spcPct val="0"/>
              </a:spcBef>
              <a:spcAft>
                <a:spcPct val="0"/>
              </a:spcAft>
              <a:defRPr sz="2400">
                <a:solidFill>
                  <a:schemeClr val="tx1"/>
                </a:solidFill>
                <a:latin typeface="Arial" pitchFamily="34" charset="0"/>
                <a:ea typeface="ＭＳ Ｐゴシック" pitchFamily="32" charset="-128"/>
              </a:defRPr>
            </a:lvl9pPr>
          </a:lstStyle>
          <a:p>
            <a:pPr defTabSz="914400" eaLnBrk="1" hangingPunct="1"/>
            <a:r>
              <a:rPr lang="en-US" altLang="en-US" sz="1600"/>
              <a:t>Based on an illustrated rate of 7% for all years of the policy.  This is not guaranteed.  At the guaranteed rate of 2.5%, the policy is unable to support any withdrawals.  </a:t>
            </a:r>
          </a:p>
        </p:txBody>
      </p:sp>
    </p:spTree>
    <p:custDataLst>
      <p:tags r:id="rId1"/>
    </p:custDataLst>
    <p:extLst>
      <p:ext uri="{BB962C8B-B14F-4D97-AF65-F5344CB8AC3E}">
        <p14:creationId xmlns:p14="http://schemas.microsoft.com/office/powerpoint/2010/main" val="424204726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Select="1" noMove="1" noResize="1"/>
          </p:cNvSpPr>
          <p:nvPr>
            <p:ph type="title"/>
            <p:custDataLst>
              <p:tags r:id="rId2"/>
            </p:custDataLst>
          </p:nvPr>
        </p:nvSpPr>
        <p:spPr>
          <a:xfrm>
            <a:off x="177800" y="704649"/>
            <a:ext cx="8784771" cy="609600"/>
          </a:xfrm>
        </p:spPr>
        <p:txBody>
          <a:bodyPr>
            <a:normAutofit/>
          </a:bodyPr>
          <a:lstStyle/>
          <a:p>
            <a:r>
              <a:rPr lang="en-US" altLang="en-US">
                <a:ea typeface="ＭＳ Ｐゴシック" pitchFamily="32" charset="-128"/>
              </a:rPr>
              <a:t>PROTECTING EVERY STAGE OF LIFE</a:t>
            </a:r>
          </a:p>
        </p:txBody>
      </p:sp>
      <p:sp>
        <p:nvSpPr>
          <p:cNvPr id="484355" name="Rectangle 3"/>
          <p:cNvSpPr>
            <a:spLocks noGrp="1" noSelect="1" noMove="1" noResize="1"/>
          </p:cNvSpPr>
          <p:nvPr>
            <p:ph type="body" idx="1"/>
            <p:custDataLst>
              <p:tags r:id="rId3"/>
            </p:custDataLst>
          </p:nvPr>
        </p:nvSpPr>
        <p:spPr>
          <a:xfrm>
            <a:off x="1222375" y="5380038"/>
            <a:ext cx="6926263" cy="542925"/>
          </a:xfrm>
        </p:spPr>
        <p:txBody>
          <a:bodyPr/>
          <a:lstStyle/>
          <a:p>
            <a:pPr marL="114300" lvl="1" indent="0" defTabSz="939800">
              <a:lnSpc>
                <a:spcPct val="90000"/>
              </a:lnSpc>
              <a:buFontTx/>
              <a:buNone/>
            </a:pPr>
            <a:r>
              <a:rPr lang="en-US" altLang="en-US" sz="2000">
                <a:solidFill>
                  <a:schemeClr val="tx1"/>
                </a:solidFill>
                <a:latin typeface="Arial" pitchFamily="34" charset="0"/>
                <a:ea typeface="ＭＳ Ｐゴシック" pitchFamily="32" charset="-128"/>
              </a:rPr>
              <a:t>Provide an ongoing legacy to his Grandchildren</a:t>
            </a:r>
          </a:p>
        </p:txBody>
      </p:sp>
      <p:sp>
        <p:nvSpPr>
          <p:cNvPr id="47114" name="Text Box 10"/>
          <p:cNvSpPr txBox="1">
            <a:spLocks noSelect="1" noMove="1" noResize="1" noChangeArrowheads="1"/>
          </p:cNvSpPr>
          <p:nvPr>
            <p:custDataLst>
              <p:tags r:id="rId4"/>
            </p:custDataLst>
          </p:nvPr>
        </p:nvSpPr>
        <p:spPr bwMode="auto">
          <a:xfrm>
            <a:off x="177800" y="1555071"/>
            <a:ext cx="8577263"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1pPr>
            <a:lvl2pPr marL="37931725" indent="-37474525"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2pPr>
            <a:lvl3pPr marL="91440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3pPr>
            <a:lvl4pPr marL="137160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4pPr>
            <a:lvl5pPr marL="182880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5pPr>
            <a:lvl6pPr marL="4572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2" charset="-128"/>
                <a:cs typeface="+mn-cs"/>
              </a:defRPr>
            </a:lvl6pPr>
            <a:lvl7pPr marL="9144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2" charset="-128"/>
                <a:cs typeface="+mn-cs"/>
              </a:defRPr>
            </a:lvl7pPr>
            <a:lvl8pPr marL="13716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2" charset="-128"/>
                <a:cs typeface="+mn-cs"/>
              </a:defRPr>
            </a:lvl8pPr>
            <a:lvl9pPr marL="1828800" eaLnBrk="0" fontAlgn="base" hangingPunct="0">
              <a:spcBef>
                <a:spcPct val="0"/>
              </a:spcBef>
              <a:spcAft>
                <a:spcPct val="0"/>
              </a:spcAft>
              <a:defRPr sz="2400">
                <a:solidFill>
                  <a:schemeClr val="tx1"/>
                </a:solidFill>
                <a:latin typeface="Arial" pitchFamily="34" charset="0"/>
                <a:ea typeface="ＭＳ Ｐゴシック" pitchFamily="32" charset="-128"/>
              </a:defRPr>
            </a:lvl9pPr>
          </a:lstStyle>
          <a:p>
            <a:pPr defTabSz="914400">
              <a:lnSpc>
                <a:spcPct val="90000"/>
              </a:lnSpc>
              <a:spcBef>
                <a:spcPct val="20000"/>
              </a:spcBef>
              <a:buClr>
                <a:srgbClr val="3C9533"/>
              </a:buClr>
              <a:buFont typeface="Arial" pitchFamily="34" charset="0"/>
              <a:buNone/>
            </a:pPr>
            <a:r>
              <a:rPr lang="en-US" altLang="en-US">
                <a:solidFill>
                  <a:schemeClr val="accent1"/>
                </a:solidFill>
              </a:rPr>
              <a:t>By purchasing a permanent policy in his early Thirties, Mark was able to:</a:t>
            </a:r>
          </a:p>
          <a:p>
            <a:pPr defTabSz="914400" eaLnBrk="1" hangingPunct="1">
              <a:spcBef>
                <a:spcPct val="50000"/>
              </a:spcBef>
            </a:pPr>
            <a:endParaRPr lang="en-US" altLang="en-US"/>
          </a:p>
        </p:txBody>
      </p:sp>
      <p:sp>
        <p:nvSpPr>
          <p:cNvPr id="484363" name="Text Box 11"/>
          <p:cNvSpPr txBox="1">
            <a:spLocks noSelect="1" noMove="1" noResize="1" noChangeArrowheads="1"/>
          </p:cNvSpPr>
          <p:nvPr>
            <p:custDataLst>
              <p:tags r:id="rId5"/>
            </p:custDataLst>
          </p:nvPr>
        </p:nvSpPr>
        <p:spPr bwMode="auto">
          <a:xfrm>
            <a:off x="865188" y="2416175"/>
            <a:ext cx="73183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24161750" indent="-2416175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1pPr>
            <a:lvl2pPr marL="45720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2pPr>
            <a:lvl3pPr marL="91440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3pPr>
            <a:lvl4pPr marL="51130200" indent="-5078730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4pPr>
            <a:lvl5pPr marL="457200" indent="-5078730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5pPr>
            <a:lvl6pPr marL="914400" indent="-507873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2" charset="-128"/>
                <a:cs typeface="+mn-cs"/>
              </a:defRPr>
            </a:lvl6pPr>
            <a:lvl7pPr marL="1371600" indent="-507873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2" charset="-128"/>
                <a:cs typeface="+mn-cs"/>
              </a:defRPr>
            </a:lvl7pPr>
            <a:lvl8pPr marL="1828800" indent="-507873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2" charset="-128"/>
                <a:cs typeface="+mn-cs"/>
              </a:defRPr>
            </a:lvl8pPr>
            <a:lvl9pPr marL="2286000" indent="-50787300" eaLnBrk="0" fontAlgn="base" hangingPunct="0">
              <a:spcBef>
                <a:spcPct val="0"/>
              </a:spcBef>
              <a:spcAft>
                <a:spcPct val="0"/>
              </a:spcAft>
              <a:defRPr sz="2400">
                <a:solidFill>
                  <a:schemeClr val="tx1"/>
                </a:solidFill>
                <a:latin typeface="Arial" pitchFamily="34" charset="0"/>
                <a:ea typeface="ＭＳ Ｐゴシック" pitchFamily="32" charset="-128"/>
              </a:defRPr>
            </a:lvl9pPr>
          </a:lstStyle>
          <a:p>
            <a:pPr lvl="1" defTabSz="914400">
              <a:spcBef>
                <a:spcPct val="20000"/>
              </a:spcBef>
              <a:buClr>
                <a:srgbClr val="3C9533"/>
              </a:buClr>
            </a:pPr>
            <a:r>
              <a:rPr lang="en-US" altLang="en-US" sz="2000"/>
              <a:t>Provide for his family should he die prematurely, and help fund his daughter’s college education.</a:t>
            </a:r>
          </a:p>
        </p:txBody>
      </p:sp>
      <p:sp>
        <p:nvSpPr>
          <p:cNvPr id="484364" name="Text Box 12"/>
          <p:cNvSpPr txBox="1">
            <a:spLocks noSelect="1" noMove="1" noResize="1" noChangeArrowheads="1"/>
          </p:cNvSpPr>
          <p:nvPr>
            <p:custDataLst>
              <p:tags r:id="rId6"/>
            </p:custDataLst>
          </p:nvPr>
        </p:nvSpPr>
        <p:spPr bwMode="auto">
          <a:xfrm>
            <a:off x="876300" y="3381375"/>
            <a:ext cx="70739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24161750" indent="-2416175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1pPr>
            <a:lvl2pPr marL="45720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2pPr>
            <a:lvl3pPr marL="91440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3pPr>
            <a:lvl4pPr marL="137160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4pPr>
            <a:lvl5pPr marL="182880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5pPr>
            <a:lvl6pPr marL="4572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2" charset="-128"/>
                <a:cs typeface="+mn-cs"/>
              </a:defRPr>
            </a:lvl6pPr>
            <a:lvl7pPr marL="9144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2" charset="-128"/>
                <a:cs typeface="+mn-cs"/>
              </a:defRPr>
            </a:lvl7pPr>
            <a:lvl8pPr marL="13716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2" charset="-128"/>
                <a:cs typeface="+mn-cs"/>
              </a:defRPr>
            </a:lvl8pPr>
            <a:lvl9pPr marL="1828800" eaLnBrk="0" fontAlgn="base" hangingPunct="0">
              <a:spcBef>
                <a:spcPct val="0"/>
              </a:spcBef>
              <a:spcAft>
                <a:spcPct val="0"/>
              </a:spcAft>
              <a:defRPr sz="2400">
                <a:solidFill>
                  <a:schemeClr val="tx1"/>
                </a:solidFill>
                <a:latin typeface="Arial" pitchFamily="34" charset="0"/>
                <a:ea typeface="ＭＳ Ｐゴシック" pitchFamily="32" charset="-128"/>
              </a:defRPr>
            </a:lvl9pPr>
          </a:lstStyle>
          <a:p>
            <a:pPr lvl="1" defTabSz="914400">
              <a:spcBef>
                <a:spcPct val="20000"/>
              </a:spcBef>
              <a:buClr>
                <a:srgbClr val="3C9533"/>
              </a:buClr>
            </a:pPr>
            <a:r>
              <a:rPr lang="en-US" altLang="en-US" sz="2000"/>
              <a:t>Accelerate a portion of the DB to help meet costs associated with his MS.</a:t>
            </a:r>
          </a:p>
        </p:txBody>
      </p:sp>
      <p:sp>
        <p:nvSpPr>
          <p:cNvPr id="484365" name="Text Box 13"/>
          <p:cNvSpPr txBox="1">
            <a:spLocks noSelect="1" noMove="1" noResize="1" noChangeArrowheads="1"/>
          </p:cNvSpPr>
          <p:nvPr>
            <p:custDataLst>
              <p:tags r:id="rId7"/>
            </p:custDataLst>
          </p:nvPr>
        </p:nvSpPr>
        <p:spPr bwMode="auto">
          <a:xfrm>
            <a:off x="877888" y="4400550"/>
            <a:ext cx="70723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24161750" indent="-2416175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1pPr>
            <a:lvl2pPr marL="45720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2pPr>
            <a:lvl3pPr marL="91440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3pPr>
            <a:lvl4pPr marL="137160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4pPr>
            <a:lvl5pPr marL="1828800" algn="l" defTabSz="914400" rtl="0" eaLnBrk="0" fontAlgn="base" hangingPunct="0">
              <a:spcBef>
                <a:spcPct val="0"/>
              </a:spcBef>
              <a:spcAft>
                <a:spcPct val="0"/>
              </a:spcAft>
              <a:defRPr sz="2400" kern="1200">
                <a:solidFill>
                  <a:schemeClr val="tx1"/>
                </a:solidFill>
                <a:latin typeface="Arial" pitchFamily="34" charset="0"/>
                <a:ea typeface="ＭＳ Ｐゴシック" pitchFamily="32" charset="-128"/>
                <a:cs typeface="+mn-cs"/>
              </a:defRPr>
            </a:lvl5pPr>
            <a:lvl6pPr marL="4572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2" charset="-128"/>
                <a:cs typeface="+mn-cs"/>
              </a:defRPr>
            </a:lvl6pPr>
            <a:lvl7pPr marL="9144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2" charset="-128"/>
                <a:cs typeface="+mn-cs"/>
              </a:defRPr>
            </a:lvl7pPr>
            <a:lvl8pPr marL="13716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2" charset="-128"/>
                <a:cs typeface="+mn-cs"/>
              </a:defRPr>
            </a:lvl8pPr>
            <a:lvl9pPr marL="1828800" eaLnBrk="0" fontAlgn="base" hangingPunct="0">
              <a:spcBef>
                <a:spcPct val="0"/>
              </a:spcBef>
              <a:spcAft>
                <a:spcPct val="0"/>
              </a:spcAft>
              <a:defRPr sz="2400">
                <a:solidFill>
                  <a:schemeClr val="tx1"/>
                </a:solidFill>
                <a:latin typeface="Arial" pitchFamily="34" charset="0"/>
                <a:ea typeface="ＭＳ Ｐゴシック" pitchFamily="32" charset="-128"/>
              </a:defRPr>
            </a:lvl9pPr>
          </a:lstStyle>
          <a:p>
            <a:pPr lvl="1" defTabSz="914400">
              <a:spcBef>
                <a:spcPct val="20000"/>
              </a:spcBef>
              <a:buClr>
                <a:srgbClr val="3C9533"/>
              </a:buClr>
            </a:pPr>
            <a:r>
              <a:rPr lang="en-US" altLang="en-US" sz="2000"/>
              <a:t>Guarantee lifetime income benefit payments to supplement his retirement.</a:t>
            </a:r>
          </a:p>
        </p:txBody>
      </p:sp>
      <p:pic>
        <p:nvPicPr>
          <p:cNvPr id="14" name="Picture 13"/>
          <p:cNvPicPr>
            <a:picLocks noSelect="1" noChangeAspect="1" noMove="1" noResize="1"/>
          </p:cNvPicPr>
          <p:nvPr>
            <p:custDataLst>
              <p:tags r:id="rId8"/>
            </p:custDataLst>
          </p:nvPr>
        </p:nvPicPr>
        <p:blipFill>
          <a:blip r:embed="rId14">
            <a:extLst>
              <a:ext uri="{28A0092B-C50C-407E-A947-70E740481C1C}">
                <a14:useLocalDpi xmlns:a14="http://schemas.microsoft.com/office/drawing/2010/main" val="0"/>
              </a:ext>
            </a:extLst>
          </a:blip>
          <a:stretch>
            <a:fillRect/>
          </a:stretch>
        </p:blipFill>
        <p:spPr bwMode="auto">
          <a:xfrm>
            <a:off x="559486" y="2347937"/>
            <a:ext cx="757880" cy="8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Select="1" noChangeAspect="1" noMove="1" noResize="1"/>
          </p:cNvPicPr>
          <p:nvPr>
            <p:custDataLst>
              <p:tags r:id="rId9"/>
            </p:custDataLst>
          </p:nvPr>
        </p:nvPicPr>
        <p:blipFill>
          <a:blip r:embed="rId14">
            <a:extLst>
              <a:ext uri="{28A0092B-C50C-407E-A947-70E740481C1C}">
                <a14:useLocalDpi xmlns:a14="http://schemas.microsoft.com/office/drawing/2010/main" val="0"/>
              </a:ext>
            </a:extLst>
          </a:blip>
          <a:stretch>
            <a:fillRect/>
          </a:stretch>
        </p:blipFill>
        <p:spPr bwMode="auto">
          <a:xfrm>
            <a:off x="541128" y="5193432"/>
            <a:ext cx="757880" cy="8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Select="1" noChangeAspect="1" noMove="1" noResize="1"/>
          </p:cNvPicPr>
          <p:nvPr>
            <p:custDataLst>
              <p:tags r:id="rId10"/>
            </p:custDataLst>
          </p:nvPr>
        </p:nvPicPr>
        <p:blipFill>
          <a:blip r:embed="rId15">
            <a:extLst>
              <a:ext uri="{28A0092B-C50C-407E-A947-70E740481C1C}">
                <a14:useLocalDpi xmlns:a14="http://schemas.microsoft.com/office/drawing/2010/main" val="0"/>
              </a:ext>
            </a:extLst>
          </a:blip>
          <a:stretch>
            <a:fillRect/>
          </a:stretch>
        </p:blipFill>
        <p:spPr bwMode="auto">
          <a:xfrm>
            <a:off x="595204" y="3288537"/>
            <a:ext cx="636803" cy="893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4"/>
          <p:cNvPicPr>
            <a:picLocks noSelect="1" noChangeAspect="1" noMove="1" noResize="1"/>
          </p:cNvPicPr>
          <p:nvPr>
            <p:custDataLst>
              <p:tags r:id="rId11"/>
            </p:custDataLst>
          </p:nvPr>
        </p:nvPicPr>
        <p:blipFill>
          <a:blip r:embed="rId16">
            <a:extLst>
              <a:ext uri="{28A0092B-C50C-407E-A947-70E740481C1C}">
                <a14:useLocalDpi xmlns:a14="http://schemas.microsoft.com/office/drawing/2010/main" val="0"/>
              </a:ext>
            </a:extLst>
          </a:blip>
          <a:srcRect r="-2786"/>
          <a:stretch>
            <a:fillRect/>
          </a:stretch>
        </p:blipFill>
        <p:spPr bwMode="auto">
          <a:xfrm>
            <a:off x="364881" y="4268294"/>
            <a:ext cx="1079028" cy="92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123171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484363"/>
                                        </p:tgtEl>
                                        <p:attrNameLst>
                                          <p:attrName>style.visibility</p:attrName>
                                        </p:attrNameLst>
                                      </p:cBhvr>
                                      <p:to>
                                        <p:strVal val="visible"/>
                                      </p:to>
                                    </p:set>
                                    <p:animEffect transition="in" filter="fade">
                                      <p:cBhvr>
                                        <p:cTn id="7" dur="1000"/>
                                        <p:tgtEl>
                                          <p:spTgt spid="484363"/>
                                        </p:tgtEl>
                                      </p:cBhvr>
                                    </p:animEffect>
                                    <p:anim calcmode="lin" valueType="num">
                                      <p:cBhvr>
                                        <p:cTn id="8" dur="1000" fill="hold"/>
                                        <p:tgtEl>
                                          <p:spTgt spid="484363"/>
                                        </p:tgtEl>
                                        <p:attrNameLst>
                                          <p:attrName>ppt_x</p:attrName>
                                        </p:attrNameLst>
                                      </p:cBhvr>
                                      <p:tavLst>
                                        <p:tav tm="0">
                                          <p:val>
                                            <p:strVal val="#ppt_x"/>
                                          </p:val>
                                        </p:tav>
                                        <p:tav tm="100000">
                                          <p:val>
                                            <p:strVal val="#ppt_x"/>
                                          </p:val>
                                        </p:tav>
                                      </p:tavLst>
                                    </p:anim>
                                    <p:anim calcmode="lin" valueType="num">
                                      <p:cBhvr>
                                        <p:cTn id="9" dur="1000" fill="hold"/>
                                        <p:tgtEl>
                                          <p:spTgt spid="48436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indefinite"/>
                            </p:stCondLst>
                          </p:cTn>
                        </p:par>
                        <p:par>
                          <p:cTn id="17" fill="hold" nodeType="afterGroup">
                            <p:stCondLst>
                              <p:cond delay="0"/>
                            </p:stCondLst>
                            <p:childTnLst>
                              <p:par>
                                <p:cTn id="18" presetID="42"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par>
                                <p:cTn id="23" presetID="42" presetClass="entr" presetSubtype="0" fill="hold" grpId="2" nodeType="withEffect">
                                  <p:stCondLst>
                                    <p:cond delay="0"/>
                                  </p:stCondLst>
                                  <p:childTnLst>
                                    <p:set>
                                      <p:cBhvr>
                                        <p:cTn id="24" dur="1" fill="hold">
                                          <p:stCondLst>
                                            <p:cond delay="0"/>
                                          </p:stCondLst>
                                        </p:cTn>
                                        <p:tgtEl>
                                          <p:spTgt spid="484364"/>
                                        </p:tgtEl>
                                        <p:attrNameLst>
                                          <p:attrName>style.visibility</p:attrName>
                                        </p:attrNameLst>
                                      </p:cBhvr>
                                      <p:to>
                                        <p:strVal val="visible"/>
                                      </p:to>
                                    </p:set>
                                    <p:animEffect transition="in" filter="fade">
                                      <p:cBhvr>
                                        <p:cTn id="25" dur="1000"/>
                                        <p:tgtEl>
                                          <p:spTgt spid="484364"/>
                                        </p:tgtEl>
                                      </p:cBhvr>
                                    </p:animEffect>
                                    <p:anim calcmode="lin" valueType="num">
                                      <p:cBhvr>
                                        <p:cTn id="26" dur="1000" fill="hold"/>
                                        <p:tgtEl>
                                          <p:spTgt spid="484364"/>
                                        </p:tgtEl>
                                        <p:attrNameLst>
                                          <p:attrName>ppt_x</p:attrName>
                                        </p:attrNameLst>
                                      </p:cBhvr>
                                      <p:tavLst>
                                        <p:tav tm="0">
                                          <p:val>
                                            <p:strVal val="#ppt_x"/>
                                          </p:val>
                                        </p:tav>
                                        <p:tav tm="100000">
                                          <p:val>
                                            <p:strVal val="#ppt_x"/>
                                          </p:val>
                                        </p:tav>
                                      </p:tavLst>
                                    </p:anim>
                                    <p:anim calcmode="lin" valueType="num">
                                      <p:cBhvr>
                                        <p:cTn id="27" dur="1000" fill="hold"/>
                                        <p:tgtEl>
                                          <p:spTgt spid="484364"/>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indefinite"/>
                            </p:stCondLst>
                          </p:cTn>
                        </p:par>
                        <p:par>
                          <p:cTn id="30" fill="hold" nodeType="afterGroup">
                            <p:stCondLst>
                              <p:cond delay="0"/>
                            </p:stCondLst>
                            <p:childTnLst>
                              <p:par>
                                <p:cTn id="31" presetID="42"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par>
                                <p:cTn id="36" presetID="42" presetClass="entr" presetSubtype="0" fill="hold" grpId="3" nodeType="withEffect">
                                  <p:stCondLst>
                                    <p:cond delay="0"/>
                                  </p:stCondLst>
                                  <p:childTnLst>
                                    <p:set>
                                      <p:cBhvr>
                                        <p:cTn id="37" dur="1" fill="hold">
                                          <p:stCondLst>
                                            <p:cond delay="0"/>
                                          </p:stCondLst>
                                        </p:cTn>
                                        <p:tgtEl>
                                          <p:spTgt spid="484365"/>
                                        </p:tgtEl>
                                        <p:attrNameLst>
                                          <p:attrName>style.visibility</p:attrName>
                                        </p:attrNameLst>
                                      </p:cBhvr>
                                      <p:to>
                                        <p:strVal val="visible"/>
                                      </p:to>
                                    </p:set>
                                    <p:animEffect transition="in" filter="fade">
                                      <p:cBhvr>
                                        <p:cTn id="38" dur="1000"/>
                                        <p:tgtEl>
                                          <p:spTgt spid="484365"/>
                                        </p:tgtEl>
                                      </p:cBhvr>
                                    </p:animEffect>
                                    <p:anim calcmode="lin" valueType="num">
                                      <p:cBhvr>
                                        <p:cTn id="39" dur="1000" fill="hold"/>
                                        <p:tgtEl>
                                          <p:spTgt spid="484365"/>
                                        </p:tgtEl>
                                        <p:attrNameLst>
                                          <p:attrName>ppt_x</p:attrName>
                                        </p:attrNameLst>
                                      </p:cBhvr>
                                      <p:tavLst>
                                        <p:tav tm="0">
                                          <p:val>
                                            <p:strVal val="#ppt_x"/>
                                          </p:val>
                                        </p:tav>
                                        <p:tav tm="100000">
                                          <p:val>
                                            <p:strVal val="#ppt_x"/>
                                          </p:val>
                                        </p:tav>
                                      </p:tavLst>
                                    </p:anim>
                                    <p:anim calcmode="lin" valueType="num">
                                      <p:cBhvr>
                                        <p:cTn id="40" dur="1000" fill="hold"/>
                                        <p:tgtEl>
                                          <p:spTgt spid="484365"/>
                                        </p:tgtEl>
                                        <p:attrNameLst>
                                          <p:attrName>ppt_y</p:attrName>
                                        </p:attrNameLst>
                                      </p:cBhvr>
                                      <p:tavLst>
                                        <p:tav tm="0">
                                          <p:val>
                                            <p:strVal val="#ppt_y+.1"/>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indefinite"/>
                            </p:stCondLst>
                          </p:cTn>
                        </p:par>
                        <p:par>
                          <p:cTn id="43" fill="hold" nodeType="afterGroup">
                            <p:stCondLst>
                              <p:cond delay="0"/>
                            </p:stCondLst>
                            <p:childTnLst>
                              <p:par>
                                <p:cTn id="44" presetID="42" presetClass="entr" presetSubtype="0"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484355">
                                            <p:txEl>
                                              <p:pRg st="0" end="0"/>
                                            </p:txEl>
                                          </p:spTgt>
                                        </p:tgtEl>
                                        <p:attrNameLst>
                                          <p:attrName>style.visibility</p:attrName>
                                        </p:attrNameLst>
                                      </p:cBhvr>
                                      <p:to>
                                        <p:strVal val="visible"/>
                                      </p:to>
                                    </p:set>
                                    <p:animEffect transition="in" filter="fade">
                                      <p:cBhvr>
                                        <p:cTn id="51" dur="1000"/>
                                        <p:tgtEl>
                                          <p:spTgt spid="484355">
                                            <p:txEl>
                                              <p:pRg st="0" end="0"/>
                                            </p:txEl>
                                          </p:spTgt>
                                        </p:tgtEl>
                                      </p:cBhvr>
                                    </p:animEffect>
                                    <p:anim calcmode="lin" valueType="num">
                                      <p:cBhvr>
                                        <p:cTn id="52" dur="1000" fill="hold"/>
                                        <p:tgtEl>
                                          <p:spTgt spid="484355">
                                            <p:txEl>
                                              <p:pRg st="0" end="0"/>
                                            </p:txEl>
                                          </p:spTgt>
                                        </p:tgtEl>
                                        <p:attrNameLst>
                                          <p:attrName>ppt_x</p:attrName>
                                        </p:attrNameLst>
                                      </p:cBhvr>
                                      <p:tavLst>
                                        <p:tav tm="0">
                                          <p:val>
                                            <p:strVal val="#ppt_x"/>
                                          </p:val>
                                        </p:tav>
                                        <p:tav tm="100000">
                                          <p:val>
                                            <p:strVal val="#ppt_x"/>
                                          </p:val>
                                        </p:tav>
                                      </p:tavLst>
                                    </p:anim>
                                    <p:anim calcmode="lin" valueType="num">
                                      <p:cBhvr>
                                        <p:cTn id="53" dur="1000" fill="hold"/>
                                        <p:tgtEl>
                                          <p:spTgt spid="48435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355" grpId="0" build="p"/>
      <p:bldP spid="484363" grpId="1"/>
      <p:bldP spid="484364" grpId="2"/>
      <p:bldP spid="484365" grpId="3"/>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79" y="3242524"/>
            <a:ext cx="9161435" cy="2624875"/>
          </a:xfrm>
          <a:prstGeom prst="rect">
            <a:avLst/>
          </a:prstGeom>
          <a:solidFill>
            <a:schemeClr val="tx1"/>
          </a:solidFill>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2" name="Title 1"/>
          <p:cNvSpPr>
            <a:spLocks noGrp="1"/>
          </p:cNvSpPr>
          <p:nvPr>
            <p:ph type="ctrTitle"/>
          </p:nvPr>
        </p:nvSpPr>
        <p:spPr>
          <a:xfrm>
            <a:off x="1406025" y="2857500"/>
            <a:ext cx="6324674" cy="705371"/>
          </a:xfrm>
        </p:spPr>
        <p:txBody>
          <a:bodyPr>
            <a:noAutofit/>
          </a:bodyPr>
          <a:lstStyle/>
          <a:p>
            <a:r>
              <a:rPr lang="en-US" b="1" dirty="0">
                <a:effectLst>
                  <a:outerShdw blurRad="50800" dist="76200" dir="2700000" algn="tl" rotWithShape="0">
                    <a:prstClr val="black">
                      <a:alpha val="40000"/>
                    </a:prstClr>
                  </a:outerShdw>
                </a:effectLst>
                <a:latin typeface="Arial" charset="0"/>
                <a:ea typeface="Arial" charset="0"/>
                <a:cs typeface="Arial" charset="0"/>
              </a:rPr>
              <a:t>ADVANCED MARKETS</a:t>
            </a:r>
          </a:p>
        </p:txBody>
      </p:sp>
      <p:sp>
        <p:nvSpPr>
          <p:cNvPr id="3" name="Subtitle 2"/>
          <p:cNvSpPr>
            <a:spLocks noGrp="1"/>
          </p:cNvSpPr>
          <p:nvPr>
            <p:ph type="subTitle" idx="1"/>
          </p:nvPr>
        </p:nvSpPr>
        <p:spPr>
          <a:xfrm>
            <a:off x="813896" y="4042624"/>
            <a:ext cx="2996103" cy="1519975"/>
          </a:xfrm>
        </p:spPr>
        <p:txBody>
          <a:bodyPr>
            <a:noAutofit/>
          </a:bodyPr>
          <a:lstStyle/>
          <a:p>
            <a:r>
              <a:rPr lang="en-US" sz="2400" b="1" dirty="0">
                <a:solidFill>
                  <a:srgbClr val="FFFFFF"/>
                </a:solidFill>
                <a:effectLst>
                  <a:outerShdw blurRad="50800" dist="76200" dir="2700000" algn="tl" rotWithShape="0">
                    <a:prstClr val="black">
                      <a:alpha val="40000"/>
                    </a:prstClr>
                  </a:outerShdw>
                </a:effectLst>
                <a:latin typeface="Arial" charset="0"/>
                <a:ea typeface="Arial" charset="0"/>
                <a:cs typeface="Arial" charset="0"/>
              </a:rPr>
              <a:t>PETE LEE</a:t>
            </a:r>
            <a:r>
              <a:rPr lang="en-US" b="1" dirty="0">
                <a:solidFill>
                  <a:srgbClr val="FFFFFF"/>
                </a:solidFill>
                <a:effectLst>
                  <a:outerShdw blurRad="50800" dist="76200" dir="2700000" algn="tl" rotWithShape="0">
                    <a:prstClr val="black">
                      <a:alpha val="40000"/>
                    </a:prstClr>
                  </a:outerShdw>
                </a:effectLst>
                <a:latin typeface="Arial" charset="0"/>
                <a:ea typeface="Arial" charset="0"/>
                <a:cs typeface="Arial" charset="0"/>
              </a:rPr>
              <a:t>, </a:t>
            </a:r>
            <a:r>
              <a:rPr lang="en-US" dirty="0">
                <a:solidFill>
                  <a:srgbClr val="FFFFFF"/>
                </a:solidFill>
                <a:effectLst>
                  <a:outerShdw blurRad="50800" dist="76200" dir="2700000" algn="tl" rotWithShape="0">
                    <a:prstClr val="black">
                      <a:alpha val="40000"/>
                    </a:prstClr>
                  </a:outerShdw>
                </a:effectLst>
                <a:latin typeface="Arial" charset="0"/>
                <a:ea typeface="Arial" charset="0"/>
                <a:cs typeface="Arial" charset="0"/>
              </a:rPr>
              <a:t>RICP®</a:t>
            </a:r>
          </a:p>
          <a:p>
            <a:r>
              <a:rPr lang="en-US" b="1" dirty="0">
                <a:solidFill>
                  <a:srgbClr val="FFFFFF"/>
                </a:solidFill>
                <a:effectLst>
                  <a:outerShdw blurRad="50800" dist="76200" dir="2700000" algn="tl" rotWithShape="0">
                    <a:prstClr val="black">
                      <a:alpha val="40000"/>
                    </a:prstClr>
                  </a:outerShdw>
                </a:effectLst>
                <a:latin typeface="Arial" charset="0"/>
                <a:ea typeface="Arial" charset="0"/>
                <a:cs typeface="Arial" charset="0"/>
              </a:rPr>
              <a:t>DIRECTOR OF ADVANCED MARKETS</a:t>
            </a:r>
          </a:p>
          <a:p>
            <a:r>
              <a:rPr lang="en-US" b="1" dirty="0">
                <a:solidFill>
                  <a:srgbClr val="FFFFFF"/>
                </a:solidFill>
                <a:effectLst>
                  <a:outerShdw blurRad="50800" dist="76200" dir="2700000" algn="tl" rotWithShape="0">
                    <a:prstClr val="black">
                      <a:alpha val="40000"/>
                    </a:prstClr>
                  </a:outerShdw>
                </a:effectLst>
                <a:latin typeface="Arial" charset="0"/>
                <a:ea typeface="Arial" charset="0"/>
                <a:cs typeface="Arial" charset="0"/>
              </a:rPr>
              <a:t>plee@equisfinancial.com</a:t>
            </a:r>
          </a:p>
          <a:p>
            <a:endParaRPr lang="en-US" b="1" dirty="0">
              <a:solidFill>
                <a:srgbClr val="FFFFFF"/>
              </a:solidFill>
              <a:effectLst>
                <a:outerShdw blurRad="50800" dist="76200" dir="2700000" algn="tl" rotWithShape="0">
                  <a:prstClr val="black">
                    <a:alpha val="40000"/>
                  </a:prstClr>
                </a:outerShdw>
              </a:effectLst>
              <a:latin typeface="Arial" charset="0"/>
              <a:ea typeface="Arial" charset="0"/>
              <a:cs typeface="Arial" charset="0"/>
            </a:endParaRPr>
          </a:p>
          <a:p>
            <a:endParaRPr lang="en-US" b="1" dirty="0">
              <a:solidFill>
                <a:srgbClr val="FFFFFF"/>
              </a:solidFill>
              <a:effectLst>
                <a:outerShdw blurRad="50800" dist="76200" dir="2700000" algn="tl" rotWithShape="0">
                  <a:prstClr val="black">
                    <a:alpha val="40000"/>
                  </a:prstClr>
                </a:outerShdw>
              </a:effectLst>
              <a:latin typeface="Arial" charset="0"/>
              <a:ea typeface="Arial" charset="0"/>
              <a:cs typeface="Arial" charset="0"/>
            </a:endParaRPr>
          </a:p>
        </p:txBody>
      </p:sp>
      <p:sp>
        <p:nvSpPr>
          <p:cNvPr id="6" name="TextBox 5">
            <a:extLst>
              <a:ext uri="{FF2B5EF4-FFF2-40B4-BE49-F238E27FC236}">
                <a16:creationId xmlns:a16="http://schemas.microsoft.com/office/drawing/2014/main" id="{B180AB16-CF6B-4949-933D-0FD4E6526776}"/>
              </a:ext>
            </a:extLst>
          </p:cNvPr>
          <p:cNvSpPr txBox="1"/>
          <p:nvPr/>
        </p:nvSpPr>
        <p:spPr>
          <a:xfrm>
            <a:off x="3207081" y="5844939"/>
            <a:ext cx="2558390" cy="178960"/>
          </a:xfrm>
          <a:prstGeom prst="rect">
            <a:avLst/>
          </a:prstGeom>
          <a:noFill/>
        </p:spPr>
        <p:txBody>
          <a:bodyPr wrap="square" rtlCol="0">
            <a:spAutoFit/>
          </a:bodyPr>
          <a:lstStyle/>
          <a:p>
            <a:pPr algn="ctr"/>
            <a:r>
              <a:rPr lang="en-US" sz="563" dirty="0">
                <a:solidFill>
                  <a:srgbClr val="FFFFFF"/>
                </a:solidFill>
              </a:rPr>
              <a:t>For Agent Use Only – Not For Use With The Public</a:t>
            </a:r>
          </a:p>
        </p:txBody>
      </p:sp>
      <p:sp>
        <p:nvSpPr>
          <p:cNvPr id="7" name="Subtitle 2">
            <a:extLst>
              <a:ext uri="{FF2B5EF4-FFF2-40B4-BE49-F238E27FC236}">
                <a16:creationId xmlns:a16="http://schemas.microsoft.com/office/drawing/2014/main" id="{DDDBBEA1-EEC2-4CA7-B8E0-1D90D94FA0EF}"/>
              </a:ext>
            </a:extLst>
          </p:cNvPr>
          <p:cNvSpPr txBox="1">
            <a:spLocks/>
          </p:cNvSpPr>
          <p:nvPr/>
        </p:nvSpPr>
        <p:spPr>
          <a:xfrm>
            <a:off x="5105400" y="4042625"/>
            <a:ext cx="3429000" cy="1519974"/>
          </a:xfrm>
          <a:prstGeom prst="rect">
            <a:avLst/>
          </a:prstGeom>
        </p:spPr>
        <p:txBody>
          <a:bodyPr vert="horz" lIns="68580" tIns="34290" rIns="68580" bIns="3429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400" b="1" dirty="0">
                <a:solidFill>
                  <a:srgbClr val="FFFFFF"/>
                </a:solidFill>
                <a:effectLst>
                  <a:outerShdw blurRad="50800" dist="76200" dir="2700000" algn="tl" rotWithShape="0">
                    <a:prstClr val="black">
                      <a:alpha val="40000"/>
                    </a:prstClr>
                  </a:outerShdw>
                </a:effectLst>
                <a:latin typeface="Arial" charset="0"/>
                <a:ea typeface="Arial" charset="0"/>
                <a:cs typeface="Arial" charset="0"/>
              </a:rPr>
              <a:t>BILL MARTIN 2.0</a:t>
            </a:r>
          </a:p>
          <a:p>
            <a:r>
              <a:rPr lang="en-US" b="1" dirty="0">
                <a:solidFill>
                  <a:srgbClr val="FFFFFF"/>
                </a:solidFill>
                <a:effectLst>
                  <a:outerShdw blurRad="50800" dist="76200" dir="2700000" algn="tl" rotWithShape="0">
                    <a:prstClr val="black">
                      <a:alpha val="40000"/>
                    </a:prstClr>
                  </a:outerShdw>
                </a:effectLst>
                <a:latin typeface="Arial" charset="0"/>
                <a:ea typeface="Arial" charset="0"/>
                <a:cs typeface="Arial" charset="0"/>
              </a:rPr>
              <a:t>DIRECTOR OF MARKETING</a:t>
            </a:r>
          </a:p>
          <a:p>
            <a:r>
              <a:rPr lang="en-US" b="1" dirty="0">
                <a:solidFill>
                  <a:srgbClr val="FFFFFF"/>
                </a:solidFill>
                <a:effectLst>
                  <a:outerShdw blurRad="50800" dist="76200" dir="2700000" algn="tl" rotWithShape="0">
                    <a:prstClr val="black">
                      <a:alpha val="40000"/>
                    </a:prstClr>
                  </a:outerShdw>
                </a:effectLst>
                <a:latin typeface="Arial" charset="0"/>
                <a:ea typeface="Arial" charset="0"/>
                <a:cs typeface="Arial" charset="0"/>
              </a:rPr>
              <a:t>wmartin@equisfinancial.com</a:t>
            </a:r>
          </a:p>
          <a:p>
            <a:endParaRPr lang="en-US" b="1" dirty="0">
              <a:solidFill>
                <a:srgbClr val="FFFFFF"/>
              </a:solidFill>
              <a:effectLst>
                <a:outerShdw blurRad="50800" dist="76200" dir="2700000" algn="tl" rotWithShape="0">
                  <a:prstClr val="black">
                    <a:alpha val="40000"/>
                  </a:prstClr>
                </a:outerShdw>
              </a:effectLst>
              <a:latin typeface="Arial" charset="0"/>
              <a:ea typeface="Arial" charset="0"/>
              <a:cs typeface="Arial" charset="0"/>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3051" y="1462523"/>
            <a:ext cx="2785491" cy="1102626"/>
          </a:xfrm>
          <a:prstGeom prst="rect">
            <a:avLst/>
          </a:prstGeom>
        </p:spPr>
      </p:pic>
      <p:sp>
        <p:nvSpPr>
          <p:cNvPr id="13" name="Rectangle 12"/>
          <p:cNvSpPr/>
          <p:nvPr/>
        </p:nvSpPr>
        <p:spPr>
          <a:xfrm>
            <a:off x="1196512" y="2810135"/>
            <a:ext cx="6743700" cy="800100"/>
          </a:xfrm>
          <a:prstGeom prst="rect">
            <a:avLst/>
          </a:prstGeom>
          <a:solidFill>
            <a:srgbClr val="127A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TextBox 4"/>
          <p:cNvSpPr txBox="1"/>
          <p:nvPr/>
        </p:nvSpPr>
        <p:spPr>
          <a:xfrm>
            <a:off x="1310811" y="2829311"/>
            <a:ext cx="6515100" cy="784830"/>
          </a:xfrm>
          <a:prstGeom prst="rect">
            <a:avLst/>
          </a:prstGeom>
          <a:noFill/>
        </p:spPr>
        <p:txBody>
          <a:bodyPr wrap="square" rtlCol="0">
            <a:spAutoFit/>
          </a:bodyPr>
          <a:lstStyle/>
          <a:p>
            <a:pPr algn="ctr"/>
            <a:r>
              <a:rPr lang="en-US" sz="4500" b="1" dirty="0">
                <a:solidFill>
                  <a:schemeClr val="bg1"/>
                </a:solidFill>
                <a:effectLst>
                  <a:outerShdw blurRad="50800" dist="76200" dir="2700000" algn="tl" rotWithShape="0">
                    <a:prstClr val="black">
                      <a:alpha val="40000"/>
                    </a:prstClr>
                  </a:outerShdw>
                </a:effectLst>
                <a:latin typeface="Arial" charset="0"/>
                <a:ea typeface="Arial" charset="0"/>
                <a:cs typeface="Arial" charset="0"/>
              </a:rPr>
              <a:t>ADVANCED MARKETS</a:t>
            </a:r>
          </a:p>
        </p:txBody>
      </p:sp>
    </p:spTree>
    <p:extLst>
      <p:ext uri="{BB962C8B-B14F-4D97-AF65-F5344CB8AC3E}">
        <p14:creationId xmlns:p14="http://schemas.microsoft.com/office/powerpoint/2010/main" val="2777293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4"/>
          <p:cNvPicPr>
            <a:picLocks noSelect="1" noChangeAspect="1" noMove="1" noResize="1" noChangeArrowheads="1"/>
          </p:cNvPicPr>
          <p:nvPr>
            <p:custDataLst>
              <p:tags r:id="rId2"/>
            </p:custDataLst>
          </p:nvPr>
        </p:nvPicPr>
        <p:blipFill>
          <a:blip r:embed="rId7"/>
          <a:srcRect l="2003" r="1820"/>
          <a:stretch>
            <a:fillRect/>
          </a:stretch>
        </p:blipFill>
        <p:spPr bwMode="auto">
          <a:xfrm>
            <a:off x="0" y="0"/>
            <a:ext cx="9144000" cy="6891338"/>
          </a:xfrm>
          <a:prstGeom prst="rect">
            <a:avLst/>
          </a:prstGeom>
          <a:noFill/>
          <a:ln w="9525">
            <a:noFill/>
            <a:miter lim="800000"/>
          </a:ln>
        </p:spPr>
      </p:pic>
      <p:sp>
        <p:nvSpPr>
          <p:cNvPr id="4" name="Slide Number Placeholder 3"/>
          <p:cNvSpPr>
            <a:spLocks noGrp="1" noSelect="1" noMove="1" noResize="1"/>
          </p:cNvSpPr>
          <p:nvPr>
            <p:ph type="sldNum" sz="quarter" idx="12"/>
            <p:custDataLst>
              <p:tags r:id="rId3"/>
            </p:custDataLst>
          </p:nvPr>
        </p:nvSpPr>
        <p:spPr/>
        <p:txBody>
          <a:bodyPr/>
          <a:lstStyle/>
          <a:p>
            <a:fld id="{9F495958-F516-439A-814A-D2DC1CC7FCCF}" type="slidenum">
              <a:rPr lang="en-US" smtClean="0"/>
              <a:t>24</a:t>
            </a:fld>
            <a:endParaRPr lang="en-US"/>
          </a:p>
        </p:txBody>
      </p:sp>
      <p:sp>
        <p:nvSpPr>
          <p:cNvPr id="5" name="TextBox 4"/>
          <p:cNvSpPr txBox="1">
            <a:spLocks noSelect="1" noMove="1" noResize="1"/>
          </p:cNvSpPr>
          <p:nvPr>
            <p:custDataLst>
              <p:tags r:id="rId4"/>
            </p:custDataLst>
          </p:nvPr>
        </p:nvSpPr>
        <p:spPr>
          <a:xfrm>
            <a:off x="0" y="6596905"/>
            <a:ext cx="9144000" cy="246221"/>
          </a:xfrm>
          <a:prstGeom prst="rect">
            <a:avLst/>
          </a:prstGeom>
          <a:noFill/>
        </p:spPr>
        <p:txBody>
          <a:bodyPr wrap="square" anchor="ctr">
            <a:spAutoFit/>
          </a:bodyPr>
          <a:lstStyle>
            <a:defPPr>
              <a:defRPr lang="en-US"/>
            </a:defPPr>
          </a:lstStyle>
          <a:p>
            <a:pPr algn="ctr" defTabSz="457200" fontAlgn="base">
              <a:spcBef>
                <a:spcPct val="0"/>
              </a:spcBef>
              <a:spcAft>
                <a:spcPct val="0"/>
              </a:spcAft>
              <a:defRPr/>
            </a:pPr>
            <a:r>
              <a:rPr lang="en-US" sz="1000">
                <a:solidFill>
                  <a:schemeClr val="bg1"/>
                </a:solidFill>
                <a:latin typeface="Arial Narrow" panose="020B0606020202030204" pitchFamily="34" charset="0"/>
              </a:rPr>
              <a:t>FOR BANK / FINANCIAL</a:t>
            </a:r>
            <a:r>
              <a:rPr lang="en-US" sz="1000" baseline="0">
                <a:solidFill>
                  <a:schemeClr val="bg1"/>
                </a:solidFill>
                <a:latin typeface="Arial Narrow" panose="020B0606020202030204" pitchFamily="34" charset="0"/>
              </a:rPr>
              <a:t> INSTITUION USE ONLY – NOT FOR USE WITH THE PUBLIC</a:t>
            </a:r>
          </a:p>
        </p:txBody>
      </p:sp>
    </p:spTree>
    <p:custDataLst>
      <p:tags r:id="rId1"/>
    </p:custDataLst>
    <p:extLst>
      <p:ext uri="{BB962C8B-B14F-4D97-AF65-F5344CB8AC3E}">
        <p14:creationId xmlns:p14="http://schemas.microsoft.com/office/powerpoint/2010/main" val="1896870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451" b="791"/>
          <a:stretch/>
        </p:blipFill>
        <p:spPr>
          <a:xfrm>
            <a:off x="0" y="857251"/>
            <a:ext cx="9144000" cy="5143499"/>
          </a:xfrm>
          <a:prstGeom prst="rect">
            <a:avLst/>
          </a:prstGeom>
        </p:spPr>
      </p:pic>
      <p:sp>
        <p:nvSpPr>
          <p:cNvPr id="5" name="Rectangle 4"/>
          <p:cNvSpPr/>
          <p:nvPr/>
        </p:nvSpPr>
        <p:spPr>
          <a:xfrm>
            <a:off x="-3" y="2403029"/>
            <a:ext cx="9144000" cy="3587594"/>
          </a:xfrm>
          <a:prstGeom prst="rect">
            <a:avLst/>
          </a:prstGeom>
          <a:solidFill>
            <a:srgbClr val="0C3153">
              <a:alpha val="92000"/>
            </a:srgb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a:p>
        </p:txBody>
      </p:sp>
      <p:sp>
        <p:nvSpPr>
          <p:cNvPr id="7" name="Rectangle 6"/>
          <p:cNvSpPr/>
          <p:nvPr/>
        </p:nvSpPr>
        <p:spPr>
          <a:xfrm>
            <a:off x="0" y="2016516"/>
            <a:ext cx="9144000" cy="386514"/>
          </a:xfrm>
          <a:prstGeom prst="rect">
            <a:avLst/>
          </a:prstGeom>
          <a:solidFill>
            <a:schemeClr val="bg1">
              <a:alpha val="92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solidFill>
                  <a:schemeClr val="tx1"/>
                </a:solidFill>
              </a:rPr>
              <a:t>(Indexed Product and Living Benefit Marketing </a:t>
            </a:r>
            <a:r>
              <a:rPr lang="en-US" b="1" dirty="0" err="1">
                <a:solidFill>
                  <a:schemeClr val="tx1"/>
                </a:solidFill>
              </a:rPr>
              <a:t>QuickStart</a:t>
            </a:r>
            <a:r>
              <a:rPr lang="en-US" b="1" dirty="0">
                <a:solidFill>
                  <a:schemeClr val="tx1"/>
                </a:solidFill>
              </a:rPr>
              <a:t> Meeting)</a:t>
            </a:r>
          </a:p>
        </p:txBody>
      </p:sp>
      <p:sp>
        <p:nvSpPr>
          <p:cNvPr id="8" name="TextBox 7"/>
          <p:cNvSpPr txBox="1"/>
          <p:nvPr/>
        </p:nvSpPr>
        <p:spPr>
          <a:xfrm>
            <a:off x="1815959" y="2273702"/>
            <a:ext cx="2619955" cy="3804118"/>
          </a:xfrm>
          <a:prstGeom prst="rect">
            <a:avLst/>
          </a:prstGeom>
          <a:noFill/>
        </p:spPr>
        <p:txBody>
          <a:bodyPr wrap="square" rtlCol="0">
            <a:spAutoFit/>
          </a:bodyPr>
          <a:lstStyle/>
          <a:p>
            <a:pPr>
              <a:lnSpc>
                <a:spcPct val="150000"/>
              </a:lnSpc>
            </a:pPr>
            <a:r>
              <a:rPr lang="en-US" sz="3300" b="1" dirty="0">
                <a:solidFill>
                  <a:schemeClr val="bg1"/>
                </a:solidFill>
                <a:effectLst>
                  <a:outerShdw blurRad="50800" dist="76200" dir="2700000" algn="tl" rotWithShape="0">
                    <a:prstClr val="black">
                      <a:alpha val="40000"/>
                    </a:prstClr>
                  </a:outerShdw>
                </a:effectLst>
                <a:latin typeface="Arial Narrow" charset="0"/>
                <a:ea typeface="Arial Narrow" charset="0"/>
                <a:cs typeface="Arial Narrow" charset="0"/>
              </a:rPr>
              <a:t>RALEIGH</a:t>
            </a:r>
          </a:p>
          <a:p>
            <a:pPr>
              <a:lnSpc>
                <a:spcPct val="150000"/>
              </a:lnSpc>
            </a:pPr>
            <a:r>
              <a:rPr lang="en-US" sz="3300" b="1" dirty="0">
                <a:solidFill>
                  <a:schemeClr val="bg1"/>
                </a:solidFill>
                <a:effectLst>
                  <a:outerShdw blurRad="50800" dist="76200" dir="2700000" algn="tl" rotWithShape="0">
                    <a:prstClr val="black">
                      <a:alpha val="40000"/>
                    </a:prstClr>
                  </a:outerShdw>
                </a:effectLst>
                <a:latin typeface="Arial Narrow" charset="0"/>
                <a:ea typeface="Arial Narrow" charset="0"/>
                <a:cs typeface="Arial Narrow" charset="0"/>
              </a:rPr>
              <a:t>NASHVILLE</a:t>
            </a:r>
          </a:p>
          <a:p>
            <a:pPr>
              <a:lnSpc>
                <a:spcPct val="150000"/>
              </a:lnSpc>
            </a:pPr>
            <a:r>
              <a:rPr lang="en-US" sz="3300" b="1" dirty="0">
                <a:solidFill>
                  <a:schemeClr val="bg1"/>
                </a:solidFill>
                <a:effectLst>
                  <a:outerShdw blurRad="50800" dist="76200" dir="2700000" algn="tl" rotWithShape="0">
                    <a:prstClr val="black">
                      <a:alpha val="40000"/>
                    </a:prstClr>
                  </a:outerShdw>
                </a:effectLst>
                <a:latin typeface="Arial Narrow" charset="0"/>
                <a:ea typeface="Arial Narrow" charset="0"/>
                <a:cs typeface="Arial Narrow" charset="0"/>
              </a:rPr>
              <a:t>ORLANDO</a:t>
            </a:r>
          </a:p>
          <a:p>
            <a:pPr>
              <a:lnSpc>
                <a:spcPct val="150000"/>
              </a:lnSpc>
            </a:pPr>
            <a:r>
              <a:rPr lang="en-US" sz="3300" b="1" dirty="0">
                <a:solidFill>
                  <a:schemeClr val="bg1"/>
                </a:solidFill>
                <a:effectLst>
                  <a:outerShdw blurRad="50800" dist="76200" dir="2700000" algn="tl" rotWithShape="0">
                    <a:prstClr val="black">
                      <a:alpha val="40000"/>
                    </a:prstClr>
                  </a:outerShdw>
                </a:effectLst>
                <a:latin typeface="Arial Narrow" charset="0"/>
                <a:ea typeface="Arial Narrow" charset="0"/>
                <a:cs typeface="Arial Narrow" charset="0"/>
              </a:rPr>
              <a:t>COLUMBUS</a:t>
            </a:r>
          </a:p>
          <a:p>
            <a:pPr>
              <a:lnSpc>
                <a:spcPct val="150000"/>
              </a:lnSpc>
            </a:pPr>
            <a:r>
              <a:rPr lang="en-US" sz="3300" b="1" dirty="0">
                <a:solidFill>
                  <a:schemeClr val="bg1"/>
                </a:solidFill>
                <a:effectLst>
                  <a:outerShdw blurRad="50800" dist="76200" dir="2700000" algn="tl" rotWithShape="0">
                    <a:prstClr val="black">
                      <a:alpha val="40000"/>
                    </a:prstClr>
                  </a:outerShdw>
                </a:effectLst>
                <a:latin typeface="Arial Narrow" charset="0"/>
                <a:ea typeface="Arial Narrow" charset="0"/>
                <a:cs typeface="Arial Narrow" charset="0"/>
              </a:rPr>
              <a:t>SEATTLE</a:t>
            </a:r>
            <a:endParaRPr lang="en-US" sz="2100" b="1" dirty="0">
              <a:solidFill>
                <a:schemeClr val="bg1"/>
              </a:solidFill>
              <a:effectLst>
                <a:outerShdw blurRad="50800" dist="76200" dir="2700000" algn="tl" rotWithShape="0">
                  <a:prstClr val="black">
                    <a:alpha val="40000"/>
                  </a:prstClr>
                </a:outerShdw>
              </a:effectLst>
              <a:latin typeface="Arial Narrow" charset="0"/>
              <a:ea typeface="Arial Narrow" charset="0"/>
              <a:cs typeface="Arial Narrow" charset="0"/>
            </a:endParaRPr>
          </a:p>
        </p:txBody>
      </p:sp>
      <p:sp>
        <p:nvSpPr>
          <p:cNvPr id="9" name="TextBox 8"/>
          <p:cNvSpPr txBox="1"/>
          <p:nvPr/>
        </p:nvSpPr>
        <p:spPr>
          <a:xfrm>
            <a:off x="5237603" y="2273702"/>
            <a:ext cx="2725310" cy="4852098"/>
          </a:xfrm>
          <a:prstGeom prst="rect">
            <a:avLst/>
          </a:prstGeom>
          <a:noFill/>
        </p:spPr>
        <p:txBody>
          <a:bodyPr wrap="square" rtlCol="0">
            <a:spAutoFit/>
          </a:bodyPr>
          <a:lstStyle/>
          <a:p>
            <a:pPr>
              <a:lnSpc>
                <a:spcPct val="150000"/>
              </a:lnSpc>
            </a:pPr>
            <a:r>
              <a:rPr lang="en-US" sz="3300" b="1" dirty="0">
                <a:solidFill>
                  <a:schemeClr val="bg1"/>
                </a:solidFill>
                <a:effectLst>
                  <a:outerShdw blurRad="50800" dist="76200" dir="2700000" algn="tl" rotWithShape="0">
                    <a:prstClr val="black">
                      <a:alpha val="40000"/>
                    </a:prstClr>
                  </a:outerShdw>
                </a:effectLst>
                <a:latin typeface="Arial Narrow" charset="0"/>
                <a:ea typeface="Arial Narrow" charset="0"/>
                <a:cs typeface="Arial Narrow" charset="0"/>
              </a:rPr>
              <a:t>APRIL 12</a:t>
            </a:r>
            <a:r>
              <a:rPr lang="en-US" sz="3300" b="1" baseline="30000" dirty="0">
                <a:solidFill>
                  <a:schemeClr val="bg1"/>
                </a:solidFill>
                <a:effectLst>
                  <a:outerShdw blurRad="50800" dist="76200" dir="2700000" algn="tl" rotWithShape="0">
                    <a:prstClr val="black">
                      <a:alpha val="40000"/>
                    </a:prstClr>
                  </a:outerShdw>
                </a:effectLst>
                <a:latin typeface="Arial Narrow" charset="0"/>
                <a:ea typeface="Arial Narrow" charset="0"/>
                <a:cs typeface="Arial Narrow" charset="0"/>
              </a:rPr>
              <a:t>TH</a:t>
            </a:r>
          </a:p>
          <a:p>
            <a:pPr>
              <a:lnSpc>
                <a:spcPct val="150000"/>
              </a:lnSpc>
            </a:pPr>
            <a:r>
              <a:rPr lang="en-US" sz="3300" b="1" dirty="0">
                <a:solidFill>
                  <a:schemeClr val="bg1"/>
                </a:solidFill>
                <a:effectLst>
                  <a:outerShdw blurRad="50800" dist="76200" dir="2700000" algn="tl" rotWithShape="0">
                    <a:prstClr val="black">
                      <a:alpha val="40000"/>
                    </a:prstClr>
                  </a:outerShdw>
                </a:effectLst>
                <a:latin typeface="Arial Narrow" charset="0"/>
                <a:ea typeface="Arial Narrow" charset="0"/>
                <a:cs typeface="Arial Narrow" charset="0"/>
              </a:rPr>
              <a:t>APRIL 26</a:t>
            </a:r>
            <a:r>
              <a:rPr lang="en-US" sz="3300" b="1" baseline="30000" dirty="0">
                <a:solidFill>
                  <a:schemeClr val="bg1"/>
                </a:solidFill>
                <a:effectLst>
                  <a:outerShdw blurRad="50800" dist="76200" dir="2700000" algn="tl" rotWithShape="0">
                    <a:prstClr val="black">
                      <a:alpha val="40000"/>
                    </a:prstClr>
                  </a:outerShdw>
                </a:effectLst>
                <a:latin typeface="Arial Narrow" charset="0"/>
                <a:ea typeface="Arial Narrow" charset="0"/>
                <a:cs typeface="Arial Narrow" charset="0"/>
              </a:rPr>
              <a:t>TH</a:t>
            </a:r>
          </a:p>
          <a:p>
            <a:pPr>
              <a:lnSpc>
                <a:spcPct val="150000"/>
              </a:lnSpc>
            </a:pPr>
            <a:r>
              <a:rPr lang="en-US" sz="3300" b="1" dirty="0">
                <a:solidFill>
                  <a:schemeClr val="bg1"/>
                </a:solidFill>
                <a:effectLst>
                  <a:outerShdw blurRad="50800" dist="76200" dir="2700000" algn="tl" rotWithShape="0">
                    <a:prstClr val="black">
                      <a:alpha val="40000"/>
                    </a:prstClr>
                  </a:outerShdw>
                </a:effectLst>
                <a:latin typeface="Arial Narrow" charset="0"/>
                <a:ea typeface="Arial Narrow" charset="0"/>
                <a:cs typeface="Arial Narrow" charset="0"/>
              </a:rPr>
              <a:t>MAY 3</a:t>
            </a:r>
            <a:r>
              <a:rPr lang="en-US" sz="3300" b="1" baseline="30000" dirty="0">
                <a:solidFill>
                  <a:schemeClr val="bg1"/>
                </a:solidFill>
                <a:effectLst>
                  <a:outerShdw blurRad="50800" dist="76200" dir="2700000" algn="tl" rotWithShape="0">
                    <a:prstClr val="black">
                      <a:alpha val="40000"/>
                    </a:prstClr>
                  </a:outerShdw>
                </a:effectLst>
                <a:latin typeface="Arial Narrow" charset="0"/>
                <a:ea typeface="Arial Narrow" charset="0"/>
                <a:cs typeface="Arial Narrow" charset="0"/>
              </a:rPr>
              <a:t>RD</a:t>
            </a:r>
          </a:p>
          <a:p>
            <a:pPr>
              <a:lnSpc>
                <a:spcPct val="150000"/>
              </a:lnSpc>
            </a:pPr>
            <a:r>
              <a:rPr lang="en-US" sz="3300" b="1" dirty="0">
                <a:solidFill>
                  <a:schemeClr val="bg1"/>
                </a:solidFill>
                <a:effectLst>
                  <a:outerShdw blurRad="50800" dist="76200" dir="2700000" algn="tl" rotWithShape="0">
                    <a:prstClr val="black">
                      <a:alpha val="40000"/>
                    </a:prstClr>
                  </a:outerShdw>
                </a:effectLst>
                <a:latin typeface="Arial Narrow" charset="0"/>
                <a:ea typeface="Arial Narrow" charset="0"/>
                <a:cs typeface="Arial Narrow" charset="0"/>
              </a:rPr>
              <a:t>MAY 24</a:t>
            </a:r>
            <a:r>
              <a:rPr lang="en-US" sz="3300" b="1" baseline="30000" dirty="0">
                <a:solidFill>
                  <a:schemeClr val="bg1"/>
                </a:solidFill>
                <a:effectLst>
                  <a:outerShdw blurRad="50800" dist="76200" dir="2700000" algn="tl" rotWithShape="0">
                    <a:prstClr val="black">
                      <a:alpha val="40000"/>
                    </a:prstClr>
                  </a:outerShdw>
                </a:effectLst>
                <a:latin typeface="Arial Narrow" charset="0"/>
                <a:ea typeface="Arial Narrow" charset="0"/>
                <a:cs typeface="Arial Narrow" charset="0"/>
              </a:rPr>
              <a:t>TH</a:t>
            </a:r>
          </a:p>
          <a:p>
            <a:pPr>
              <a:lnSpc>
                <a:spcPct val="150000"/>
              </a:lnSpc>
            </a:pPr>
            <a:r>
              <a:rPr lang="en-US" sz="3300" b="1" dirty="0">
                <a:solidFill>
                  <a:schemeClr val="bg1"/>
                </a:solidFill>
                <a:effectLst>
                  <a:outerShdw blurRad="50800" dist="76200" dir="2700000" algn="tl" rotWithShape="0">
                    <a:prstClr val="black">
                      <a:alpha val="40000"/>
                    </a:prstClr>
                  </a:outerShdw>
                </a:effectLst>
                <a:latin typeface="Arial Narrow" charset="0"/>
                <a:ea typeface="Arial Narrow" charset="0"/>
                <a:cs typeface="Arial Narrow" charset="0"/>
              </a:rPr>
              <a:t>JUNE 21</a:t>
            </a:r>
            <a:r>
              <a:rPr lang="en-US" sz="3300" b="1" baseline="30000" dirty="0">
                <a:solidFill>
                  <a:schemeClr val="bg1"/>
                </a:solidFill>
                <a:effectLst>
                  <a:outerShdw blurRad="50800" dist="76200" dir="2700000" algn="tl" rotWithShape="0">
                    <a:prstClr val="black">
                      <a:alpha val="40000"/>
                    </a:prstClr>
                  </a:outerShdw>
                </a:effectLst>
                <a:latin typeface="Arial Narrow" charset="0"/>
                <a:ea typeface="Arial Narrow" charset="0"/>
                <a:cs typeface="Arial Narrow" charset="0"/>
              </a:rPr>
              <a:t>ST</a:t>
            </a:r>
          </a:p>
          <a:p>
            <a:pPr>
              <a:lnSpc>
                <a:spcPct val="150000"/>
              </a:lnSpc>
            </a:pPr>
            <a:endParaRPr lang="en-US" sz="3300" b="1" baseline="30000" dirty="0">
              <a:solidFill>
                <a:schemeClr val="bg1"/>
              </a:solidFill>
              <a:effectLst>
                <a:outerShdw blurRad="50800" dist="76200" dir="2700000" algn="tl" rotWithShape="0">
                  <a:prstClr val="black">
                    <a:alpha val="40000"/>
                  </a:prstClr>
                </a:outerShdw>
              </a:effectLst>
              <a:latin typeface="Arial Narrow" charset="0"/>
              <a:ea typeface="Arial Narrow" charset="0"/>
              <a:cs typeface="Arial Narrow" charset="0"/>
            </a:endParaRPr>
          </a:p>
          <a:p>
            <a:pPr>
              <a:lnSpc>
                <a:spcPct val="150000"/>
              </a:lnSpc>
            </a:pPr>
            <a:endParaRPr lang="en-US" sz="3300" b="1" baseline="30000" dirty="0">
              <a:solidFill>
                <a:schemeClr val="bg1"/>
              </a:solidFill>
              <a:effectLst>
                <a:outerShdw blurRad="50800" dist="76200" dir="2700000" algn="tl" rotWithShape="0">
                  <a:prstClr val="black">
                    <a:alpha val="40000"/>
                  </a:prstClr>
                </a:outerShdw>
              </a:effectLst>
              <a:latin typeface="Arial Narrow" charset="0"/>
              <a:ea typeface="Arial Narrow" charset="0"/>
              <a:cs typeface="Arial Narrow" charset="0"/>
            </a:endParaRPr>
          </a:p>
        </p:txBody>
      </p:sp>
      <p:sp>
        <p:nvSpPr>
          <p:cNvPr id="12" name="Rectangle 11"/>
          <p:cNvSpPr/>
          <p:nvPr/>
        </p:nvSpPr>
        <p:spPr>
          <a:xfrm>
            <a:off x="4205246" y="2698706"/>
            <a:ext cx="733508" cy="35781"/>
          </a:xfrm>
          <a:prstGeom prst="rect">
            <a:avLst/>
          </a:prstGeom>
          <a:solidFill>
            <a:schemeClr val="bg1"/>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p:nvSpPr>
        <p:spPr>
          <a:xfrm>
            <a:off x="0" y="857251"/>
            <a:ext cx="9144000" cy="1159266"/>
          </a:xfrm>
          <a:prstGeom prst="rect">
            <a:avLst/>
          </a:prstGeom>
          <a:solidFill>
            <a:schemeClr val="bg1">
              <a:alpha val="92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dirty="0"/>
          </a:p>
        </p:txBody>
      </p:sp>
      <p:sp>
        <p:nvSpPr>
          <p:cNvPr id="14" name="Rectangle 13"/>
          <p:cNvSpPr/>
          <p:nvPr/>
        </p:nvSpPr>
        <p:spPr>
          <a:xfrm>
            <a:off x="4205244" y="3431829"/>
            <a:ext cx="733508" cy="35781"/>
          </a:xfrm>
          <a:prstGeom prst="rect">
            <a:avLst/>
          </a:prstGeom>
          <a:solidFill>
            <a:schemeClr val="bg1"/>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p:cNvSpPr/>
          <p:nvPr/>
        </p:nvSpPr>
        <p:spPr>
          <a:xfrm>
            <a:off x="4205243" y="4208637"/>
            <a:ext cx="733508" cy="35781"/>
          </a:xfrm>
          <a:prstGeom prst="rect">
            <a:avLst/>
          </a:prstGeom>
          <a:solidFill>
            <a:schemeClr val="bg1"/>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p:cNvSpPr/>
          <p:nvPr/>
        </p:nvSpPr>
        <p:spPr>
          <a:xfrm>
            <a:off x="4205242" y="4977608"/>
            <a:ext cx="733508" cy="35781"/>
          </a:xfrm>
          <a:prstGeom prst="rect">
            <a:avLst/>
          </a:prstGeom>
          <a:solidFill>
            <a:schemeClr val="bg1"/>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6837" y="919236"/>
            <a:ext cx="2470316" cy="1097280"/>
          </a:xfrm>
          <a:prstGeom prst="rect">
            <a:avLst/>
          </a:prstGeom>
        </p:spPr>
      </p:pic>
      <p:sp>
        <p:nvSpPr>
          <p:cNvPr id="17" name="Rectangle 16"/>
          <p:cNvSpPr/>
          <p:nvPr/>
        </p:nvSpPr>
        <p:spPr>
          <a:xfrm>
            <a:off x="4205242" y="5746578"/>
            <a:ext cx="733508" cy="35781"/>
          </a:xfrm>
          <a:prstGeom prst="rect">
            <a:avLst/>
          </a:prstGeom>
          <a:solidFill>
            <a:schemeClr val="bg1"/>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386971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1" y="857250"/>
            <a:ext cx="9143999" cy="1403968"/>
          </a:xfrm>
          <a:prstGeom prst="rect">
            <a:avLst/>
          </a:prstGeom>
          <a:solidFill>
            <a:srgbClr val="05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13" dirty="0"/>
          </a:p>
        </p:txBody>
      </p:sp>
      <p:sp>
        <p:nvSpPr>
          <p:cNvPr id="20" name="Подзаголовок 2"/>
          <p:cNvSpPr txBox="1">
            <a:spLocks/>
          </p:cNvSpPr>
          <p:nvPr/>
        </p:nvSpPr>
        <p:spPr>
          <a:xfrm>
            <a:off x="4139459" y="1290337"/>
            <a:ext cx="1951760" cy="4229099"/>
          </a:xfrm>
          <a:prstGeom prst="rect">
            <a:avLst/>
          </a:prstGeom>
        </p:spPr>
        <p:txBody>
          <a:bodyPr vert="horz" lIns="51435" tIns="25718" rIns="51435" bIns="2571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125"/>
              </a:lnSpc>
              <a:spcBef>
                <a:spcPts val="675"/>
              </a:spcBef>
              <a:buNone/>
            </a:pPr>
            <a:endParaRPr lang="en-US" sz="619" dirty="0">
              <a:solidFill>
                <a:schemeClr val="bg1">
                  <a:lumMod val="65000"/>
                </a:schemeClr>
              </a:solidFill>
              <a:latin typeface="Poppins" panose="02000000000000000000" pitchFamily="2" charset="0"/>
              <a:cs typeface="Poppins" panose="02000000000000000000" pitchFamily="2" charset="0"/>
            </a:endParaRPr>
          </a:p>
        </p:txBody>
      </p:sp>
      <p:sp>
        <p:nvSpPr>
          <p:cNvPr id="25" name="Title 1"/>
          <p:cNvSpPr txBox="1">
            <a:spLocks/>
          </p:cNvSpPr>
          <p:nvPr/>
        </p:nvSpPr>
        <p:spPr>
          <a:xfrm>
            <a:off x="542921" y="1291043"/>
            <a:ext cx="8058150" cy="895874"/>
          </a:xfrm>
          <a:prstGeom prst="rect">
            <a:avLst/>
          </a:prstGeom>
          <a:effectLst>
            <a:outerShdw blurRad="50800" dist="76200" dir="2700000" algn="tl"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b="1" dirty="0">
                <a:solidFill>
                  <a:srgbClr val="FFFFFF"/>
                </a:solidFill>
                <a:latin typeface="Arial" charset="0"/>
                <a:ea typeface="Arial" charset="0"/>
                <a:cs typeface="Arial" charset="0"/>
              </a:rPr>
              <a:t>REGISTER FOR SUMMER CONVENTION</a:t>
            </a:r>
          </a:p>
          <a:p>
            <a:pPr algn="ctr"/>
            <a:r>
              <a:rPr lang="en-US" sz="3000" b="1" dirty="0">
                <a:solidFill>
                  <a:srgbClr val="FFFFFF"/>
                </a:solidFill>
                <a:latin typeface="Arial" charset="0"/>
                <a:ea typeface="Arial" charset="0"/>
                <a:cs typeface="Arial" charset="0"/>
              </a:rPr>
              <a:t>TODAY!</a:t>
            </a:r>
          </a:p>
        </p:txBody>
      </p:sp>
      <p:pic>
        <p:nvPicPr>
          <p:cNvPr id="3" name="Picture 2" descr="A close up of a logo&#10;&#10;Description generated with very high confidence">
            <a:extLst>
              <a:ext uri="{FF2B5EF4-FFF2-40B4-BE49-F238E27FC236}">
                <a16:creationId xmlns:a16="http://schemas.microsoft.com/office/drawing/2014/main" id="{87DAFDB2-63B0-4683-924C-06CF85C3B7A1}"/>
              </a:ext>
            </a:extLst>
          </p:cNvPr>
          <p:cNvPicPr>
            <a:picLocks noChangeAspect="1"/>
          </p:cNvPicPr>
          <p:nvPr/>
        </p:nvPicPr>
        <p:blipFill>
          <a:blip r:embed="rId2"/>
          <a:stretch>
            <a:fillRect/>
          </a:stretch>
        </p:blipFill>
        <p:spPr>
          <a:xfrm>
            <a:off x="2554741" y="2390234"/>
            <a:ext cx="4034510" cy="3429000"/>
          </a:xfrm>
          <a:prstGeom prst="rect">
            <a:avLst/>
          </a:prstGeom>
        </p:spPr>
      </p:pic>
    </p:spTree>
    <p:extLst>
      <p:ext uri="{BB962C8B-B14F-4D97-AF65-F5344CB8AC3E}">
        <p14:creationId xmlns:p14="http://schemas.microsoft.com/office/powerpoint/2010/main" val="299752292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Select="1" noMove="1" noResize="1"/>
          </p:cNvSpPr>
          <p:nvPr>
            <p:ph type="ctrTitle"/>
            <p:custDataLst>
              <p:tags r:id="rId2"/>
            </p:custDataLst>
          </p:nvPr>
        </p:nvSpPr>
        <p:spPr/>
        <p:txBody>
          <a:bodyPr>
            <a:normAutofit fontScale="90000"/>
          </a:bodyPr>
          <a:lstStyle/>
          <a:p>
            <a:r>
              <a:rPr lang="en-US"/>
              <a:t>LIFE EVENTS</a:t>
            </a:r>
            <a:br>
              <a:rPr lang="en-US"/>
            </a:br>
            <a:r>
              <a:rPr lang="en-US" sz="3100" i="1"/>
              <a:t>Life Insurance you don’t have to die to use</a:t>
            </a:r>
            <a:endParaRPr lang="en-US" sz="4400"/>
          </a:p>
        </p:txBody>
      </p:sp>
      <p:sp>
        <p:nvSpPr>
          <p:cNvPr id="3" name="TextBox 2"/>
          <p:cNvSpPr txBox="1">
            <a:spLocks noSelect="1" noMove="1" noResize="1"/>
          </p:cNvSpPr>
          <p:nvPr>
            <p:custDataLst>
              <p:tags r:id="rId3"/>
            </p:custDataLst>
          </p:nvPr>
        </p:nvSpPr>
        <p:spPr>
          <a:xfrm>
            <a:off x="403412" y="6418729"/>
            <a:ext cx="1488141" cy="276999"/>
          </a:xfrm>
          <a:prstGeom prst="rect">
            <a:avLst/>
          </a:prstGeom>
          <a:noFill/>
        </p:spPr>
        <p:txBody>
          <a:bodyPr wrap="square" rtlCol="0">
            <a:spAutoFit/>
          </a:bodyPr>
          <a:lstStyle>
            <a:defPPr>
              <a:defRPr lang="en-US"/>
            </a:defPPr>
          </a:lstStyle>
          <a:p>
            <a:r>
              <a:rPr lang="en-US" sz="1200">
                <a:solidFill>
                  <a:schemeClr val="bg1"/>
                </a:solidFill>
              </a:rPr>
              <a:t>TC89485(0316)1</a:t>
            </a:r>
          </a:p>
        </p:txBody>
      </p:sp>
    </p:spTree>
    <p:custDataLst>
      <p:tags r:id="rId1"/>
    </p:custDataLst>
    <p:extLst>
      <p:ext uri="{BB962C8B-B14F-4D97-AF65-F5344CB8AC3E}">
        <p14:creationId xmlns:p14="http://schemas.microsoft.com/office/powerpoint/2010/main" val="1372360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Select="1" noMove="1" noResize="1"/>
          </p:cNvSpPr>
          <p:nvPr>
            <p:ph type="title"/>
            <p:custDataLst>
              <p:tags r:id="rId2"/>
            </p:custDataLst>
          </p:nvPr>
        </p:nvSpPr>
        <p:spPr>
          <a:xfrm>
            <a:off x="228600" y="244236"/>
            <a:ext cx="8686800" cy="1066800"/>
          </a:xfrm>
        </p:spPr>
        <p:txBody>
          <a:bodyPr/>
          <a:lstStyle/>
          <a:p>
            <a:r>
              <a:rPr lang="en-US"/>
              <a:t>WHAT CAN HAPPEN?</a:t>
            </a:r>
          </a:p>
        </p:txBody>
      </p:sp>
      <p:sp>
        <p:nvSpPr>
          <p:cNvPr id="3" name="Slide Number Placeholder 2"/>
          <p:cNvSpPr>
            <a:spLocks noGrp="1" noSelect="1" noMove="1" noResize="1"/>
          </p:cNvSpPr>
          <p:nvPr>
            <p:ph type="sldNum" sz="quarter" idx="12"/>
            <p:custDataLst>
              <p:tags r:id="rId3"/>
            </p:custDataLst>
          </p:nvPr>
        </p:nvSpPr>
        <p:spPr/>
        <p:txBody>
          <a:bodyPr/>
          <a:lstStyle/>
          <a:p>
            <a:fld id="{9F495958-F516-439A-814A-D2DC1CC7FCCF}" type="slidenum">
              <a:rPr lang="en-US" smtClean="0"/>
              <a:t>6</a:t>
            </a:fld>
            <a:endParaRPr lang="en-US"/>
          </a:p>
        </p:txBody>
      </p:sp>
      <p:sp>
        <p:nvSpPr>
          <p:cNvPr id="5" name="TextBox 4"/>
          <p:cNvSpPr txBox="1">
            <a:spLocks noSelect="1" noMove="1" noResize="1"/>
          </p:cNvSpPr>
          <p:nvPr>
            <p:custDataLst>
              <p:tags r:id="rId4"/>
            </p:custDataLst>
          </p:nvPr>
        </p:nvSpPr>
        <p:spPr>
          <a:xfrm>
            <a:off x="124641" y="5862158"/>
            <a:ext cx="8847909" cy="553998"/>
          </a:xfrm>
          <a:prstGeom prst="rect">
            <a:avLst/>
          </a:prstGeom>
          <a:noFill/>
        </p:spPr>
        <p:txBody>
          <a:bodyPr wrap="square" rtlCol="0">
            <a:spAutoFit/>
          </a:bodyPr>
          <a:lstStyle>
            <a:defPPr>
              <a:defRPr lang="en-US"/>
            </a:defPPr>
          </a:lstStyle>
          <a:p>
            <a:r>
              <a:rPr lang="en-US" sz="1000">
                <a:solidFill>
                  <a:schemeClr val="accent2"/>
                </a:solidFill>
                <a:latin typeface="Arial Narrow" panose="020B0606020202030204" pitchFamily="34" charset="0"/>
              </a:rPr>
              <a:t>1 Current FDIC Stats, https://www.fdic.gov/about/comein/files/foreclosure_statistics.pdf;  </a:t>
            </a:r>
            <a:br>
              <a:rPr lang="en-US" sz="1000">
                <a:solidFill>
                  <a:schemeClr val="accent2"/>
                </a:solidFill>
                <a:latin typeface="Arial Narrow" panose="020B0606020202030204" pitchFamily="34" charset="0"/>
              </a:rPr>
            </a:br>
            <a:r>
              <a:rPr lang="en-US" sz="1000">
                <a:solidFill>
                  <a:schemeClr val="accent2"/>
                </a:solidFill>
                <a:latin typeface="Arial Narrow" panose="020B0606020202030204" pitchFamily="34" charset="0"/>
              </a:rPr>
              <a:t>2 “</a:t>
            </a:r>
            <a:r>
              <a:rPr lang="en-US" sz="1000" err="1">
                <a:solidFill>
                  <a:schemeClr val="accent2"/>
                </a:solidFill>
                <a:latin typeface="Arial Narrow" panose="020B0606020202030204" pitchFamily="34" charset="0"/>
              </a:rPr>
              <a:t>NerdWallet Health finds Medical Bankruptcy accounts for majority of personal </a:t>
            </a:r>
            <a:r>
              <a:rPr lang="en-US" sz="1000">
                <a:solidFill>
                  <a:schemeClr val="accent2"/>
                </a:solidFill>
                <a:latin typeface="Arial Narrow" panose="020B0606020202030204" pitchFamily="34" charset="0"/>
              </a:rPr>
              <a:t>bankruptcies“, March, 2014</a:t>
            </a:r>
            <a:br>
              <a:rPr lang="en-US" sz="1000">
                <a:solidFill>
                  <a:schemeClr val="accent2"/>
                </a:solidFill>
                <a:latin typeface="Arial Narrow" panose="020B0606020202030204" pitchFamily="34" charset="0"/>
              </a:rPr>
            </a:br>
            <a:r>
              <a:rPr lang="en-US" sz="1000">
                <a:solidFill>
                  <a:schemeClr val="accent2"/>
                </a:solidFill>
                <a:latin typeface="Arial Narrow" panose="020B0606020202030204" pitchFamily="34" charset="0"/>
              </a:rPr>
              <a:t>3 Cost of Care Maps Genworth 2015 Cost of Care Survey - 2015</a:t>
            </a:r>
          </a:p>
        </p:txBody>
      </p:sp>
      <p:sp>
        <p:nvSpPr>
          <p:cNvPr id="6" name="Oval 5"/>
          <p:cNvSpPr>
            <a:spLocks noSelect="1" noMove="1" noResize="1"/>
          </p:cNvSpPr>
          <p:nvPr>
            <p:custDataLst>
              <p:tags r:id="rId5"/>
            </p:custDataLst>
          </p:nvPr>
        </p:nvSpPr>
        <p:spPr>
          <a:xfrm>
            <a:off x="439961" y="1636983"/>
            <a:ext cx="1278480" cy="1250721"/>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defPPr>
              <a:defRPr lang="en-US"/>
            </a:defPPr>
            <a:lvl1pPr marL="0" marR="0" indent="0" algn="l" defTabSz="9144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Arial" pitchFamily="34" charset="0"/>
                <a:cs typeface="Arial" pitchFamily="34" charset="0"/>
                <a:sym typeface="Wingdings"/>
              </a:defRPr>
            </a:lvl1pPr>
            <a:lvl2pPr marL="457200" marR="0" indent="0" algn="l" defTabSz="9144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Arial" pitchFamily="34" charset="0"/>
                <a:cs typeface="Arial" pitchFamily="34" charset="0"/>
                <a:sym typeface="Wingdings"/>
              </a:defRPr>
            </a:lvl2pPr>
            <a:lvl3pPr marL="914400" marR="0" indent="0" algn="l" defTabSz="9144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Arial" pitchFamily="34" charset="0"/>
                <a:cs typeface="Arial" pitchFamily="34" charset="0"/>
                <a:sym typeface="Wingdings"/>
              </a:defRPr>
            </a:lvl3pPr>
            <a:lvl4pPr marL="1371600" marR="0" indent="0" algn="l" defTabSz="9144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Arial" pitchFamily="34" charset="0"/>
                <a:cs typeface="Arial" pitchFamily="34" charset="0"/>
                <a:sym typeface="Wingdings"/>
              </a:defRPr>
            </a:lvl4pPr>
            <a:lvl5pPr marL="1828800" marR="0" indent="0" algn="l" defTabSz="9144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Arial" pitchFamily="34" charset="0"/>
                <a:cs typeface="Arial"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Arial" pitchFamily="34" charset="0"/>
                <a:cs typeface="Arial"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Arial" pitchFamily="34" charset="0"/>
                <a:cs typeface="Arial"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Arial" pitchFamily="34" charset="0"/>
                <a:cs typeface="Arial"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Arial" pitchFamily="34" charset="0"/>
                <a:cs typeface="Arial" pitchFamily="34" charset="0"/>
                <a:sym typeface="Wingdings"/>
              </a:defRPr>
            </a:lvl9pPr>
          </a:lstStyle>
          <a:p>
            <a:pPr algn="ctr"/>
            <a:r>
              <a:rPr lang="en-US" sz="2800" b="1"/>
              <a:t>25%</a:t>
            </a:r>
          </a:p>
        </p:txBody>
      </p:sp>
      <p:sp>
        <p:nvSpPr>
          <p:cNvPr id="7" name="Oval 6"/>
          <p:cNvSpPr>
            <a:spLocks noSelect="1" noMove="1" noResize="1"/>
          </p:cNvSpPr>
          <p:nvPr>
            <p:custDataLst>
              <p:tags r:id="rId6"/>
            </p:custDataLst>
          </p:nvPr>
        </p:nvSpPr>
        <p:spPr>
          <a:xfrm>
            <a:off x="439961" y="2988231"/>
            <a:ext cx="1278480" cy="1250721"/>
          </a:xfrm>
          <a:prstGeom prst="ellipse">
            <a:avLst/>
          </a:prstGeom>
          <a:solidFill>
            <a:srgbClr val="7030A0"/>
          </a:solidFill>
        </p:spPr>
        <p:style>
          <a:lnRef idx="3">
            <a:schemeClr val="lt1"/>
          </a:lnRef>
          <a:fillRef idx="1">
            <a:schemeClr val="accent1"/>
          </a:fillRef>
          <a:effectRef idx="1">
            <a:schemeClr val="accent1"/>
          </a:effectRef>
          <a:fontRef idx="minor">
            <a:schemeClr val="lt1"/>
          </a:fontRef>
        </p:style>
        <p:txBody>
          <a:bodyPr rtlCol="0" anchor="ctr"/>
          <a:lstStyle>
            <a:defPPr>
              <a:defRPr lang="en-US"/>
            </a:defPPr>
            <a:lvl1pPr marL="0" marR="0" indent="0" algn="l" defTabSz="9144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Arial" pitchFamily="34" charset="0"/>
                <a:cs typeface="Arial" pitchFamily="34" charset="0"/>
                <a:sym typeface="Wingdings"/>
              </a:defRPr>
            </a:lvl1pPr>
            <a:lvl2pPr marL="457200" marR="0" indent="0" algn="l" defTabSz="9144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Arial" pitchFamily="34" charset="0"/>
                <a:cs typeface="Arial" pitchFamily="34" charset="0"/>
                <a:sym typeface="Wingdings"/>
              </a:defRPr>
            </a:lvl2pPr>
            <a:lvl3pPr marL="914400" marR="0" indent="0" algn="l" defTabSz="9144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Arial" pitchFamily="34" charset="0"/>
                <a:cs typeface="Arial" pitchFamily="34" charset="0"/>
                <a:sym typeface="Wingdings"/>
              </a:defRPr>
            </a:lvl3pPr>
            <a:lvl4pPr marL="1371600" marR="0" indent="0" algn="l" defTabSz="9144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Arial" pitchFamily="34" charset="0"/>
                <a:cs typeface="Arial" pitchFamily="34" charset="0"/>
                <a:sym typeface="Wingdings"/>
              </a:defRPr>
            </a:lvl4pPr>
            <a:lvl5pPr marL="1828800" marR="0" indent="0" algn="l" defTabSz="9144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Arial" pitchFamily="34" charset="0"/>
                <a:cs typeface="Arial"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Arial" pitchFamily="34" charset="0"/>
                <a:cs typeface="Arial"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Arial" pitchFamily="34" charset="0"/>
                <a:cs typeface="Arial"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Arial" pitchFamily="34" charset="0"/>
                <a:cs typeface="Arial"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Arial" pitchFamily="34" charset="0"/>
                <a:cs typeface="Arial" pitchFamily="34" charset="0"/>
                <a:sym typeface="Wingdings"/>
              </a:defRPr>
            </a:lvl9pPr>
          </a:lstStyle>
          <a:p>
            <a:pPr algn="ctr"/>
            <a:r>
              <a:rPr lang="en-US" sz="2800" b="1"/>
              <a:t>57%</a:t>
            </a:r>
          </a:p>
        </p:txBody>
      </p:sp>
      <p:sp>
        <p:nvSpPr>
          <p:cNvPr id="9" name="Rectangle 8"/>
          <p:cNvSpPr>
            <a:spLocks noSelect="1" noMove="1" noResize="1"/>
          </p:cNvSpPr>
          <p:nvPr>
            <p:custDataLst>
              <p:tags r:id="rId7"/>
            </p:custDataLst>
          </p:nvPr>
        </p:nvSpPr>
        <p:spPr>
          <a:xfrm>
            <a:off x="1907630" y="1940796"/>
            <a:ext cx="6511159" cy="707886"/>
          </a:xfrm>
          <a:prstGeom prst="rect">
            <a:avLst/>
          </a:prstGeom>
        </p:spPr>
        <p:txBody>
          <a:bodyPr wrap="square">
            <a:spAutoFit/>
          </a:bodyPr>
          <a:lstStyle>
            <a:defPPr>
              <a:defRPr lang="en-US"/>
            </a:defPPr>
          </a:lstStyle>
          <a:p>
            <a:r>
              <a:rPr lang="en-US" sz="2000"/>
              <a:t>of mortgage foreclosures are the result of financial hardship due to a health crisis</a:t>
            </a:r>
            <a:r>
              <a:rPr lang="en-US" sz="2000" baseline="30000"/>
              <a:t>1</a:t>
            </a:r>
            <a:endParaRPr lang="en-US" sz="2000"/>
          </a:p>
        </p:txBody>
      </p:sp>
      <p:sp>
        <p:nvSpPr>
          <p:cNvPr id="10" name="Rectangle 9"/>
          <p:cNvSpPr>
            <a:spLocks noSelect="1" noMove="1" noResize="1"/>
          </p:cNvSpPr>
          <p:nvPr>
            <p:custDataLst>
              <p:tags r:id="rId8"/>
            </p:custDataLst>
          </p:nvPr>
        </p:nvSpPr>
        <p:spPr>
          <a:xfrm>
            <a:off x="1907632" y="3393104"/>
            <a:ext cx="7409794" cy="400110"/>
          </a:xfrm>
          <a:prstGeom prst="rect">
            <a:avLst/>
          </a:prstGeom>
        </p:spPr>
        <p:txBody>
          <a:bodyPr wrap="square">
            <a:spAutoFit/>
          </a:bodyPr>
          <a:lstStyle>
            <a:defPPr>
              <a:defRPr lang="en-US"/>
            </a:defPPr>
          </a:lstStyle>
          <a:p>
            <a:r>
              <a:rPr lang="en-US" sz="2000"/>
              <a:t>of bankruptcies are due to a critical illness.</a:t>
            </a:r>
            <a:r>
              <a:rPr lang="en-US" sz="2000" baseline="30000"/>
              <a:t>2</a:t>
            </a:r>
            <a:endParaRPr lang="en-US" sz="2000"/>
          </a:p>
        </p:txBody>
      </p:sp>
      <p:sp>
        <p:nvSpPr>
          <p:cNvPr id="12" name="Oval 11"/>
          <p:cNvSpPr>
            <a:spLocks noSelect="1" noMove="1" noResize="1"/>
          </p:cNvSpPr>
          <p:nvPr>
            <p:custDataLst>
              <p:tags r:id="rId9"/>
            </p:custDataLst>
          </p:nvPr>
        </p:nvSpPr>
        <p:spPr>
          <a:xfrm>
            <a:off x="439961" y="4337833"/>
            <a:ext cx="1278480" cy="1250721"/>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defPPr>
              <a:defRPr lang="en-US"/>
            </a:defPPr>
            <a:lvl1pPr marL="0" marR="0" indent="0" algn="l" defTabSz="9144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Arial" pitchFamily="34" charset="0"/>
                <a:cs typeface="Arial" pitchFamily="34" charset="0"/>
                <a:sym typeface="Wingdings"/>
              </a:defRPr>
            </a:lvl1pPr>
            <a:lvl2pPr marL="457200" marR="0" indent="0" algn="l" defTabSz="9144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Arial" pitchFamily="34" charset="0"/>
                <a:cs typeface="Arial" pitchFamily="34" charset="0"/>
                <a:sym typeface="Wingdings"/>
              </a:defRPr>
            </a:lvl2pPr>
            <a:lvl3pPr marL="914400" marR="0" indent="0" algn="l" defTabSz="9144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Arial" pitchFamily="34" charset="0"/>
                <a:cs typeface="Arial" pitchFamily="34" charset="0"/>
                <a:sym typeface="Wingdings"/>
              </a:defRPr>
            </a:lvl3pPr>
            <a:lvl4pPr marL="1371600" marR="0" indent="0" algn="l" defTabSz="9144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Arial" pitchFamily="34" charset="0"/>
                <a:cs typeface="Arial" pitchFamily="34" charset="0"/>
                <a:sym typeface="Wingdings"/>
              </a:defRPr>
            </a:lvl4pPr>
            <a:lvl5pPr marL="1828800" marR="0" indent="0" algn="l" defTabSz="9144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Arial" pitchFamily="34" charset="0"/>
                <a:cs typeface="Arial"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Arial" pitchFamily="34" charset="0"/>
                <a:cs typeface="Arial"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Arial" pitchFamily="34" charset="0"/>
                <a:cs typeface="Arial"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Arial" pitchFamily="34" charset="0"/>
                <a:cs typeface="Arial"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Arial" pitchFamily="34" charset="0"/>
                <a:ea typeface="Arial" pitchFamily="34" charset="0"/>
                <a:cs typeface="Arial" pitchFamily="34" charset="0"/>
                <a:sym typeface="Wingdings"/>
              </a:defRPr>
            </a:lvl9pPr>
          </a:lstStyle>
          <a:p>
            <a:pPr algn="ctr"/>
            <a:r>
              <a:rPr lang="en-US" sz="8800" b="1"/>
              <a:t>+</a:t>
            </a:r>
            <a:endParaRPr lang="en-US" sz="2000" b="1"/>
          </a:p>
        </p:txBody>
      </p:sp>
      <p:sp>
        <p:nvSpPr>
          <p:cNvPr id="13" name="Rectangle 12"/>
          <p:cNvSpPr>
            <a:spLocks noSelect="1" noMove="1" noResize="1"/>
          </p:cNvSpPr>
          <p:nvPr>
            <p:custDataLst>
              <p:tags r:id="rId10"/>
            </p:custDataLst>
          </p:nvPr>
        </p:nvSpPr>
        <p:spPr>
          <a:xfrm>
            <a:off x="1891864" y="4399823"/>
            <a:ext cx="6542691" cy="1015663"/>
          </a:xfrm>
          <a:prstGeom prst="rect">
            <a:avLst/>
          </a:prstGeom>
        </p:spPr>
        <p:txBody>
          <a:bodyPr wrap="square">
            <a:spAutoFit/>
          </a:bodyPr>
          <a:lstStyle>
            <a:defPPr>
              <a:defRPr lang="en-US"/>
            </a:defPPr>
          </a:lstStyle>
          <a:p>
            <a:r>
              <a:rPr lang="en-US" sz="2000"/>
              <a:t>Nursing Home Cost for Private Room: </a:t>
            </a:r>
            <a:br>
              <a:rPr lang="en-US" sz="2000"/>
            </a:br>
            <a:r>
              <a:rPr lang="en-US" sz="2000"/>
              <a:t>For nursing home care, the national monthly average is now $7,604, which translates into $91,250 annually.</a:t>
            </a:r>
            <a:r>
              <a:rPr lang="en-US" sz="2000" baseline="30000"/>
              <a:t>3</a:t>
            </a:r>
            <a:endParaRPr lang="en-US" sz="2000"/>
          </a:p>
        </p:txBody>
      </p:sp>
    </p:spTree>
    <p:custDataLst>
      <p:tags r:id="rId1"/>
    </p:custDataLst>
    <p:extLst>
      <p:ext uri="{BB962C8B-B14F-4D97-AF65-F5344CB8AC3E}">
        <p14:creationId xmlns:p14="http://schemas.microsoft.com/office/powerpoint/2010/main" val="22156487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childTnLst>
                          </p:cTn>
                        </p:par>
                        <p:par>
                          <p:cTn id="11" fill="hold" nodeType="withGroup">
                            <p:stCondLst>
                              <p:cond delay="500"/>
                            </p:stCondLst>
                            <p:childTnLst>
                              <p:par>
                                <p:cTn id="12" presetID="22" presetClass="entr" presetSubtype="8" fill="hold" grpId="2" nodeType="afterEffec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nodeType="clickPar">
                      <p:stCondLst>
                        <p:cond delay="indefinite"/>
                      </p:stCondLst>
                      <p:childTnLst>
                        <p:par>
                          <p:cTn id="16" fill="hold" nodeType="withGroup">
                            <p:stCondLst>
                              <p:cond delay="indefinite"/>
                            </p:stCondLst>
                          </p:cTn>
                        </p:par>
                        <p:par>
                          <p:cTn id="17" fill="hold" nodeType="afterGroup">
                            <p:stCondLst>
                              <p:cond delay="0"/>
                            </p:stCondLst>
                            <p:childTnLst>
                              <p:par>
                                <p:cTn id="18" presetID="31" presetClass="entr" presetSubtype="0" fill="hold" grpId="1"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 calcmode="lin" valueType="num">
                                      <p:cBhvr>
                                        <p:cTn id="22" dur="500" fill="hold"/>
                                        <p:tgtEl>
                                          <p:spTgt spid="7"/>
                                        </p:tgtEl>
                                        <p:attrNameLst>
                                          <p:attrName>style.rotation</p:attrName>
                                        </p:attrNameLst>
                                      </p:cBhvr>
                                      <p:tavLst>
                                        <p:tav tm="0">
                                          <p:val>
                                            <p:fltVal val="90"/>
                                          </p:val>
                                        </p:tav>
                                        <p:tav tm="100000">
                                          <p:val>
                                            <p:fltVal val="0"/>
                                          </p:val>
                                        </p:tav>
                                      </p:tavLst>
                                    </p:anim>
                                    <p:animEffect transition="in" filter="fade">
                                      <p:cBhvr>
                                        <p:cTn id="23" dur="500"/>
                                        <p:tgtEl>
                                          <p:spTgt spid="7"/>
                                        </p:tgtEl>
                                      </p:cBhvr>
                                    </p:animEffect>
                                  </p:childTnLst>
                                </p:cTn>
                              </p:par>
                            </p:childTnLst>
                          </p:cTn>
                        </p:par>
                        <p:par>
                          <p:cTn id="24" fill="hold" nodeType="withGroup">
                            <p:stCondLst>
                              <p:cond delay="500"/>
                            </p:stCondLst>
                            <p:childTnLst>
                              <p:par>
                                <p:cTn id="25" presetID="22" presetClass="entr" presetSubtype="8" fill="hold" grpId="3" nodeType="afterEffec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nodeType="clickPar">
                      <p:stCondLst>
                        <p:cond delay="indefinite"/>
                      </p:stCondLst>
                      <p:childTnLst>
                        <p:par>
                          <p:cTn id="29" fill="hold" nodeType="withGroup">
                            <p:stCondLst>
                              <p:cond delay="indefinite"/>
                            </p:stCondLst>
                          </p:cTn>
                        </p:par>
                        <p:par>
                          <p:cTn id="30" fill="hold" nodeType="afterGroup">
                            <p:stCondLst>
                              <p:cond delay="0"/>
                            </p:stCondLst>
                            <p:childTnLst>
                              <p:par>
                                <p:cTn id="31" presetID="31" presetClass="entr" presetSubtype="0" fill="hold" grpId="4"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 calcmode="lin" valueType="num">
                                      <p:cBhvr>
                                        <p:cTn id="35" dur="500" fill="hold"/>
                                        <p:tgtEl>
                                          <p:spTgt spid="12"/>
                                        </p:tgtEl>
                                        <p:attrNameLst>
                                          <p:attrName>style.rotation</p:attrName>
                                        </p:attrNameLst>
                                      </p:cBhvr>
                                      <p:tavLst>
                                        <p:tav tm="0">
                                          <p:val>
                                            <p:fltVal val="90"/>
                                          </p:val>
                                        </p:tav>
                                        <p:tav tm="100000">
                                          <p:val>
                                            <p:fltVal val="0"/>
                                          </p:val>
                                        </p:tav>
                                      </p:tavLst>
                                    </p:anim>
                                    <p:animEffect transition="in" filter="fade">
                                      <p:cBhvr>
                                        <p:cTn id="36" dur="500"/>
                                        <p:tgtEl>
                                          <p:spTgt spid="12"/>
                                        </p:tgtEl>
                                      </p:cBhvr>
                                    </p:animEffect>
                                  </p:childTnLst>
                                </p:cTn>
                              </p:par>
                            </p:childTnLst>
                          </p:cTn>
                        </p:par>
                        <p:par>
                          <p:cTn id="37" fill="hold" nodeType="withGroup">
                            <p:stCondLst>
                              <p:cond delay="500"/>
                            </p:stCondLst>
                            <p:childTnLst>
                              <p:par>
                                <p:cTn id="38" presetID="22" presetClass="entr" presetSubtype="8" fill="hold" grpId="5" nodeType="afterEffec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1" animBg="1"/>
      <p:bldP spid="9" grpId="2"/>
      <p:bldP spid="10" grpId="3"/>
      <p:bldP spid="12" grpId="4" animBg="1"/>
      <p:bldP spid="13" grpId="5"/>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Select="1" noMove="1" noResize="1"/>
          </p:cNvSpPr>
          <p:nvPr>
            <p:ph type="title"/>
            <p:custDataLst>
              <p:tags r:id="rId2"/>
            </p:custDataLst>
          </p:nvPr>
        </p:nvSpPr>
        <p:spPr>
          <a:xfrm>
            <a:off x="0" y="254994"/>
            <a:ext cx="8686800" cy="1066800"/>
          </a:xfrm>
        </p:spPr>
        <p:txBody>
          <a:bodyPr>
            <a:noAutofit/>
          </a:bodyPr>
          <a:lstStyle/>
          <a:p>
            <a:pPr algn="ctr"/>
            <a:r>
              <a:rPr lang="en-US"/>
              <a:t>CONSUMER FINANCIAL CONCERNS</a:t>
            </a:r>
          </a:p>
        </p:txBody>
      </p:sp>
      <p:sp>
        <p:nvSpPr>
          <p:cNvPr id="4" name="Slide Number Placeholder 3"/>
          <p:cNvSpPr>
            <a:spLocks noGrp="1" noSelect="1" noMove="1" noResize="1"/>
          </p:cNvSpPr>
          <p:nvPr>
            <p:ph type="sldNum" sz="quarter" idx="12"/>
            <p:custDataLst>
              <p:tags r:id="rId3"/>
            </p:custDataLst>
          </p:nvPr>
        </p:nvSpPr>
        <p:spPr/>
        <p:txBody>
          <a:bodyPr/>
          <a:lstStyle/>
          <a:p>
            <a:fld id="{9F495958-F516-439A-814A-D2DC1CC7FCCF}" type="slidenum">
              <a:rPr lang="en-US" smtClean="0"/>
              <a:t>7</a:t>
            </a:fld>
            <a:endParaRPr lang="en-US"/>
          </a:p>
        </p:txBody>
      </p:sp>
      <p:pic>
        <p:nvPicPr>
          <p:cNvPr id="6" name="Picture 13"/>
          <p:cNvPicPr>
            <a:picLocks noSelect="1" noChangeAspect="1" noMove="1" noResize="1"/>
          </p:cNvPicPr>
          <p:nvPr>
            <p:custDataLst>
              <p:tags r:id="rId4"/>
            </p:custDataLst>
          </p:nvPr>
        </p:nvPicPr>
        <p:blipFill>
          <a:blip r:embed="rId9">
            <a:extLst>
              <a:ext uri="{28A0092B-C50C-407E-A947-70E740481C1C}">
                <a14:useLocalDpi xmlns:a14="http://schemas.microsoft.com/office/drawing/2010/main" val="0"/>
              </a:ext>
            </a:extLst>
          </a:blip>
          <a:stretch>
            <a:fillRect/>
          </a:stretch>
        </p:blipFill>
        <p:spPr bwMode="auto">
          <a:xfrm>
            <a:off x="2276853" y="1572971"/>
            <a:ext cx="2952750" cy="326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p:cNvPicPr>
            <a:picLocks noSelect="1" noChangeAspect="1" noMove="1" noResize="1"/>
          </p:cNvPicPr>
          <p:nvPr>
            <p:custDataLst>
              <p:tags r:id="rId5"/>
            </p:custDataLst>
          </p:nvPr>
        </p:nvPicPr>
        <p:blipFill>
          <a:blip r:embed="rId10">
            <a:extLst>
              <a:ext uri="{28A0092B-C50C-407E-A947-70E740481C1C}">
                <a14:useLocalDpi xmlns:a14="http://schemas.microsoft.com/office/drawing/2010/main" val="0"/>
              </a:ext>
            </a:extLst>
          </a:blip>
          <a:srcRect r="-2786"/>
          <a:stretch>
            <a:fillRect/>
          </a:stretch>
        </p:blipFill>
        <p:spPr bwMode="auto">
          <a:xfrm>
            <a:off x="2456211" y="3012933"/>
            <a:ext cx="3806825"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p:cNvPicPr>
            <a:picLocks noSelect="1" noChangeAspect="1" noMove="1" noResize="1"/>
          </p:cNvPicPr>
          <p:nvPr>
            <p:custDataLst>
              <p:tags r:id="rId6"/>
            </p:custDataLst>
          </p:nvPr>
        </p:nvPicPr>
        <p:blipFill>
          <a:blip r:embed="rId11">
            <a:extLst>
              <a:ext uri="{28A0092B-C50C-407E-A947-70E740481C1C}">
                <a14:useLocalDpi xmlns:a14="http://schemas.microsoft.com/office/drawing/2010/main" val="0"/>
              </a:ext>
            </a:extLst>
          </a:blip>
          <a:stretch>
            <a:fillRect/>
          </a:stretch>
        </p:blipFill>
        <p:spPr bwMode="auto">
          <a:xfrm>
            <a:off x="4233346" y="1586619"/>
            <a:ext cx="2325688"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029403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path" presetSubtype="0" accel="50000" decel="50000" fill="hold" nodeType="withEffect">
                                  <p:stCondLst>
                                    <p:cond delay="0"/>
                                  </p:stCondLst>
                                  <p:childTnLst>
                                    <p:animMotion origin="layout" path="M -0.1507 -0.12858 L 3.05556E-06 -1.34135E-06" pathEditMode="relative" rAng="0" ptsTypes="AA">
                                      <p:cBhvr>
                                        <p:cTn id="6" dur="2000" fill="hold"/>
                                        <p:tgtEl>
                                          <p:spTgt spid="6"/>
                                        </p:tgtEl>
                                        <p:attrNameLst>
                                          <p:attrName>ppt_x</p:attrName>
                                          <p:attrName>ppt_y</p:attrName>
                                        </p:attrNameLst>
                                      </p:cBhvr>
                                      <p:rCtr x="7535" y="6429"/>
                                    </p:animMotion>
                                  </p:childTnLst>
                                </p:cTn>
                              </p:par>
                              <p:par>
                                <p:cTn id="7" presetID="42" presetClass="path" presetSubtype="0" accel="50000" decel="50000" fill="hold" nodeType="withEffect">
                                  <p:stCondLst>
                                    <p:cond delay="0"/>
                                  </p:stCondLst>
                                  <p:childTnLst>
                                    <p:animMotion origin="layout" path="M 0.16112 -0.08904 L -4.16667E-06 1.09158E-06" pathEditMode="relative" rAng="0" ptsTypes="AA">
                                      <p:cBhvr>
                                        <p:cTn id="8" dur="2000" fill="hold"/>
                                        <p:tgtEl>
                                          <p:spTgt spid="8"/>
                                        </p:tgtEl>
                                        <p:attrNameLst>
                                          <p:attrName>ppt_x</p:attrName>
                                          <p:attrName>ppt_y</p:attrName>
                                        </p:attrNameLst>
                                      </p:cBhvr>
                                      <p:rCtr x="-8056" y="4440"/>
                                    </p:animMotion>
                                  </p:childTnLst>
                                </p:cTn>
                              </p:par>
                              <p:par>
                                <p:cTn id="9" presetID="42" presetClass="path" presetSubtype="0" accel="50000" decel="50000" fill="hold" nodeType="withEffect">
                                  <p:stCondLst>
                                    <p:cond delay="0"/>
                                  </p:stCondLst>
                                  <p:childTnLst>
                                    <p:animMotion origin="layout" path="M -0.00295 0.18848 L 2.5E-06 2.30342E-06" pathEditMode="relative" rAng="0" ptsTypes="AA">
                                      <p:cBhvr>
                                        <p:cTn id="10" dur="2000" fill="hold"/>
                                        <p:tgtEl>
                                          <p:spTgt spid="7"/>
                                        </p:tgtEl>
                                        <p:attrNameLst>
                                          <p:attrName>ppt_x</p:attrName>
                                          <p:attrName>ppt_y</p:attrName>
                                        </p:attrNameLst>
                                      </p:cBhvr>
                                      <p:rCtr x="139" y="-94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Select="1" noMove="1" noResize="1"/>
          </p:cNvSpPr>
          <p:nvPr>
            <p:ph type="title"/>
            <p:custDataLst>
              <p:tags r:id="rId2"/>
            </p:custDataLst>
          </p:nvPr>
        </p:nvSpPr>
        <p:spPr>
          <a:xfrm>
            <a:off x="228600" y="244236"/>
            <a:ext cx="8686800" cy="1066800"/>
          </a:xfrm>
        </p:spPr>
        <p:txBody>
          <a:bodyPr/>
          <a:lstStyle/>
          <a:p>
            <a:r>
              <a:rPr lang="en-US"/>
              <a:t>CONSUMER FINANCIAL CONCERNS</a:t>
            </a:r>
          </a:p>
        </p:txBody>
      </p:sp>
      <p:sp>
        <p:nvSpPr>
          <p:cNvPr id="3" name="Slide Number Placeholder 2"/>
          <p:cNvSpPr>
            <a:spLocks noGrp="1" noSelect="1" noMove="1" noResize="1"/>
          </p:cNvSpPr>
          <p:nvPr>
            <p:ph type="sldNum" sz="quarter" idx="12"/>
            <p:custDataLst>
              <p:tags r:id="rId3"/>
            </p:custDataLst>
          </p:nvPr>
        </p:nvSpPr>
        <p:spPr/>
        <p:txBody>
          <a:bodyPr/>
          <a:lstStyle/>
          <a:p>
            <a:fld id="{9F495958-F516-439A-814A-D2DC1CC7FCCF}" type="slidenum">
              <a:rPr lang="en-US" smtClean="0"/>
              <a:t>8</a:t>
            </a:fld>
            <a:endParaRPr lang="en-US"/>
          </a:p>
        </p:txBody>
      </p:sp>
      <p:pic>
        <p:nvPicPr>
          <p:cNvPr id="4" name="Picture 13"/>
          <p:cNvPicPr>
            <a:picLocks noSelect="1" noChangeAspect="1" noMove="1" noResize="1"/>
          </p:cNvPicPr>
          <p:nvPr>
            <p:custDataLst>
              <p:tags r:id="rId4"/>
            </p:custDataLst>
          </p:nvPr>
        </p:nvPicPr>
        <p:blipFill>
          <a:blip r:embed="rId9">
            <a:extLst>
              <a:ext uri="{28A0092B-C50C-407E-A947-70E740481C1C}">
                <a14:useLocalDpi xmlns:a14="http://schemas.microsoft.com/office/drawing/2010/main" val="0"/>
              </a:ext>
            </a:extLst>
          </a:blip>
          <a:stretch>
            <a:fillRect/>
          </a:stretch>
        </p:blipFill>
        <p:spPr bwMode="auto">
          <a:xfrm>
            <a:off x="253047" y="2266451"/>
            <a:ext cx="2952750" cy="326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Select="1" noMove="1" noResize="1"/>
          </p:cNvSpPr>
          <p:nvPr>
            <p:custDataLst>
              <p:tags r:id="rId5"/>
            </p:custDataLst>
          </p:nvPr>
        </p:nvSpPr>
        <p:spPr>
          <a:xfrm>
            <a:off x="3184867" y="2064891"/>
            <a:ext cx="6400800" cy="1754326"/>
          </a:xfrm>
          <a:prstGeom prst="rect">
            <a:avLst/>
          </a:prstGeom>
        </p:spPr>
        <p:txBody>
          <a:bodyPr wrap="square">
            <a:spAutoFit/>
          </a:bodyPr>
          <a:lstStyle>
            <a:defPPr>
              <a:defRPr lang="en-US"/>
            </a:defPPr>
          </a:lstStyle>
          <a:p>
            <a:pPr>
              <a:spcBef>
                <a:spcPct val="20000"/>
              </a:spcBef>
              <a:buClr>
                <a:srgbClr val="3C9533"/>
              </a:buClr>
              <a:buFont typeface="Arial" pitchFamily="34" charset="0"/>
              <a:buNone/>
            </a:pPr>
            <a:r>
              <a:rPr lang="en-US" altLang="en-US" sz="3600" b="1">
                <a:solidFill>
                  <a:schemeClr val="bg1">
                    <a:lumMod val="50000"/>
                  </a:schemeClr>
                </a:solidFill>
              </a:rPr>
              <a:t>Where will the money </a:t>
            </a:r>
            <a:br>
              <a:rPr lang="en-US" altLang="en-US" sz="3600" b="1">
                <a:solidFill>
                  <a:schemeClr val="bg1">
                    <a:lumMod val="50000"/>
                  </a:schemeClr>
                </a:solidFill>
              </a:rPr>
            </a:br>
            <a:r>
              <a:rPr lang="en-US" altLang="en-US" sz="3600" b="1">
                <a:solidFill>
                  <a:schemeClr val="bg1">
                    <a:lumMod val="50000"/>
                  </a:schemeClr>
                </a:solidFill>
              </a:rPr>
              <a:t>come from to provide </a:t>
            </a:r>
            <a:br>
              <a:rPr lang="en-US" altLang="en-US" sz="3600" b="1">
                <a:solidFill>
                  <a:schemeClr val="bg1">
                    <a:lumMod val="50000"/>
                  </a:schemeClr>
                </a:solidFill>
              </a:rPr>
            </a:br>
            <a:r>
              <a:rPr lang="en-US" altLang="en-US" sz="3600" b="1">
                <a:solidFill>
                  <a:schemeClr val="bg1">
                    <a:lumMod val="50000"/>
                  </a:schemeClr>
                </a:solidFill>
              </a:rPr>
              <a:t>survivor benefits?</a:t>
            </a:r>
          </a:p>
        </p:txBody>
      </p:sp>
      <p:sp>
        <p:nvSpPr>
          <p:cNvPr id="6" name="Rectangle 2"/>
          <p:cNvSpPr txBox="1">
            <a:spLocks noSelect="1" noMove="1" noResize="1" noChangeArrowheads="1"/>
          </p:cNvSpPr>
          <p:nvPr>
            <p:custDataLst>
              <p:tags r:id="rId6"/>
            </p:custDataLst>
          </p:nvPr>
        </p:nvSpPr>
        <p:spPr>
          <a:xfrm>
            <a:off x="3184867" y="3864953"/>
            <a:ext cx="5759490" cy="2163763"/>
          </a:xfrm>
          <a:prstGeom prst="rect">
            <a:avLst/>
          </a:prstGeom>
          <a:noFill/>
        </p:spPr>
        <p:txBody>
          <a:bodyPr vert="horz" lIns="91440" tIns="45720" rIns="91440" bIns="45720" rtlCol="0">
            <a:normAutofit/>
          </a:bodyPr>
          <a:lstStyle>
            <a:defPPr>
              <a:defRPr lang="en-US"/>
            </a:defPPr>
            <a:lvl1pPr marL="342900" indent="-342900" algn="l" defTabSz="914400" rtl="0" eaLnBrk="1" fontAlgn="base" latinLnBrk="0" hangingPunct="1">
              <a:spcBef>
                <a:spcPct val="20000"/>
              </a:spcBef>
              <a:spcAft>
                <a:spcPct val="0"/>
              </a:spcAft>
              <a:buFont typeface="Arial" pitchFamily="34" charset="0"/>
              <a:buChar char="•"/>
              <a:defRPr sz="3200" kern="1200">
                <a:solidFill>
                  <a:schemeClr val="bg1"/>
                </a:solidFill>
                <a:latin typeface="+mn-lt"/>
                <a:ea typeface="+mn-ea"/>
                <a:cs typeface="+mn-cs"/>
              </a:defRPr>
            </a:lvl1pPr>
            <a:lvl2pPr marL="742950" indent="-285750" algn="l" defTabSz="914400" rtl="0" eaLnBrk="1" fontAlgn="base" latinLnBrk="0" hangingPunct="1">
              <a:spcBef>
                <a:spcPct val="20000"/>
              </a:spcBef>
              <a:spcAft>
                <a:spcPct val="0"/>
              </a:spcAft>
              <a:buFont typeface="Arial" pitchFamily="34" charset="0"/>
              <a:buChar char="–"/>
              <a:defRPr sz="2800" kern="1200">
                <a:solidFill>
                  <a:schemeClr val="bg1"/>
                </a:solidFill>
                <a:latin typeface="+mn-lt"/>
                <a:ea typeface="+mn-ea"/>
                <a:cs typeface="+mn-cs"/>
              </a:defRPr>
            </a:lvl2pPr>
            <a:lvl3pPr marL="1143000" indent="-228600" algn="l" defTabSz="914400" rtl="0" eaLnBrk="1" fontAlgn="base" latinLnBrk="0" hangingPunct="1">
              <a:spcBef>
                <a:spcPct val="20000"/>
              </a:spcBef>
              <a:spcAft>
                <a:spcPct val="0"/>
              </a:spcAft>
              <a:buFont typeface="Arial" pitchFamily="34" charset="0"/>
              <a:buChar char="•"/>
              <a:defRPr sz="2400" kern="1200">
                <a:solidFill>
                  <a:schemeClr val="bg1"/>
                </a:solidFill>
                <a:latin typeface="+mn-lt"/>
                <a:ea typeface="+mn-ea"/>
                <a:cs typeface="+mn-cs"/>
              </a:defRPr>
            </a:lvl3pPr>
            <a:lvl4pPr marL="1600200" indent="-228600" algn="l" defTabSz="914400" rtl="0" eaLnBrk="1" fontAlgn="base" latinLnBrk="0" hangingPunct="1">
              <a:spcBef>
                <a:spcPct val="20000"/>
              </a:spcBef>
              <a:spcAft>
                <a:spcPct val="0"/>
              </a:spcAft>
              <a:buFont typeface="Arial" pitchFamily="34" charset="0"/>
              <a:buChar char="–"/>
              <a:defRPr sz="2000" kern="1200">
                <a:solidFill>
                  <a:schemeClr val="bg1"/>
                </a:solidFill>
                <a:latin typeface="+mn-lt"/>
                <a:ea typeface="+mn-ea"/>
                <a:cs typeface="+mn-cs"/>
              </a:defRPr>
            </a:lvl4pPr>
            <a:lvl5pPr marL="2057400" indent="-228600" algn="l" defTabSz="914400" rtl="0" eaLnBrk="1" fontAlgn="base" latinLnBrk="0" hangingPunct="1">
              <a:spcBef>
                <a:spcPct val="20000"/>
              </a:spcBef>
              <a:spcAft>
                <a:spcPct val="0"/>
              </a:spcAft>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ct val="0"/>
              </a:spcAft>
              <a:buFont typeface="Wingdings" pitchFamily="-107" charset="2"/>
              <a:buNone/>
            </a:pPr>
            <a:r>
              <a:rPr lang="en-US" altLang="en-US" sz="2400">
                <a:solidFill>
                  <a:schemeClr val="bg1">
                    <a:lumMod val="50000"/>
                  </a:schemeClr>
                </a:solidFill>
                <a:latin typeface="Arial" pitchFamily="34" charset="0"/>
                <a:ea typeface="ＭＳ Ｐゴシック" pitchFamily="-107" charset="-128"/>
              </a:rPr>
              <a:t>Life Insurance is the only financial product that, at the death of the insured, provides an immediate tax-free reservoir of funds which may exceed premiums paid.</a:t>
            </a:r>
          </a:p>
          <a:p>
            <a:pPr marL="0" indent="0" fontAlgn="auto">
              <a:spcAft>
                <a:spcPct val="0"/>
              </a:spcAft>
            </a:pPr>
            <a:endParaRPr lang="en-US" altLang="en-US" sz="2400">
              <a:solidFill>
                <a:schemeClr val="bg1">
                  <a:lumMod val="50000"/>
                </a:schemeClr>
              </a:solidFill>
              <a:latin typeface="Arial" pitchFamily="34" charset="0"/>
              <a:ea typeface="ＭＳ Ｐゴシック" pitchFamily="-107" charset="-128"/>
            </a:endParaRPr>
          </a:p>
          <a:p>
            <a:pPr marL="0" indent="0" fontAlgn="auto">
              <a:spcAft>
                <a:spcPct val="0"/>
              </a:spcAft>
            </a:pPr>
            <a:endParaRPr lang="en-US" altLang="en-US" sz="2400">
              <a:solidFill>
                <a:schemeClr val="bg1">
                  <a:lumMod val="50000"/>
                </a:schemeClr>
              </a:solidFill>
              <a:latin typeface="Arial" pitchFamily="34" charset="0"/>
              <a:ea typeface="ＭＳ Ｐゴシック" pitchFamily="-107" charset="-128"/>
            </a:endParaRPr>
          </a:p>
          <a:p>
            <a:pPr marL="0" indent="0" fontAlgn="auto">
              <a:spcAft>
                <a:spcPct val="0"/>
              </a:spcAft>
            </a:pPr>
            <a:endParaRPr lang="en-US" altLang="en-US" sz="2400">
              <a:solidFill>
                <a:schemeClr val="bg1">
                  <a:lumMod val="50000"/>
                </a:schemeClr>
              </a:solidFill>
              <a:latin typeface="Arial" pitchFamily="34" charset="0"/>
              <a:ea typeface="ＭＳ Ｐゴシック" pitchFamily="-107" charset="-128"/>
            </a:endParaRPr>
          </a:p>
        </p:txBody>
      </p:sp>
    </p:spTree>
    <p:custDataLst>
      <p:tags r:id="rId1"/>
    </p:custDataLst>
    <p:extLst>
      <p:ext uri="{BB962C8B-B14F-4D97-AF65-F5344CB8AC3E}">
        <p14:creationId xmlns:p14="http://schemas.microsoft.com/office/powerpoint/2010/main" val="39895062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cond evt="onBegin" delay="0">
                          <p:tn val="8"/>
                        </p:cond>
                      </p:stCondLst>
                      <p:childTnLst>
                        <p:par>
                          <p:cTn id="10" fill="hold" nodeType="withGroup">
                            <p:stCondLst>
                              <p:cond delay="indefinite"/>
                            </p:stCondLst>
                          </p:cTn>
                        </p:par>
                        <p:par>
                          <p:cTn id="11" fill="hold" nodeType="after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Select="1" noMove="1" noResize="1"/>
          </p:cNvSpPr>
          <p:nvPr>
            <p:ph type="title"/>
            <p:custDataLst>
              <p:tags r:id="rId2"/>
            </p:custDataLst>
          </p:nvPr>
        </p:nvSpPr>
        <p:spPr>
          <a:xfrm>
            <a:off x="228600" y="244236"/>
            <a:ext cx="8686800" cy="1066800"/>
          </a:xfrm>
        </p:spPr>
        <p:txBody>
          <a:bodyPr/>
          <a:lstStyle/>
          <a:p>
            <a:r>
              <a:rPr lang="en-US"/>
              <a:t>CONSUMER FINANCIAL CONCERNS</a:t>
            </a:r>
          </a:p>
        </p:txBody>
      </p:sp>
      <p:sp>
        <p:nvSpPr>
          <p:cNvPr id="4" name="Slide Number Placeholder 3"/>
          <p:cNvSpPr>
            <a:spLocks noGrp="1" noSelect="1" noMove="1" noResize="1"/>
          </p:cNvSpPr>
          <p:nvPr>
            <p:ph type="sldNum" sz="quarter" idx="12"/>
            <p:custDataLst>
              <p:tags r:id="rId3"/>
            </p:custDataLst>
          </p:nvPr>
        </p:nvSpPr>
        <p:spPr/>
        <p:txBody>
          <a:bodyPr/>
          <a:lstStyle/>
          <a:p>
            <a:fld id="{9F495958-F516-439A-814A-D2DC1CC7FCCF}" type="slidenum">
              <a:rPr lang="en-US" smtClean="0"/>
              <a:t>9</a:t>
            </a:fld>
            <a:endParaRPr lang="en-US"/>
          </a:p>
        </p:txBody>
      </p:sp>
      <p:sp>
        <p:nvSpPr>
          <p:cNvPr id="6" name="Rectangle 5"/>
          <p:cNvSpPr>
            <a:spLocks noSelect="1" noMove="1" noResize="1"/>
          </p:cNvSpPr>
          <p:nvPr>
            <p:custDataLst>
              <p:tags r:id="rId4"/>
            </p:custDataLst>
          </p:nvPr>
        </p:nvSpPr>
        <p:spPr>
          <a:xfrm>
            <a:off x="3835042" y="1941796"/>
            <a:ext cx="5619347" cy="3416320"/>
          </a:xfrm>
          <a:prstGeom prst="rect">
            <a:avLst/>
          </a:prstGeom>
        </p:spPr>
        <p:txBody>
          <a:bodyPr wrap="square">
            <a:spAutoFit/>
          </a:bodyPr>
          <a:lstStyle>
            <a:defPPr>
              <a:defRPr lang="en-US"/>
            </a:defPPr>
          </a:lstStyle>
          <a:p>
            <a:pPr>
              <a:spcBef>
                <a:spcPct val="20000"/>
              </a:spcBef>
              <a:buClr>
                <a:srgbClr val="3C9533"/>
              </a:buClr>
              <a:buFont typeface="Arial" pitchFamily="34" charset="0"/>
              <a:buNone/>
            </a:pPr>
            <a:r>
              <a:rPr lang="en-US" altLang="en-US" sz="3600" b="1">
                <a:solidFill>
                  <a:srgbClr val="7F7F7F"/>
                </a:solidFill>
              </a:rPr>
              <a:t>Are your clients concerned about </a:t>
            </a:r>
            <a:br>
              <a:rPr lang="en-US" altLang="en-US" sz="3600" b="1">
                <a:solidFill>
                  <a:srgbClr val="7F7F7F"/>
                </a:solidFill>
              </a:rPr>
            </a:br>
            <a:r>
              <a:rPr lang="en-US" altLang="en-US" sz="3600" b="1">
                <a:solidFill>
                  <a:srgbClr val="7F7F7F"/>
                </a:solidFill>
              </a:rPr>
              <a:t>having enough savings to carry them through two or more decades </a:t>
            </a:r>
            <a:br>
              <a:rPr lang="en-US" altLang="en-US" sz="3600" b="1">
                <a:solidFill>
                  <a:srgbClr val="7F7F7F"/>
                </a:solidFill>
              </a:rPr>
            </a:br>
            <a:r>
              <a:rPr lang="en-US" altLang="en-US" sz="3600" b="1">
                <a:solidFill>
                  <a:srgbClr val="7F7F7F"/>
                </a:solidFill>
              </a:rPr>
              <a:t>of retirement?</a:t>
            </a:r>
          </a:p>
        </p:txBody>
      </p:sp>
      <p:pic>
        <p:nvPicPr>
          <p:cNvPr id="7" name="Picture 14"/>
          <p:cNvPicPr>
            <a:picLocks noSelect="1" noChangeAspect="1" noMove="1" noResize="1"/>
          </p:cNvPicPr>
          <p:nvPr>
            <p:custDataLst>
              <p:tags r:id="rId5"/>
            </p:custDataLst>
          </p:nvPr>
        </p:nvPicPr>
        <p:blipFill>
          <a:blip r:embed="rId8">
            <a:extLst>
              <a:ext uri="{28A0092B-C50C-407E-A947-70E740481C1C}">
                <a14:useLocalDpi xmlns:a14="http://schemas.microsoft.com/office/drawing/2010/main" val="0"/>
              </a:ext>
            </a:extLst>
          </a:blip>
          <a:srcRect r="-2786"/>
          <a:stretch>
            <a:fillRect/>
          </a:stretch>
        </p:blipFill>
        <p:spPr bwMode="auto">
          <a:xfrm>
            <a:off x="159495" y="2075524"/>
            <a:ext cx="3806825"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949026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Tn>
                        </p:par>
                        <p:par>
                          <p:cTn id="5" fill="hold" nodeType="afterGroup">
                            <p:stCondLst>
                              <p:cond delay="0"/>
                            </p:stCondLst>
                            <p:childTnLst>
                              <p:par>
                                <p:cTn id="6" presetID="2" presetClass="entr" presetSubtype="4" fill="hold" nodeType="afterEffect">
                                  <p:stCondLst>
                                    <p:cond delay="0"/>
                                  </p:stCondLst>
                                  <p:childTnLst>
                                    <p:set>
                                      <p:cBhvr>
                                        <p:cTn id="7" dur="1" fill="hold">
                                          <p:stCondLst>
                                            <p:cond delay="0"/>
                                          </p:stCondLst>
                                        </p:cTn>
                                        <p:tgtEl>
                                          <p:spTgt spid="7"/>
                                        </p:tgtEl>
                                        <p:attrNameLst>
                                          <p:attrName>style.visibility</p:attrName>
                                        </p:attrNameLst>
                                      </p:cBhvr>
                                      <p:to>
                                        <p:strVal val="visible"/>
                                      </p:to>
                                    </p:set>
                                    <p:anim calcmode="lin" valueType="num">
                                      <p:cBhvr additive="base">
                                        <p:cTn id="8" dur="500" fill="hold"/>
                                        <p:tgtEl>
                                          <p:spTgt spid="7"/>
                                        </p:tgtEl>
                                        <p:attrNameLst>
                                          <p:attrName>ppt_x</p:attrName>
                                        </p:attrNameLst>
                                      </p:cBhvr>
                                      <p:tavLst>
                                        <p:tav tm="0">
                                          <p:val>
                                            <p:strVal val="#ppt_x"/>
                                          </p:val>
                                        </p:tav>
                                        <p:tav tm="100000">
                                          <p:val>
                                            <p:strVal val="#ppt_x"/>
                                          </p:val>
                                        </p:tav>
                                      </p:tavLst>
                                    </p:anim>
                                    <p:anim calcmode="lin" valueType="num">
                                      <p:cBhvr additive="base">
                                        <p:cTn id="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1.7601 Service Pack 1"/>
  <p:tag name="AS_RELEASE_DATE" val="2017.08.21"/>
  <p:tag name="AS_TITLE" val="Aspose.Slides for .NET 4.0"/>
  <p:tag name="AS_VERSION" val="17.8"/>
</p:tagLst>
</file>

<file path=ppt/tags/tag10.xml><?xml version="1.0" encoding="utf-8"?>
<p:tagLst xmlns:a="http://schemas.openxmlformats.org/drawingml/2006/main" xmlns:r="http://schemas.openxmlformats.org/officeDocument/2006/relationships" xmlns:p="http://schemas.openxmlformats.org/presentationml/2006/main">
  <p:tag name="AS_UNIQUEID" val="105"/>
</p:tagLst>
</file>

<file path=ppt/tags/tag100.xml><?xml version="1.0" encoding="utf-8"?>
<p:tagLst xmlns:a="http://schemas.openxmlformats.org/drawingml/2006/main" xmlns:r="http://schemas.openxmlformats.org/officeDocument/2006/relationships" xmlns:p="http://schemas.openxmlformats.org/presentationml/2006/main">
  <p:tag name="AS_UNIQUEID" val="219"/>
</p:tagLst>
</file>

<file path=ppt/tags/tag101.xml><?xml version="1.0" encoding="utf-8"?>
<p:tagLst xmlns:a="http://schemas.openxmlformats.org/drawingml/2006/main" xmlns:r="http://schemas.openxmlformats.org/officeDocument/2006/relationships" xmlns:p="http://schemas.openxmlformats.org/presentationml/2006/main">
  <p:tag name="AS_UNIQUEID" val="220"/>
</p:tagLst>
</file>

<file path=ppt/tags/tag102.xml><?xml version="1.0" encoding="utf-8"?>
<p:tagLst xmlns:a="http://schemas.openxmlformats.org/drawingml/2006/main" xmlns:r="http://schemas.openxmlformats.org/officeDocument/2006/relationships" xmlns:p="http://schemas.openxmlformats.org/presentationml/2006/main">
  <p:tag name="AS_UNIQUEID" val="221"/>
</p:tagLst>
</file>

<file path=ppt/tags/tag103.xml><?xml version="1.0" encoding="utf-8"?>
<p:tagLst xmlns:a="http://schemas.openxmlformats.org/drawingml/2006/main" xmlns:r="http://schemas.openxmlformats.org/officeDocument/2006/relationships" xmlns:p="http://schemas.openxmlformats.org/presentationml/2006/main">
  <p:tag name="AS_UNIQUEID" val="209"/>
</p:tagLst>
</file>

<file path=ppt/tags/tag104.xml><?xml version="1.0" encoding="utf-8"?>
<p:tagLst xmlns:a="http://schemas.openxmlformats.org/drawingml/2006/main" xmlns:r="http://schemas.openxmlformats.org/officeDocument/2006/relationships" xmlns:p="http://schemas.openxmlformats.org/presentationml/2006/main">
  <p:tag name="AS_UNIQUEID" val="210"/>
</p:tagLst>
</file>

<file path=ppt/tags/tag105.xml><?xml version="1.0" encoding="utf-8"?>
<p:tagLst xmlns:a="http://schemas.openxmlformats.org/drawingml/2006/main" xmlns:r="http://schemas.openxmlformats.org/officeDocument/2006/relationships" xmlns:p="http://schemas.openxmlformats.org/presentationml/2006/main">
  <p:tag name="AS_UNIQUEID" val="211"/>
</p:tagLst>
</file>

<file path=ppt/tags/tag106.xml><?xml version="1.0" encoding="utf-8"?>
<p:tagLst xmlns:a="http://schemas.openxmlformats.org/drawingml/2006/main" xmlns:r="http://schemas.openxmlformats.org/officeDocument/2006/relationships" xmlns:p="http://schemas.openxmlformats.org/presentationml/2006/main">
  <p:tag name="QPSLIDECODE" val="2016050209153300003"/>
</p:tagLst>
</file>

<file path=ppt/tags/tag107.xml><?xml version="1.0" encoding="utf-8"?>
<p:tagLst xmlns:a="http://schemas.openxmlformats.org/drawingml/2006/main" xmlns:r="http://schemas.openxmlformats.org/officeDocument/2006/relationships" xmlns:p="http://schemas.openxmlformats.org/presentationml/2006/main">
  <p:tag name="AS_UNIQUEID" val="227"/>
</p:tagLst>
</file>

<file path=ppt/tags/tag108.xml><?xml version="1.0" encoding="utf-8"?>
<p:tagLst xmlns:a="http://schemas.openxmlformats.org/drawingml/2006/main" xmlns:r="http://schemas.openxmlformats.org/officeDocument/2006/relationships" xmlns:p="http://schemas.openxmlformats.org/presentationml/2006/main">
  <p:tag name="AS_UNIQUEID" val="228"/>
</p:tagLst>
</file>

<file path=ppt/tags/tag109.xml><?xml version="1.0" encoding="utf-8"?>
<p:tagLst xmlns:a="http://schemas.openxmlformats.org/drawingml/2006/main" xmlns:r="http://schemas.openxmlformats.org/officeDocument/2006/relationships" xmlns:p="http://schemas.openxmlformats.org/presentationml/2006/main">
  <p:tag name="AS_UNIQUEID" val="229"/>
</p:tagLst>
</file>

<file path=ppt/tags/tag11.xml><?xml version="1.0" encoding="utf-8"?>
<p:tagLst xmlns:a="http://schemas.openxmlformats.org/drawingml/2006/main" xmlns:r="http://schemas.openxmlformats.org/officeDocument/2006/relationships" xmlns:p="http://schemas.openxmlformats.org/presentationml/2006/main">
  <p:tag name="AS_UNIQUEID" val="106"/>
</p:tagLst>
</file>

<file path=ppt/tags/tag110.xml><?xml version="1.0" encoding="utf-8"?>
<p:tagLst xmlns:a="http://schemas.openxmlformats.org/drawingml/2006/main" xmlns:r="http://schemas.openxmlformats.org/officeDocument/2006/relationships" xmlns:p="http://schemas.openxmlformats.org/presentationml/2006/main">
  <p:tag name="AS_UNIQUEID" val="230"/>
</p:tagLst>
</file>

<file path=ppt/tags/tag111.xml><?xml version="1.0" encoding="utf-8"?>
<p:tagLst xmlns:a="http://schemas.openxmlformats.org/drawingml/2006/main" xmlns:r="http://schemas.openxmlformats.org/officeDocument/2006/relationships" xmlns:p="http://schemas.openxmlformats.org/presentationml/2006/main">
  <p:tag name="AS_UNIQUEID" val="231"/>
</p:tagLst>
</file>

<file path=ppt/tags/tag112.xml><?xml version="1.0" encoding="utf-8"?>
<p:tagLst xmlns:a="http://schemas.openxmlformats.org/drawingml/2006/main" xmlns:r="http://schemas.openxmlformats.org/officeDocument/2006/relationships" xmlns:p="http://schemas.openxmlformats.org/presentationml/2006/main">
  <p:tag name="AS_UNIQUEID" val="223"/>
</p:tagLst>
</file>

<file path=ppt/tags/tag113.xml><?xml version="1.0" encoding="utf-8"?>
<p:tagLst xmlns:a="http://schemas.openxmlformats.org/drawingml/2006/main" xmlns:r="http://schemas.openxmlformats.org/officeDocument/2006/relationships" xmlns:p="http://schemas.openxmlformats.org/presentationml/2006/main">
  <p:tag name="AS_UNIQUEID" val="224"/>
</p:tagLst>
</file>

<file path=ppt/tags/tag114.xml><?xml version="1.0" encoding="utf-8"?>
<p:tagLst xmlns:a="http://schemas.openxmlformats.org/drawingml/2006/main" xmlns:r="http://schemas.openxmlformats.org/officeDocument/2006/relationships" xmlns:p="http://schemas.openxmlformats.org/presentationml/2006/main">
  <p:tag name="AS_UNIQUEID" val="225"/>
</p:tagLst>
</file>

<file path=ppt/tags/tag115.xml><?xml version="1.0" encoding="utf-8"?>
<p:tagLst xmlns:a="http://schemas.openxmlformats.org/drawingml/2006/main" xmlns:r="http://schemas.openxmlformats.org/officeDocument/2006/relationships" xmlns:p="http://schemas.openxmlformats.org/presentationml/2006/main">
  <p:tag name="QPSLIDECODE" val="2016050209153300004"/>
</p:tagLst>
</file>

<file path=ppt/tags/tag116.xml><?xml version="1.0" encoding="utf-8"?>
<p:tagLst xmlns:a="http://schemas.openxmlformats.org/drawingml/2006/main" xmlns:r="http://schemas.openxmlformats.org/officeDocument/2006/relationships" xmlns:p="http://schemas.openxmlformats.org/presentationml/2006/main">
  <p:tag name="AS_UNIQUEID" val="237"/>
</p:tagLst>
</file>

<file path=ppt/tags/tag117.xml><?xml version="1.0" encoding="utf-8"?>
<p:tagLst xmlns:a="http://schemas.openxmlformats.org/drawingml/2006/main" xmlns:r="http://schemas.openxmlformats.org/officeDocument/2006/relationships" xmlns:p="http://schemas.openxmlformats.org/presentationml/2006/main">
  <p:tag name="AS_UNIQUEID" val="238"/>
</p:tagLst>
</file>

<file path=ppt/tags/tag118.xml><?xml version="1.0" encoding="utf-8"?>
<p:tagLst xmlns:a="http://schemas.openxmlformats.org/drawingml/2006/main" xmlns:r="http://schemas.openxmlformats.org/officeDocument/2006/relationships" xmlns:p="http://schemas.openxmlformats.org/presentationml/2006/main">
  <p:tag name="AS_UNIQUEID" val="239"/>
</p:tagLst>
</file>

<file path=ppt/tags/tag119.xml><?xml version="1.0" encoding="utf-8"?>
<p:tagLst xmlns:a="http://schemas.openxmlformats.org/drawingml/2006/main" xmlns:r="http://schemas.openxmlformats.org/officeDocument/2006/relationships" xmlns:p="http://schemas.openxmlformats.org/presentationml/2006/main">
  <p:tag name="AS_UNIQUEID" val="240"/>
</p:tagLst>
</file>

<file path=ppt/tags/tag12.xml><?xml version="1.0" encoding="utf-8"?>
<p:tagLst xmlns:a="http://schemas.openxmlformats.org/drawingml/2006/main" xmlns:r="http://schemas.openxmlformats.org/officeDocument/2006/relationships" xmlns:p="http://schemas.openxmlformats.org/presentationml/2006/main">
  <p:tag name="AS_UNIQUEID" val="107"/>
</p:tagLst>
</file>

<file path=ppt/tags/tag120.xml><?xml version="1.0" encoding="utf-8"?>
<p:tagLst xmlns:a="http://schemas.openxmlformats.org/drawingml/2006/main" xmlns:r="http://schemas.openxmlformats.org/officeDocument/2006/relationships" xmlns:p="http://schemas.openxmlformats.org/presentationml/2006/main">
  <p:tag name="AS_UNIQUEID" val="241"/>
</p:tagLst>
</file>

<file path=ppt/tags/tag121.xml><?xml version="1.0" encoding="utf-8"?>
<p:tagLst xmlns:a="http://schemas.openxmlformats.org/drawingml/2006/main" xmlns:r="http://schemas.openxmlformats.org/officeDocument/2006/relationships" xmlns:p="http://schemas.openxmlformats.org/presentationml/2006/main">
  <p:tag name="AS_UNIQUEID" val="233"/>
</p:tagLst>
</file>

<file path=ppt/tags/tag122.xml><?xml version="1.0" encoding="utf-8"?>
<p:tagLst xmlns:a="http://schemas.openxmlformats.org/drawingml/2006/main" xmlns:r="http://schemas.openxmlformats.org/officeDocument/2006/relationships" xmlns:p="http://schemas.openxmlformats.org/presentationml/2006/main">
  <p:tag name="AS_UNIQUEID" val="234"/>
</p:tagLst>
</file>

<file path=ppt/tags/tag123.xml><?xml version="1.0" encoding="utf-8"?>
<p:tagLst xmlns:a="http://schemas.openxmlformats.org/drawingml/2006/main" xmlns:r="http://schemas.openxmlformats.org/officeDocument/2006/relationships" xmlns:p="http://schemas.openxmlformats.org/presentationml/2006/main">
  <p:tag name="AS_UNIQUEID" val="235"/>
</p:tagLst>
</file>

<file path=ppt/tags/tag124.xml><?xml version="1.0" encoding="utf-8"?>
<p:tagLst xmlns:a="http://schemas.openxmlformats.org/drawingml/2006/main" xmlns:r="http://schemas.openxmlformats.org/officeDocument/2006/relationships" xmlns:p="http://schemas.openxmlformats.org/presentationml/2006/main">
  <p:tag name="QPSLIDECODE" val="2016050209153300005"/>
</p:tagLst>
</file>

<file path=ppt/tags/tag125.xml><?xml version="1.0" encoding="utf-8"?>
<p:tagLst xmlns:a="http://schemas.openxmlformats.org/drawingml/2006/main" xmlns:r="http://schemas.openxmlformats.org/officeDocument/2006/relationships" xmlns:p="http://schemas.openxmlformats.org/presentationml/2006/main">
  <p:tag name="AS_UNIQUEID" val="247"/>
</p:tagLst>
</file>

<file path=ppt/tags/tag126.xml><?xml version="1.0" encoding="utf-8"?>
<p:tagLst xmlns:a="http://schemas.openxmlformats.org/drawingml/2006/main" xmlns:r="http://schemas.openxmlformats.org/officeDocument/2006/relationships" xmlns:p="http://schemas.openxmlformats.org/presentationml/2006/main">
  <p:tag name="AS_UNIQUEID" val="248"/>
</p:tagLst>
</file>

<file path=ppt/tags/tag127.xml><?xml version="1.0" encoding="utf-8"?>
<p:tagLst xmlns:a="http://schemas.openxmlformats.org/drawingml/2006/main" xmlns:r="http://schemas.openxmlformats.org/officeDocument/2006/relationships" xmlns:p="http://schemas.openxmlformats.org/presentationml/2006/main">
  <p:tag name="AS_UNIQUEID" val="249"/>
</p:tagLst>
</file>

<file path=ppt/tags/tag128.xml><?xml version="1.0" encoding="utf-8"?>
<p:tagLst xmlns:a="http://schemas.openxmlformats.org/drawingml/2006/main" xmlns:r="http://schemas.openxmlformats.org/officeDocument/2006/relationships" xmlns:p="http://schemas.openxmlformats.org/presentationml/2006/main">
  <p:tag name="AS_UNIQUEID" val="250"/>
</p:tagLst>
</file>

<file path=ppt/tags/tag129.xml><?xml version="1.0" encoding="utf-8"?>
<p:tagLst xmlns:a="http://schemas.openxmlformats.org/drawingml/2006/main" xmlns:r="http://schemas.openxmlformats.org/officeDocument/2006/relationships" xmlns:p="http://schemas.openxmlformats.org/presentationml/2006/main">
  <p:tag name="AS_UNIQUEID" val="243"/>
</p:tagLst>
</file>

<file path=ppt/tags/tag13.xml><?xml version="1.0" encoding="utf-8"?>
<p:tagLst xmlns:a="http://schemas.openxmlformats.org/drawingml/2006/main" xmlns:r="http://schemas.openxmlformats.org/officeDocument/2006/relationships" xmlns:p="http://schemas.openxmlformats.org/presentationml/2006/main">
  <p:tag name="AS_UNIQUEID" val="108"/>
</p:tagLst>
</file>

<file path=ppt/tags/tag130.xml><?xml version="1.0" encoding="utf-8"?>
<p:tagLst xmlns:a="http://schemas.openxmlformats.org/drawingml/2006/main" xmlns:r="http://schemas.openxmlformats.org/officeDocument/2006/relationships" xmlns:p="http://schemas.openxmlformats.org/presentationml/2006/main">
  <p:tag name="AS_UNIQUEID" val="244"/>
</p:tagLst>
</file>

<file path=ppt/tags/tag131.xml><?xml version="1.0" encoding="utf-8"?>
<p:tagLst xmlns:a="http://schemas.openxmlformats.org/drawingml/2006/main" xmlns:r="http://schemas.openxmlformats.org/officeDocument/2006/relationships" xmlns:p="http://schemas.openxmlformats.org/presentationml/2006/main">
  <p:tag name="AS_UNIQUEID" val="245"/>
</p:tagLst>
</file>

<file path=ppt/tags/tag132.xml><?xml version="1.0" encoding="utf-8"?>
<p:tagLst xmlns:a="http://schemas.openxmlformats.org/drawingml/2006/main" xmlns:r="http://schemas.openxmlformats.org/officeDocument/2006/relationships" xmlns:p="http://schemas.openxmlformats.org/presentationml/2006/main">
  <p:tag name="QPSLIDECODE" val="2016050209153400006"/>
</p:tagLst>
</file>

<file path=ppt/tags/tag133.xml><?xml version="1.0" encoding="utf-8"?>
<p:tagLst xmlns:a="http://schemas.openxmlformats.org/drawingml/2006/main" xmlns:r="http://schemas.openxmlformats.org/officeDocument/2006/relationships" xmlns:p="http://schemas.openxmlformats.org/presentationml/2006/main">
  <p:tag name="AS_UNIQUEID" val="256"/>
</p:tagLst>
</file>

<file path=ppt/tags/tag134.xml><?xml version="1.0" encoding="utf-8"?>
<p:tagLst xmlns:a="http://schemas.openxmlformats.org/drawingml/2006/main" xmlns:r="http://schemas.openxmlformats.org/officeDocument/2006/relationships" xmlns:p="http://schemas.openxmlformats.org/presentationml/2006/main">
  <p:tag name="AS_UNIQUEID" val="257"/>
</p:tagLst>
</file>

<file path=ppt/tags/tag135.xml><?xml version="1.0" encoding="utf-8"?>
<p:tagLst xmlns:a="http://schemas.openxmlformats.org/drawingml/2006/main" xmlns:r="http://schemas.openxmlformats.org/officeDocument/2006/relationships" xmlns:p="http://schemas.openxmlformats.org/presentationml/2006/main">
  <p:tag name="AS_UNIQUEID" val="258"/>
</p:tagLst>
</file>

<file path=ppt/tags/tag136.xml><?xml version="1.0" encoding="utf-8"?>
<p:tagLst xmlns:a="http://schemas.openxmlformats.org/drawingml/2006/main" xmlns:r="http://schemas.openxmlformats.org/officeDocument/2006/relationships" xmlns:p="http://schemas.openxmlformats.org/presentationml/2006/main">
  <p:tag name="AS_UNIQUEID" val="259"/>
</p:tagLst>
</file>

<file path=ppt/tags/tag137.xml><?xml version="1.0" encoding="utf-8"?>
<p:tagLst xmlns:a="http://schemas.openxmlformats.org/drawingml/2006/main" xmlns:r="http://schemas.openxmlformats.org/officeDocument/2006/relationships" xmlns:p="http://schemas.openxmlformats.org/presentationml/2006/main">
  <p:tag name="AS_UNIQUEID" val="260"/>
</p:tagLst>
</file>

<file path=ppt/tags/tag138.xml><?xml version="1.0" encoding="utf-8"?>
<p:tagLst xmlns:a="http://schemas.openxmlformats.org/drawingml/2006/main" xmlns:r="http://schemas.openxmlformats.org/officeDocument/2006/relationships" xmlns:p="http://schemas.openxmlformats.org/presentationml/2006/main">
  <p:tag name="AS_UNIQUEID" val="252"/>
</p:tagLst>
</file>

<file path=ppt/tags/tag139.xml><?xml version="1.0" encoding="utf-8"?>
<p:tagLst xmlns:a="http://schemas.openxmlformats.org/drawingml/2006/main" xmlns:r="http://schemas.openxmlformats.org/officeDocument/2006/relationships" xmlns:p="http://schemas.openxmlformats.org/presentationml/2006/main">
  <p:tag name="AS_UNIQUEID" val="253"/>
</p:tagLst>
</file>

<file path=ppt/tags/tag14.xml><?xml version="1.0" encoding="utf-8"?>
<p:tagLst xmlns:a="http://schemas.openxmlformats.org/drawingml/2006/main" xmlns:r="http://schemas.openxmlformats.org/officeDocument/2006/relationships" xmlns:p="http://schemas.openxmlformats.org/presentationml/2006/main">
  <p:tag name="AS_UNIQUEID" val="110"/>
</p:tagLst>
</file>

<file path=ppt/tags/tag140.xml><?xml version="1.0" encoding="utf-8"?>
<p:tagLst xmlns:a="http://schemas.openxmlformats.org/drawingml/2006/main" xmlns:r="http://schemas.openxmlformats.org/officeDocument/2006/relationships" xmlns:p="http://schemas.openxmlformats.org/presentationml/2006/main">
  <p:tag name="AS_UNIQUEID" val="254"/>
</p:tagLst>
</file>

<file path=ppt/tags/tag141.xml><?xml version="1.0" encoding="utf-8"?>
<p:tagLst xmlns:a="http://schemas.openxmlformats.org/drawingml/2006/main" xmlns:r="http://schemas.openxmlformats.org/officeDocument/2006/relationships" xmlns:p="http://schemas.openxmlformats.org/presentationml/2006/main">
  <p:tag name="QPSLIDECODE" val="2016050209153400007"/>
</p:tagLst>
</file>

<file path=ppt/tags/tag142.xml><?xml version="1.0" encoding="utf-8"?>
<p:tagLst xmlns:a="http://schemas.openxmlformats.org/drawingml/2006/main" xmlns:r="http://schemas.openxmlformats.org/officeDocument/2006/relationships" xmlns:p="http://schemas.openxmlformats.org/presentationml/2006/main">
  <p:tag name="AS_UNIQUEID" val="266"/>
</p:tagLst>
</file>

<file path=ppt/tags/tag143.xml><?xml version="1.0" encoding="utf-8"?>
<p:tagLst xmlns:a="http://schemas.openxmlformats.org/drawingml/2006/main" xmlns:r="http://schemas.openxmlformats.org/officeDocument/2006/relationships" xmlns:p="http://schemas.openxmlformats.org/presentationml/2006/main">
  <p:tag name="AS_UNIQUEID" val="267"/>
</p:tagLst>
</file>

<file path=ppt/tags/tag144.xml><?xml version="1.0" encoding="utf-8"?>
<p:tagLst xmlns:a="http://schemas.openxmlformats.org/drawingml/2006/main" xmlns:r="http://schemas.openxmlformats.org/officeDocument/2006/relationships" xmlns:p="http://schemas.openxmlformats.org/presentationml/2006/main">
  <p:tag name="AS_UNIQUEID" val="268"/>
</p:tagLst>
</file>

<file path=ppt/tags/tag145.xml><?xml version="1.0" encoding="utf-8"?>
<p:tagLst xmlns:a="http://schemas.openxmlformats.org/drawingml/2006/main" xmlns:r="http://schemas.openxmlformats.org/officeDocument/2006/relationships" xmlns:p="http://schemas.openxmlformats.org/presentationml/2006/main">
  <p:tag name="AS_UNIQUEID" val="271"/>
</p:tagLst>
</file>

<file path=ppt/tags/tag146.xml><?xml version="1.0" encoding="utf-8"?>
<p:tagLst xmlns:a="http://schemas.openxmlformats.org/drawingml/2006/main" xmlns:r="http://schemas.openxmlformats.org/officeDocument/2006/relationships" xmlns:p="http://schemas.openxmlformats.org/presentationml/2006/main">
  <p:tag name="AS_UNIQUEID" val="275"/>
</p:tagLst>
</file>

<file path=ppt/tags/tag147.xml><?xml version="1.0" encoding="utf-8"?>
<p:tagLst xmlns:a="http://schemas.openxmlformats.org/drawingml/2006/main" xmlns:r="http://schemas.openxmlformats.org/officeDocument/2006/relationships" xmlns:p="http://schemas.openxmlformats.org/presentationml/2006/main">
  <p:tag name="AS_UNIQUEID" val="281"/>
</p:tagLst>
</file>

<file path=ppt/tags/tag148.xml><?xml version="1.0" encoding="utf-8"?>
<p:tagLst xmlns:a="http://schemas.openxmlformats.org/drawingml/2006/main" xmlns:r="http://schemas.openxmlformats.org/officeDocument/2006/relationships" xmlns:p="http://schemas.openxmlformats.org/presentationml/2006/main">
  <p:tag name="AS_UNIQUEID" val="282"/>
</p:tagLst>
</file>

<file path=ppt/tags/tag149.xml><?xml version="1.0" encoding="utf-8"?>
<p:tagLst xmlns:a="http://schemas.openxmlformats.org/drawingml/2006/main" xmlns:r="http://schemas.openxmlformats.org/officeDocument/2006/relationships" xmlns:p="http://schemas.openxmlformats.org/presentationml/2006/main">
  <p:tag name="AS_UNIQUEID" val="283"/>
</p:tagLst>
</file>

<file path=ppt/tags/tag15.xml><?xml version="1.0" encoding="utf-8"?>
<p:tagLst xmlns:a="http://schemas.openxmlformats.org/drawingml/2006/main" xmlns:r="http://schemas.openxmlformats.org/officeDocument/2006/relationships" xmlns:p="http://schemas.openxmlformats.org/presentationml/2006/main">
  <p:tag name="AS_UNIQUEID" val="111"/>
</p:tagLst>
</file>

<file path=ppt/tags/tag150.xml><?xml version="1.0" encoding="utf-8"?>
<p:tagLst xmlns:a="http://schemas.openxmlformats.org/drawingml/2006/main" xmlns:r="http://schemas.openxmlformats.org/officeDocument/2006/relationships" xmlns:p="http://schemas.openxmlformats.org/presentationml/2006/main">
  <p:tag name="AS_UNIQUEID" val="284"/>
</p:tagLst>
</file>

<file path=ppt/tags/tag151.xml><?xml version="1.0" encoding="utf-8"?>
<p:tagLst xmlns:a="http://schemas.openxmlformats.org/drawingml/2006/main" xmlns:r="http://schemas.openxmlformats.org/officeDocument/2006/relationships" xmlns:p="http://schemas.openxmlformats.org/presentationml/2006/main">
  <p:tag name="AS_UNIQUEID" val="285"/>
</p:tagLst>
</file>

<file path=ppt/tags/tag152.xml><?xml version="1.0" encoding="utf-8"?>
<p:tagLst xmlns:a="http://schemas.openxmlformats.org/drawingml/2006/main" xmlns:r="http://schemas.openxmlformats.org/officeDocument/2006/relationships" xmlns:p="http://schemas.openxmlformats.org/presentationml/2006/main">
  <p:tag name="AS_UNIQUEID" val="286"/>
</p:tagLst>
</file>

<file path=ppt/tags/tag153.xml><?xml version="1.0" encoding="utf-8"?>
<p:tagLst xmlns:a="http://schemas.openxmlformats.org/drawingml/2006/main" xmlns:r="http://schemas.openxmlformats.org/officeDocument/2006/relationships" xmlns:p="http://schemas.openxmlformats.org/presentationml/2006/main">
  <p:tag name="AS_UNIQUEID" val="287"/>
</p:tagLst>
</file>

<file path=ppt/tags/tag154.xml><?xml version="1.0" encoding="utf-8"?>
<p:tagLst xmlns:a="http://schemas.openxmlformats.org/drawingml/2006/main" xmlns:r="http://schemas.openxmlformats.org/officeDocument/2006/relationships" xmlns:p="http://schemas.openxmlformats.org/presentationml/2006/main">
  <p:tag name="AS_UNIQUEID" val="276"/>
</p:tagLst>
</file>

<file path=ppt/tags/tag155.xml><?xml version="1.0" encoding="utf-8"?>
<p:tagLst xmlns:a="http://schemas.openxmlformats.org/drawingml/2006/main" xmlns:r="http://schemas.openxmlformats.org/officeDocument/2006/relationships" xmlns:p="http://schemas.openxmlformats.org/presentationml/2006/main">
  <p:tag name="AS_UNIQUEID" val="280"/>
</p:tagLst>
</file>

<file path=ppt/tags/tag156.xml><?xml version="1.0" encoding="utf-8"?>
<p:tagLst xmlns:a="http://schemas.openxmlformats.org/drawingml/2006/main" xmlns:r="http://schemas.openxmlformats.org/officeDocument/2006/relationships" xmlns:p="http://schemas.openxmlformats.org/presentationml/2006/main">
  <p:tag name="AS_UNIQUEID" val="277"/>
</p:tagLst>
</file>

<file path=ppt/tags/tag157.xml><?xml version="1.0" encoding="utf-8"?>
<p:tagLst xmlns:a="http://schemas.openxmlformats.org/drawingml/2006/main" xmlns:r="http://schemas.openxmlformats.org/officeDocument/2006/relationships" xmlns:p="http://schemas.openxmlformats.org/presentationml/2006/main">
  <p:tag name="AS_UNIQUEID" val="278"/>
</p:tagLst>
</file>

<file path=ppt/tags/tag158.xml><?xml version="1.0" encoding="utf-8"?>
<p:tagLst xmlns:a="http://schemas.openxmlformats.org/drawingml/2006/main" xmlns:r="http://schemas.openxmlformats.org/officeDocument/2006/relationships" xmlns:p="http://schemas.openxmlformats.org/presentationml/2006/main">
  <p:tag name="AS_UNIQUEID" val="279"/>
</p:tagLst>
</file>

<file path=ppt/tags/tag159.xml><?xml version="1.0" encoding="utf-8"?>
<p:tagLst xmlns:a="http://schemas.openxmlformats.org/drawingml/2006/main" xmlns:r="http://schemas.openxmlformats.org/officeDocument/2006/relationships" xmlns:p="http://schemas.openxmlformats.org/presentationml/2006/main">
  <p:tag name="AS_UNIQUEID" val="272"/>
</p:tagLst>
</file>

<file path=ppt/tags/tag16.xml><?xml version="1.0" encoding="utf-8"?>
<p:tagLst xmlns:a="http://schemas.openxmlformats.org/drawingml/2006/main" xmlns:r="http://schemas.openxmlformats.org/officeDocument/2006/relationships" xmlns:p="http://schemas.openxmlformats.org/presentationml/2006/main">
  <p:tag name="AS_UNIQUEID" val="112"/>
</p:tagLst>
</file>

<file path=ppt/tags/tag160.xml><?xml version="1.0" encoding="utf-8"?>
<p:tagLst xmlns:a="http://schemas.openxmlformats.org/drawingml/2006/main" xmlns:r="http://schemas.openxmlformats.org/officeDocument/2006/relationships" xmlns:p="http://schemas.openxmlformats.org/presentationml/2006/main">
  <p:tag name="AS_UNIQUEID" val="273"/>
</p:tagLst>
</file>

<file path=ppt/tags/tag161.xml><?xml version="1.0" encoding="utf-8"?>
<p:tagLst xmlns:a="http://schemas.openxmlformats.org/drawingml/2006/main" xmlns:r="http://schemas.openxmlformats.org/officeDocument/2006/relationships" xmlns:p="http://schemas.openxmlformats.org/presentationml/2006/main">
  <p:tag name="AS_UNIQUEID" val="274"/>
</p:tagLst>
</file>

<file path=ppt/tags/tag162.xml><?xml version="1.0" encoding="utf-8"?>
<p:tagLst xmlns:a="http://schemas.openxmlformats.org/drawingml/2006/main" xmlns:r="http://schemas.openxmlformats.org/officeDocument/2006/relationships" xmlns:p="http://schemas.openxmlformats.org/presentationml/2006/main">
  <p:tag name="AS_UNIQUEID" val="269"/>
</p:tagLst>
</file>

<file path=ppt/tags/tag163.xml><?xml version="1.0" encoding="utf-8"?>
<p:tagLst xmlns:a="http://schemas.openxmlformats.org/drawingml/2006/main" xmlns:r="http://schemas.openxmlformats.org/officeDocument/2006/relationships" xmlns:p="http://schemas.openxmlformats.org/presentationml/2006/main">
  <p:tag name="AS_UNIQUEID" val="270"/>
</p:tagLst>
</file>

<file path=ppt/tags/tag164.xml><?xml version="1.0" encoding="utf-8"?>
<p:tagLst xmlns:a="http://schemas.openxmlformats.org/drawingml/2006/main" xmlns:r="http://schemas.openxmlformats.org/officeDocument/2006/relationships" xmlns:p="http://schemas.openxmlformats.org/presentationml/2006/main">
  <p:tag name="AS_UNIQUEID" val="262"/>
</p:tagLst>
</file>

<file path=ppt/tags/tag165.xml><?xml version="1.0" encoding="utf-8"?>
<p:tagLst xmlns:a="http://schemas.openxmlformats.org/drawingml/2006/main" xmlns:r="http://schemas.openxmlformats.org/officeDocument/2006/relationships" xmlns:p="http://schemas.openxmlformats.org/presentationml/2006/main">
  <p:tag name="AS_UNIQUEID" val="263"/>
</p:tagLst>
</file>

<file path=ppt/tags/tag166.xml><?xml version="1.0" encoding="utf-8"?>
<p:tagLst xmlns:a="http://schemas.openxmlformats.org/drawingml/2006/main" xmlns:r="http://schemas.openxmlformats.org/officeDocument/2006/relationships" xmlns:p="http://schemas.openxmlformats.org/presentationml/2006/main">
  <p:tag name="AS_UNIQUEID" val="264"/>
</p:tagLst>
</file>

<file path=ppt/tags/tag167.xml><?xml version="1.0" encoding="utf-8"?>
<p:tagLst xmlns:a="http://schemas.openxmlformats.org/drawingml/2006/main" xmlns:r="http://schemas.openxmlformats.org/officeDocument/2006/relationships" xmlns:p="http://schemas.openxmlformats.org/presentationml/2006/main">
  <p:tag name="QPSLIDECODE" val="2016050209153500008"/>
</p:tagLst>
</file>

<file path=ppt/tags/tag168.xml><?xml version="1.0" encoding="utf-8"?>
<p:tagLst xmlns:a="http://schemas.openxmlformats.org/drawingml/2006/main" xmlns:r="http://schemas.openxmlformats.org/officeDocument/2006/relationships" xmlns:p="http://schemas.openxmlformats.org/presentationml/2006/main">
  <p:tag name="AS_UNIQUEID" val="292"/>
</p:tagLst>
</file>

<file path=ppt/tags/tag169.xml><?xml version="1.0" encoding="utf-8"?>
<p:tagLst xmlns:a="http://schemas.openxmlformats.org/drawingml/2006/main" xmlns:r="http://schemas.openxmlformats.org/officeDocument/2006/relationships" xmlns:p="http://schemas.openxmlformats.org/presentationml/2006/main">
  <p:tag name="AS_UNIQUEID" val="293"/>
</p:tagLst>
</file>

<file path=ppt/tags/tag17.xml><?xml version="1.0" encoding="utf-8"?>
<p:tagLst xmlns:a="http://schemas.openxmlformats.org/drawingml/2006/main" xmlns:r="http://schemas.openxmlformats.org/officeDocument/2006/relationships" xmlns:p="http://schemas.openxmlformats.org/presentationml/2006/main">
  <p:tag name="AS_UNIQUEID" val="113"/>
</p:tagLst>
</file>

<file path=ppt/tags/tag170.xml><?xml version="1.0" encoding="utf-8"?>
<p:tagLst xmlns:a="http://schemas.openxmlformats.org/drawingml/2006/main" xmlns:r="http://schemas.openxmlformats.org/officeDocument/2006/relationships" xmlns:p="http://schemas.openxmlformats.org/presentationml/2006/main">
  <p:tag name="AS_UNIQUEID" val="289"/>
</p:tagLst>
</file>

<file path=ppt/tags/tag171.xml><?xml version="1.0" encoding="utf-8"?>
<p:tagLst xmlns:a="http://schemas.openxmlformats.org/drawingml/2006/main" xmlns:r="http://schemas.openxmlformats.org/officeDocument/2006/relationships" xmlns:p="http://schemas.openxmlformats.org/presentationml/2006/main">
  <p:tag name="AS_UNIQUEID" val="290"/>
</p:tagLst>
</file>

<file path=ppt/tags/tag172.xml><?xml version="1.0" encoding="utf-8"?>
<p:tagLst xmlns:a="http://schemas.openxmlformats.org/drawingml/2006/main" xmlns:r="http://schemas.openxmlformats.org/officeDocument/2006/relationships" xmlns:p="http://schemas.openxmlformats.org/presentationml/2006/main">
  <p:tag name="QPSLIDECODE" val="2016050209153500009"/>
</p:tagLst>
</file>

<file path=ppt/tags/tag173.xml><?xml version="1.0" encoding="utf-8"?>
<p:tagLst xmlns:a="http://schemas.openxmlformats.org/drawingml/2006/main" xmlns:r="http://schemas.openxmlformats.org/officeDocument/2006/relationships" xmlns:p="http://schemas.openxmlformats.org/presentationml/2006/main">
  <p:tag name="AS_UNIQUEID" val="299"/>
</p:tagLst>
</file>

<file path=ppt/tags/tag174.xml><?xml version="1.0" encoding="utf-8"?>
<p:tagLst xmlns:a="http://schemas.openxmlformats.org/drawingml/2006/main" xmlns:r="http://schemas.openxmlformats.org/officeDocument/2006/relationships" xmlns:p="http://schemas.openxmlformats.org/presentationml/2006/main">
  <p:tag name="AS_UNIQUEID" val="300"/>
</p:tagLst>
</file>

<file path=ppt/tags/tag175.xml><?xml version="1.0" encoding="utf-8"?>
<p:tagLst xmlns:a="http://schemas.openxmlformats.org/drawingml/2006/main" xmlns:r="http://schemas.openxmlformats.org/officeDocument/2006/relationships" xmlns:p="http://schemas.openxmlformats.org/presentationml/2006/main">
  <p:tag name="AS_UNIQUEID" val="301"/>
</p:tagLst>
</file>

<file path=ppt/tags/tag176.xml><?xml version="1.0" encoding="utf-8"?>
<p:tagLst xmlns:a="http://schemas.openxmlformats.org/drawingml/2006/main" xmlns:r="http://schemas.openxmlformats.org/officeDocument/2006/relationships" xmlns:p="http://schemas.openxmlformats.org/presentationml/2006/main">
  <p:tag name="AS_UNIQUEID" val="302"/>
</p:tagLst>
</file>

<file path=ppt/tags/tag177.xml><?xml version="1.0" encoding="utf-8"?>
<p:tagLst xmlns:a="http://schemas.openxmlformats.org/drawingml/2006/main" xmlns:r="http://schemas.openxmlformats.org/officeDocument/2006/relationships" xmlns:p="http://schemas.openxmlformats.org/presentationml/2006/main">
  <p:tag name="AS_UNIQUEID" val="305"/>
</p:tagLst>
</file>

<file path=ppt/tags/tag178.xml><?xml version="1.0" encoding="utf-8"?>
<p:tagLst xmlns:a="http://schemas.openxmlformats.org/drawingml/2006/main" xmlns:r="http://schemas.openxmlformats.org/officeDocument/2006/relationships" xmlns:p="http://schemas.openxmlformats.org/presentationml/2006/main">
  <p:tag name="AS_UNIQUEID" val="308"/>
</p:tagLst>
</file>

<file path=ppt/tags/tag179.xml><?xml version="1.0" encoding="utf-8"?>
<p:tagLst xmlns:a="http://schemas.openxmlformats.org/drawingml/2006/main" xmlns:r="http://schemas.openxmlformats.org/officeDocument/2006/relationships" xmlns:p="http://schemas.openxmlformats.org/presentationml/2006/main">
  <p:tag name="AS_UNIQUEID" val="309"/>
</p:tagLst>
</file>

<file path=ppt/tags/tag18.xml><?xml version="1.0" encoding="utf-8"?>
<p:tagLst xmlns:a="http://schemas.openxmlformats.org/drawingml/2006/main" xmlns:r="http://schemas.openxmlformats.org/officeDocument/2006/relationships" xmlns:p="http://schemas.openxmlformats.org/presentationml/2006/main">
  <p:tag name="AS_UNIQUEID" val="114"/>
</p:tagLst>
</file>

<file path=ppt/tags/tag180.xml><?xml version="1.0" encoding="utf-8"?>
<p:tagLst xmlns:a="http://schemas.openxmlformats.org/drawingml/2006/main" xmlns:r="http://schemas.openxmlformats.org/officeDocument/2006/relationships" xmlns:p="http://schemas.openxmlformats.org/presentationml/2006/main">
  <p:tag name="AS_UNIQUEID" val="310"/>
</p:tagLst>
</file>

<file path=ppt/tags/tag181.xml><?xml version="1.0" encoding="utf-8"?>
<p:tagLst xmlns:a="http://schemas.openxmlformats.org/drawingml/2006/main" xmlns:r="http://schemas.openxmlformats.org/officeDocument/2006/relationships" xmlns:p="http://schemas.openxmlformats.org/presentationml/2006/main">
  <p:tag name="AS_UNIQUEID" val="311"/>
</p:tagLst>
</file>

<file path=ppt/tags/tag182.xml><?xml version="1.0" encoding="utf-8"?>
<p:tagLst xmlns:a="http://schemas.openxmlformats.org/drawingml/2006/main" xmlns:r="http://schemas.openxmlformats.org/officeDocument/2006/relationships" xmlns:p="http://schemas.openxmlformats.org/presentationml/2006/main">
  <p:tag name="AS_UNIQUEID" val="306"/>
</p:tagLst>
</file>

<file path=ppt/tags/tag183.xml><?xml version="1.0" encoding="utf-8"?>
<p:tagLst xmlns:a="http://schemas.openxmlformats.org/drawingml/2006/main" xmlns:r="http://schemas.openxmlformats.org/officeDocument/2006/relationships" xmlns:p="http://schemas.openxmlformats.org/presentationml/2006/main">
  <p:tag name="AS_UNIQUEID" val="307"/>
</p:tagLst>
</file>

<file path=ppt/tags/tag184.xml><?xml version="1.0" encoding="utf-8"?>
<p:tagLst xmlns:a="http://schemas.openxmlformats.org/drawingml/2006/main" xmlns:r="http://schemas.openxmlformats.org/officeDocument/2006/relationships" xmlns:p="http://schemas.openxmlformats.org/presentationml/2006/main">
  <p:tag name="AS_UNIQUEID" val="303"/>
</p:tagLst>
</file>

<file path=ppt/tags/tag185.xml><?xml version="1.0" encoding="utf-8"?>
<p:tagLst xmlns:a="http://schemas.openxmlformats.org/drawingml/2006/main" xmlns:r="http://schemas.openxmlformats.org/officeDocument/2006/relationships" xmlns:p="http://schemas.openxmlformats.org/presentationml/2006/main">
  <p:tag name="AS_UNIQUEID" val="304"/>
</p:tagLst>
</file>

<file path=ppt/tags/tag186.xml><?xml version="1.0" encoding="utf-8"?>
<p:tagLst xmlns:a="http://schemas.openxmlformats.org/drawingml/2006/main" xmlns:r="http://schemas.openxmlformats.org/officeDocument/2006/relationships" xmlns:p="http://schemas.openxmlformats.org/presentationml/2006/main">
  <p:tag name="AS_UNIQUEID" val="295"/>
</p:tagLst>
</file>

<file path=ppt/tags/tag187.xml><?xml version="1.0" encoding="utf-8"?>
<p:tagLst xmlns:a="http://schemas.openxmlformats.org/drawingml/2006/main" xmlns:r="http://schemas.openxmlformats.org/officeDocument/2006/relationships" xmlns:p="http://schemas.openxmlformats.org/presentationml/2006/main">
  <p:tag name="AS_UNIQUEID" val="296"/>
</p:tagLst>
</file>

<file path=ppt/tags/tag188.xml><?xml version="1.0" encoding="utf-8"?>
<p:tagLst xmlns:a="http://schemas.openxmlformats.org/drawingml/2006/main" xmlns:r="http://schemas.openxmlformats.org/officeDocument/2006/relationships" xmlns:p="http://schemas.openxmlformats.org/presentationml/2006/main">
  <p:tag name="AS_UNIQUEID" val="297"/>
</p:tagLst>
</file>

<file path=ppt/tags/tag189.xml><?xml version="1.0" encoding="utf-8"?>
<p:tagLst xmlns:a="http://schemas.openxmlformats.org/drawingml/2006/main" xmlns:r="http://schemas.openxmlformats.org/officeDocument/2006/relationships" xmlns:p="http://schemas.openxmlformats.org/presentationml/2006/main">
  <p:tag name="QPSLIDECODE" val="2016050209153600010"/>
</p:tagLst>
</file>

<file path=ppt/tags/tag19.xml><?xml version="1.0" encoding="utf-8"?>
<p:tagLst xmlns:a="http://schemas.openxmlformats.org/drawingml/2006/main" xmlns:r="http://schemas.openxmlformats.org/officeDocument/2006/relationships" xmlns:p="http://schemas.openxmlformats.org/presentationml/2006/main">
  <p:tag name="AS_UNIQUEID" val="115"/>
</p:tagLst>
</file>

<file path=ppt/tags/tag190.xml><?xml version="1.0" encoding="utf-8"?>
<p:tagLst xmlns:a="http://schemas.openxmlformats.org/drawingml/2006/main" xmlns:r="http://schemas.openxmlformats.org/officeDocument/2006/relationships" xmlns:p="http://schemas.openxmlformats.org/presentationml/2006/main">
  <p:tag name="AS_UNIQUEID" val="316"/>
</p:tagLst>
</file>

<file path=ppt/tags/tag191.xml><?xml version="1.0" encoding="utf-8"?>
<p:tagLst xmlns:a="http://schemas.openxmlformats.org/drawingml/2006/main" xmlns:r="http://schemas.openxmlformats.org/officeDocument/2006/relationships" xmlns:p="http://schemas.openxmlformats.org/presentationml/2006/main">
  <p:tag name="AS_UNIQUEID" val="317"/>
</p:tagLst>
</file>

<file path=ppt/tags/tag192.xml><?xml version="1.0" encoding="utf-8"?>
<p:tagLst xmlns:a="http://schemas.openxmlformats.org/drawingml/2006/main" xmlns:r="http://schemas.openxmlformats.org/officeDocument/2006/relationships" xmlns:p="http://schemas.openxmlformats.org/presentationml/2006/main">
  <p:tag name="AS_UNIQUEID" val="318"/>
</p:tagLst>
</file>

<file path=ppt/tags/tag193.xml><?xml version="1.0" encoding="utf-8"?>
<p:tagLst xmlns:a="http://schemas.openxmlformats.org/drawingml/2006/main" xmlns:r="http://schemas.openxmlformats.org/officeDocument/2006/relationships" xmlns:p="http://schemas.openxmlformats.org/presentationml/2006/main">
  <p:tag name="AS_UNIQUEID" val="319"/>
</p:tagLst>
</file>

<file path=ppt/tags/tag194.xml><?xml version="1.0" encoding="utf-8"?>
<p:tagLst xmlns:a="http://schemas.openxmlformats.org/drawingml/2006/main" xmlns:r="http://schemas.openxmlformats.org/officeDocument/2006/relationships" xmlns:p="http://schemas.openxmlformats.org/presentationml/2006/main">
  <p:tag name="AS_UNIQUEID" val="313"/>
</p:tagLst>
</file>

<file path=ppt/tags/tag195.xml><?xml version="1.0" encoding="utf-8"?>
<p:tagLst xmlns:a="http://schemas.openxmlformats.org/drawingml/2006/main" xmlns:r="http://schemas.openxmlformats.org/officeDocument/2006/relationships" xmlns:p="http://schemas.openxmlformats.org/presentationml/2006/main">
  <p:tag name="AS_UNIQUEID" val="314"/>
</p:tagLst>
</file>

<file path=ppt/tags/tag196.xml><?xml version="1.0" encoding="utf-8"?>
<p:tagLst xmlns:a="http://schemas.openxmlformats.org/drawingml/2006/main" xmlns:r="http://schemas.openxmlformats.org/officeDocument/2006/relationships" xmlns:p="http://schemas.openxmlformats.org/presentationml/2006/main">
  <p:tag name="QPSLIDECODE" val="2016050209153600011"/>
</p:tagLst>
</file>

<file path=ppt/tags/tag197.xml><?xml version="1.0" encoding="utf-8"?>
<p:tagLst xmlns:a="http://schemas.openxmlformats.org/drawingml/2006/main" xmlns:r="http://schemas.openxmlformats.org/officeDocument/2006/relationships" xmlns:p="http://schemas.openxmlformats.org/presentationml/2006/main">
  <p:tag name="AS_UNIQUEID" val="324"/>
</p:tagLst>
</file>

<file path=ppt/tags/tag198.xml><?xml version="1.0" encoding="utf-8"?>
<p:tagLst xmlns:a="http://schemas.openxmlformats.org/drawingml/2006/main" xmlns:r="http://schemas.openxmlformats.org/officeDocument/2006/relationships" xmlns:p="http://schemas.openxmlformats.org/presentationml/2006/main">
  <p:tag name="AS_UNIQUEID" val="325"/>
</p:tagLst>
</file>

<file path=ppt/tags/tag199.xml><?xml version="1.0" encoding="utf-8"?>
<p:tagLst xmlns:a="http://schemas.openxmlformats.org/drawingml/2006/main" xmlns:r="http://schemas.openxmlformats.org/officeDocument/2006/relationships" xmlns:p="http://schemas.openxmlformats.org/presentationml/2006/main">
  <p:tag name="AS_UNIQUEID" val="326"/>
</p:tagLst>
</file>

<file path=ppt/tags/tag2.xml><?xml version="1.0" encoding="utf-8"?>
<p:tagLst xmlns:a="http://schemas.openxmlformats.org/drawingml/2006/main" xmlns:r="http://schemas.openxmlformats.org/officeDocument/2006/relationships" xmlns:p="http://schemas.openxmlformats.org/presentationml/2006/main">
  <p:tag name="AS_UNIQUEID" val="193"/>
</p:tagLst>
</file>

<file path=ppt/tags/tag20.xml><?xml version="1.0" encoding="utf-8"?>
<p:tagLst xmlns:a="http://schemas.openxmlformats.org/drawingml/2006/main" xmlns:r="http://schemas.openxmlformats.org/officeDocument/2006/relationships" xmlns:p="http://schemas.openxmlformats.org/presentationml/2006/main">
  <p:tag name="AS_UNIQUEID" val="116"/>
</p:tagLst>
</file>

<file path=ppt/tags/tag200.xml><?xml version="1.0" encoding="utf-8"?>
<p:tagLst xmlns:a="http://schemas.openxmlformats.org/drawingml/2006/main" xmlns:r="http://schemas.openxmlformats.org/officeDocument/2006/relationships" xmlns:p="http://schemas.openxmlformats.org/presentationml/2006/main">
  <p:tag name="AS_UNIQUEID" val="327"/>
</p:tagLst>
</file>

<file path=ppt/tags/tag201.xml><?xml version="1.0" encoding="utf-8"?>
<p:tagLst xmlns:a="http://schemas.openxmlformats.org/drawingml/2006/main" xmlns:r="http://schemas.openxmlformats.org/officeDocument/2006/relationships" xmlns:p="http://schemas.openxmlformats.org/presentationml/2006/main">
  <p:tag name="AS_UNIQUEID" val="328"/>
</p:tagLst>
</file>

<file path=ppt/tags/tag202.xml><?xml version="1.0" encoding="utf-8"?>
<p:tagLst xmlns:a="http://schemas.openxmlformats.org/drawingml/2006/main" xmlns:r="http://schemas.openxmlformats.org/officeDocument/2006/relationships" xmlns:p="http://schemas.openxmlformats.org/presentationml/2006/main">
  <p:tag name="AS_UNIQUEID" val="332"/>
</p:tagLst>
</file>

<file path=ppt/tags/tag203.xml><?xml version="1.0" encoding="utf-8"?>
<p:tagLst xmlns:a="http://schemas.openxmlformats.org/drawingml/2006/main" xmlns:r="http://schemas.openxmlformats.org/officeDocument/2006/relationships" xmlns:p="http://schemas.openxmlformats.org/presentationml/2006/main">
  <p:tag name="AS_UNIQUEID" val="329"/>
</p:tagLst>
</file>

<file path=ppt/tags/tag204.xml><?xml version="1.0" encoding="utf-8"?>
<p:tagLst xmlns:a="http://schemas.openxmlformats.org/drawingml/2006/main" xmlns:r="http://schemas.openxmlformats.org/officeDocument/2006/relationships" xmlns:p="http://schemas.openxmlformats.org/presentationml/2006/main">
  <p:tag name="AS_UNIQUEID" val="330"/>
</p:tagLst>
</file>

<file path=ppt/tags/tag205.xml><?xml version="1.0" encoding="utf-8"?>
<p:tagLst xmlns:a="http://schemas.openxmlformats.org/drawingml/2006/main" xmlns:r="http://schemas.openxmlformats.org/officeDocument/2006/relationships" xmlns:p="http://schemas.openxmlformats.org/presentationml/2006/main">
  <p:tag name="AS_UNIQUEID" val="331"/>
</p:tagLst>
</file>

<file path=ppt/tags/tag206.xml><?xml version="1.0" encoding="utf-8"?>
<p:tagLst xmlns:a="http://schemas.openxmlformats.org/drawingml/2006/main" xmlns:r="http://schemas.openxmlformats.org/officeDocument/2006/relationships" xmlns:p="http://schemas.openxmlformats.org/presentationml/2006/main">
  <p:tag name="AS_UNIQUEID" val="321"/>
</p:tagLst>
</file>

<file path=ppt/tags/tag207.xml><?xml version="1.0" encoding="utf-8"?>
<p:tagLst xmlns:a="http://schemas.openxmlformats.org/drawingml/2006/main" xmlns:r="http://schemas.openxmlformats.org/officeDocument/2006/relationships" xmlns:p="http://schemas.openxmlformats.org/presentationml/2006/main">
  <p:tag name="AS_UNIQUEID" val="322"/>
</p:tagLst>
</file>

<file path=ppt/tags/tag208.xml><?xml version="1.0" encoding="utf-8"?>
<p:tagLst xmlns:a="http://schemas.openxmlformats.org/drawingml/2006/main" xmlns:r="http://schemas.openxmlformats.org/officeDocument/2006/relationships" xmlns:p="http://schemas.openxmlformats.org/presentationml/2006/main">
  <p:tag name="QPSLIDECODE" val="2016050209153600012"/>
</p:tagLst>
</file>

<file path=ppt/tags/tag209.xml><?xml version="1.0" encoding="utf-8"?>
<p:tagLst xmlns:a="http://schemas.openxmlformats.org/drawingml/2006/main" xmlns:r="http://schemas.openxmlformats.org/officeDocument/2006/relationships" xmlns:p="http://schemas.openxmlformats.org/presentationml/2006/main">
  <p:tag name="AS_UNIQUEID" val="337"/>
</p:tagLst>
</file>

<file path=ppt/tags/tag21.xml><?xml version="1.0" encoding="utf-8"?>
<p:tagLst xmlns:a="http://schemas.openxmlformats.org/drawingml/2006/main" xmlns:r="http://schemas.openxmlformats.org/officeDocument/2006/relationships" xmlns:p="http://schemas.openxmlformats.org/presentationml/2006/main">
  <p:tag name="AS_UNIQUEID" val="117"/>
</p:tagLst>
</file>

<file path=ppt/tags/tag210.xml><?xml version="1.0" encoding="utf-8"?>
<p:tagLst xmlns:a="http://schemas.openxmlformats.org/drawingml/2006/main" xmlns:r="http://schemas.openxmlformats.org/officeDocument/2006/relationships" xmlns:p="http://schemas.openxmlformats.org/presentationml/2006/main">
  <p:tag name="AS_UNIQUEID" val="338"/>
</p:tagLst>
</file>

<file path=ppt/tags/tag211.xml><?xml version="1.0" encoding="utf-8"?>
<p:tagLst xmlns:a="http://schemas.openxmlformats.org/drawingml/2006/main" xmlns:r="http://schemas.openxmlformats.org/officeDocument/2006/relationships" xmlns:p="http://schemas.openxmlformats.org/presentationml/2006/main">
  <p:tag name="AS_UNIQUEID" val="339"/>
</p:tagLst>
</file>

<file path=ppt/tags/tag212.xml><?xml version="1.0" encoding="utf-8"?>
<p:tagLst xmlns:a="http://schemas.openxmlformats.org/drawingml/2006/main" xmlns:r="http://schemas.openxmlformats.org/officeDocument/2006/relationships" xmlns:p="http://schemas.openxmlformats.org/presentationml/2006/main">
  <p:tag name="AS_UNIQUEID" val="340"/>
</p:tagLst>
</file>

<file path=ppt/tags/tag213.xml><?xml version="1.0" encoding="utf-8"?>
<p:tagLst xmlns:a="http://schemas.openxmlformats.org/drawingml/2006/main" xmlns:r="http://schemas.openxmlformats.org/officeDocument/2006/relationships" xmlns:p="http://schemas.openxmlformats.org/presentationml/2006/main">
  <p:tag name="AS_UNIQUEID" val="341"/>
</p:tagLst>
</file>

<file path=ppt/tags/tag214.xml><?xml version="1.0" encoding="utf-8"?>
<p:tagLst xmlns:a="http://schemas.openxmlformats.org/drawingml/2006/main" xmlns:r="http://schemas.openxmlformats.org/officeDocument/2006/relationships" xmlns:p="http://schemas.openxmlformats.org/presentationml/2006/main">
  <p:tag name="AS_UNIQUEID" val="345"/>
</p:tagLst>
</file>

<file path=ppt/tags/tag215.xml><?xml version="1.0" encoding="utf-8"?>
<p:tagLst xmlns:a="http://schemas.openxmlformats.org/drawingml/2006/main" xmlns:r="http://schemas.openxmlformats.org/officeDocument/2006/relationships" xmlns:p="http://schemas.openxmlformats.org/presentationml/2006/main">
  <p:tag name="AS_UNIQUEID" val="342"/>
</p:tagLst>
</file>

<file path=ppt/tags/tag216.xml><?xml version="1.0" encoding="utf-8"?>
<p:tagLst xmlns:a="http://schemas.openxmlformats.org/drawingml/2006/main" xmlns:r="http://schemas.openxmlformats.org/officeDocument/2006/relationships" xmlns:p="http://schemas.openxmlformats.org/presentationml/2006/main">
  <p:tag name="AS_UNIQUEID" val="343"/>
</p:tagLst>
</file>

<file path=ppt/tags/tag217.xml><?xml version="1.0" encoding="utf-8"?>
<p:tagLst xmlns:a="http://schemas.openxmlformats.org/drawingml/2006/main" xmlns:r="http://schemas.openxmlformats.org/officeDocument/2006/relationships" xmlns:p="http://schemas.openxmlformats.org/presentationml/2006/main">
  <p:tag name="AS_UNIQUEID" val="344"/>
</p:tagLst>
</file>

<file path=ppt/tags/tag218.xml><?xml version="1.0" encoding="utf-8"?>
<p:tagLst xmlns:a="http://schemas.openxmlformats.org/drawingml/2006/main" xmlns:r="http://schemas.openxmlformats.org/officeDocument/2006/relationships" xmlns:p="http://schemas.openxmlformats.org/presentationml/2006/main">
  <p:tag name="AS_UNIQUEID" val="334"/>
</p:tagLst>
</file>

<file path=ppt/tags/tag219.xml><?xml version="1.0" encoding="utf-8"?>
<p:tagLst xmlns:a="http://schemas.openxmlformats.org/drawingml/2006/main" xmlns:r="http://schemas.openxmlformats.org/officeDocument/2006/relationships" xmlns:p="http://schemas.openxmlformats.org/presentationml/2006/main">
  <p:tag name="AS_UNIQUEID" val="335"/>
</p:tagLst>
</file>

<file path=ppt/tags/tag22.xml><?xml version="1.0" encoding="utf-8"?>
<p:tagLst xmlns:a="http://schemas.openxmlformats.org/drawingml/2006/main" xmlns:r="http://schemas.openxmlformats.org/officeDocument/2006/relationships" xmlns:p="http://schemas.openxmlformats.org/presentationml/2006/main">
  <p:tag name="AS_UNIQUEID" val="119"/>
</p:tagLst>
</file>

<file path=ppt/tags/tag220.xml><?xml version="1.0" encoding="utf-8"?>
<p:tagLst xmlns:a="http://schemas.openxmlformats.org/drawingml/2006/main" xmlns:r="http://schemas.openxmlformats.org/officeDocument/2006/relationships" xmlns:p="http://schemas.openxmlformats.org/presentationml/2006/main">
  <p:tag name="QPSLIDECODE" val="2016050209153700013"/>
</p:tagLst>
</file>

<file path=ppt/tags/tag221.xml><?xml version="1.0" encoding="utf-8"?>
<p:tagLst xmlns:a="http://schemas.openxmlformats.org/drawingml/2006/main" xmlns:r="http://schemas.openxmlformats.org/officeDocument/2006/relationships" xmlns:p="http://schemas.openxmlformats.org/presentationml/2006/main">
  <p:tag name="AS_UNIQUEID" val="350"/>
</p:tagLst>
</file>

<file path=ppt/tags/tag222.xml><?xml version="1.0" encoding="utf-8"?>
<p:tagLst xmlns:a="http://schemas.openxmlformats.org/drawingml/2006/main" xmlns:r="http://schemas.openxmlformats.org/officeDocument/2006/relationships" xmlns:p="http://schemas.openxmlformats.org/presentationml/2006/main">
  <p:tag name="AS_UNIQUEID" val="351"/>
</p:tagLst>
</file>

<file path=ppt/tags/tag223.xml><?xml version="1.0" encoding="utf-8"?>
<p:tagLst xmlns:a="http://schemas.openxmlformats.org/drawingml/2006/main" xmlns:r="http://schemas.openxmlformats.org/officeDocument/2006/relationships" xmlns:p="http://schemas.openxmlformats.org/presentationml/2006/main">
  <p:tag name="AS_UNIQUEID" val="352"/>
</p:tagLst>
</file>

<file path=ppt/tags/tag224.xml><?xml version="1.0" encoding="utf-8"?>
<p:tagLst xmlns:a="http://schemas.openxmlformats.org/drawingml/2006/main" xmlns:r="http://schemas.openxmlformats.org/officeDocument/2006/relationships" xmlns:p="http://schemas.openxmlformats.org/presentationml/2006/main">
  <p:tag name="AS_UNIQUEID" val="353"/>
</p:tagLst>
</file>

<file path=ppt/tags/tag225.xml><?xml version="1.0" encoding="utf-8"?>
<p:tagLst xmlns:a="http://schemas.openxmlformats.org/drawingml/2006/main" xmlns:r="http://schemas.openxmlformats.org/officeDocument/2006/relationships" xmlns:p="http://schemas.openxmlformats.org/presentationml/2006/main">
  <p:tag name="AS_UNIQUEID" val="354"/>
</p:tagLst>
</file>

<file path=ppt/tags/tag226.xml><?xml version="1.0" encoding="utf-8"?>
<p:tagLst xmlns:a="http://schemas.openxmlformats.org/drawingml/2006/main" xmlns:r="http://schemas.openxmlformats.org/officeDocument/2006/relationships" xmlns:p="http://schemas.openxmlformats.org/presentationml/2006/main">
  <p:tag name="AS_UNIQUEID" val="358"/>
</p:tagLst>
</file>

<file path=ppt/tags/tag227.xml><?xml version="1.0" encoding="utf-8"?>
<p:tagLst xmlns:a="http://schemas.openxmlformats.org/drawingml/2006/main" xmlns:r="http://schemas.openxmlformats.org/officeDocument/2006/relationships" xmlns:p="http://schemas.openxmlformats.org/presentationml/2006/main">
  <p:tag name="AS_UNIQUEID" val="355"/>
</p:tagLst>
</file>

<file path=ppt/tags/tag228.xml><?xml version="1.0" encoding="utf-8"?>
<p:tagLst xmlns:a="http://schemas.openxmlformats.org/drawingml/2006/main" xmlns:r="http://schemas.openxmlformats.org/officeDocument/2006/relationships" xmlns:p="http://schemas.openxmlformats.org/presentationml/2006/main">
  <p:tag name="AS_UNIQUEID" val="356"/>
</p:tagLst>
</file>

<file path=ppt/tags/tag229.xml><?xml version="1.0" encoding="utf-8"?>
<p:tagLst xmlns:a="http://schemas.openxmlformats.org/drawingml/2006/main" xmlns:r="http://schemas.openxmlformats.org/officeDocument/2006/relationships" xmlns:p="http://schemas.openxmlformats.org/presentationml/2006/main">
  <p:tag name="AS_UNIQUEID" val="357"/>
</p:tagLst>
</file>

<file path=ppt/tags/tag23.xml><?xml version="1.0" encoding="utf-8"?>
<p:tagLst xmlns:a="http://schemas.openxmlformats.org/drawingml/2006/main" xmlns:r="http://schemas.openxmlformats.org/officeDocument/2006/relationships" xmlns:p="http://schemas.openxmlformats.org/presentationml/2006/main">
  <p:tag name="AS_UNIQUEID" val="120"/>
</p:tagLst>
</file>

<file path=ppt/tags/tag230.xml><?xml version="1.0" encoding="utf-8"?>
<p:tagLst xmlns:a="http://schemas.openxmlformats.org/drawingml/2006/main" xmlns:r="http://schemas.openxmlformats.org/officeDocument/2006/relationships" xmlns:p="http://schemas.openxmlformats.org/presentationml/2006/main">
  <p:tag name="AS_UNIQUEID" val="347"/>
</p:tagLst>
</file>

<file path=ppt/tags/tag231.xml><?xml version="1.0" encoding="utf-8"?>
<p:tagLst xmlns:a="http://schemas.openxmlformats.org/drawingml/2006/main" xmlns:r="http://schemas.openxmlformats.org/officeDocument/2006/relationships" xmlns:p="http://schemas.openxmlformats.org/presentationml/2006/main">
  <p:tag name="AS_UNIQUEID" val="348"/>
</p:tagLst>
</file>

<file path=ppt/tags/tag232.xml><?xml version="1.0" encoding="utf-8"?>
<p:tagLst xmlns:a="http://schemas.openxmlformats.org/drawingml/2006/main" xmlns:r="http://schemas.openxmlformats.org/officeDocument/2006/relationships" xmlns:p="http://schemas.openxmlformats.org/presentationml/2006/main">
  <p:tag name="QPSLIDECODE" val="2016050209153700014"/>
</p:tagLst>
</file>

<file path=ppt/tags/tag233.xml><?xml version="1.0" encoding="utf-8"?>
<p:tagLst xmlns:a="http://schemas.openxmlformats.org/drawingml/2006/main" xmlns:r="http://schemas.openxmlformats.org/officeDocument/2006/relationships" xmlns:p="http://schemas.openxmlformats.org/presentationml/2006/main">
  <p:tag name="AS_UNIQUEID" val="363"/>
</p:tagLst>
</file>

<file path=ppt/tags/tag234.xml><?xml version="1.0" encoding="utf-8"?>
<p:tagLst xmlns:a="http://schemas.openxmlformats.org/drawingml/2006/main" xmlns:r="http://schemas.openxmlformats.org/officeDocument/2006/relationships" xmlns:p="http://schemas.openxmlformats.org/presentationml/2006/main">
  <p:tag name="AS_UNIQUEID" val="364"/>
</p:tagLst>
</file>

<file path=ppt/tags/tag235.xml><?xml version="1.0" encoding="utf-8"?>
<p:tagLst xmlns:a="http://schemas.openxmlformats.org/drawingml/2006/main" xmlns:r="http://schemas.openxmlformats.org/officeDocument/2006/relationships" xmlns:p="http://schemas.openxmlformats.org/presentationml/2006/main">
  <p:tag name="AS_UNIQUEID" val="374"/>
</p:tagLst>
</file>

<file path=ppt/tags/tag236.xml><?xml version="1.0" encoding="utf-8"?>
<p:tagLst xmlns:a="http://schemas.openxmlformats.org/drawingml/2006/main" xmlns:r="http://schemas.openxmlformats.org/officeDocument/2006/relationships" xmlns:p="http://schemas.openxmlformats.org/presentationml/2006/main">
  <p:tag name="AS_UNIQUEID" val="378"/>
</p:tagLst>
</file>

<file path=ppt/tags/tag237.xml><?xml version="1.0" encoding="utf-8"?>
<p:tagLst xmlns:a="http://schemas.openxmlformats.org/drawingml/2006/main" xmlns:r="http://schemas.openxmlformats.org/officeDocument/2006/relationships" xmlns:p="http://schemas.openxmlformats.org/presentationml/2006/main">
  <p:tag name="AS_UNIQUEID" val="375"/>
</p:tagLst>
</file>

<file path=ppt/tags/tag238.xml><?xml version="1.0" encoding="utf-8"?>
<p:tagLst xmlns:a="http://schemas.openxmlformats.org/drawingml/2006/main" xmlns:r="http://schemas.openxmlformats.org/officeDocument/2006/relationships" xmlns:p="http://schemas.openxmlformats.org/presentationml/2006/main">
  <p:tag name="AS_UNIQUEID" val="376"/>
</p:tagLst>
</file>

<file path=ppt/tags/tag239.xml><?xml version="1.0" encoding="utf-8"?>
<p:tagLst xmlns:a="http://schemas.openxmlformats.org/drawingml/2006/main" xmlns:r="http://schemas.openxmlformats.org/officeDocument/2006/relationships" xmlns:p="http://schemas.openxmlformats.org/presentationml/2006/main">
  <p:tag name="AS_UNIQUEID" val="377"/>
</p:tagLst>
</file>

<file path=ppt/tags/tag24.xml><?xml version="1.0" encoding="utf-8"?>
<p:tagLst xmlns:a="http://schemas.openxmlformats.org/drawingml/2006/main" xmlns:r="http://schemas.openxmlformats.org/officeDocument/2006/relationships" xmlns:p="http://schemas.openxmlformats.org/presentationml/2006/main">
  <p:tag name="AS_UNIQUEID" val="121"/>
</p:tagLst>
</file>

<file path=ppt/tags/tag240.xml><?xml version="1.0" encoding="utf-8"?>
<p:tagLst xmlns:a="http://schemas.openxmlformats.org/drawingml/2006/main" xmlns:r="http://schemas.openxmlformats.org/officeDocument/2006/relationships" xmlns:p="http://schemas.openxmlformats.org/presentationml/2006/main">
  <p:tag name="AS_UNIQUEID" val="365"/>
</p:tagLst>
</file>

<file path=ppt/tags/tag241.xml><?xml version="1.0" encoding="utf-8"?>
<p:tagLst xmlns:a="http://schemas.openxmlformats.org/drawingml/2006/main" xmlns:r="http://schemas.openxmlformats.org/officeDocument/2006/relationships" xmlns:p="http://schemas.openxmlformats.org/presentationml/2006/main">
  <p:tag name="AS_UNIQUEID" val="368"/>
</p:tagLst>
</file>

<file path=ppt/tags/tag242.xml><?xml version="1.0" encoding="utf-8"?>
<p:tagLst xmlns:a="http://schemas.openxmlformats.org/drawingml/2006/main" xmlns:r="http://schemas.openxmlformats.org/officeDocument/2006/relationships" xmlns:p="http://schemas.openxmlformats.org/presentationml/2006/main">
  <p:tag name="AS_UNIQUEID" val="371"/>
</p:tagLst>
</file>

<file path=ppt/tags/tag243.xml><?xml version="1.0" encoding="utf-8"?>
<p:tagLst xmlns:a="http://schemas.openxmlformats.org/drawingml/2006/main" xmlns:r="http://schemas.openxmlformats.org/officeDocument/2006/relationships" xmlns:p="http://schemas.openxmlformats.org/presentationml/2006/main">
  <p:tag name="AS_UNIQUEID" val="372"/>
</p:tagLst>
</file>

<file path=ppt/tags/tag244.xml><?xml version="1.0" encoding="utf-8"?>
<p:tagLst xmlns:a="http://schemas.openxmlformats.org/drawingml/2006/main" xmlns:r="http://schemas.openxmlformats.org/officeDocument/2006/relationships" xmlns:p="http://schemas.openxmlformats.org/presentationml/2006/main">
  <p:tag name="AS_UNIQUEID" val="373"/>
</p:tagLst>
</file>

<file path=ppt/tags/tag245.xml><?xml version="1.0" encoding="utf-8"?>
<p:tagLst xmlns:a="http://schemas.openxmlformats.org/drawingml/2006/main" xmlns:r="http://schemas.openxmlformats.org/officeDocument/2006/relationships" xmlns:p="http://schemas.openxmlformats.org/presentationml/2006/main">
  <p:tag name="AS_UNIQUEID" val="369"/>
</p:tagLst>
</file>

<file path=ppt/tags/tag246.xml><?xml version="1.0" encoding="utf-8"?>
<p:tagLst xmlns:a="http://schemas.openxmlformats.org/drawingml/2006/main" xmlns:r="http://schemas.openxmlformats.org/officeDocument/2006/relationships" xmlns:p="http://schemas.openxmlformats.org/presentationml/2006/main">
  <p:tag name="AS_UNIQUEID" val="370"/>
</p:tagLst>
</file>

<file path=ppt/tags/tag247.xml><?xml version="1.0" encoding="utf-8"?>
<p:tagLst xmlns:a="http://schemas.openxmlformats.org/drawingml/2006/main" xmlns:r="http://schemas.openxmlformats.org/officeDocument/2006/relationships" xmlns:p="http://schemas.openxmlformats.org/presentationml/2006/main">
  <p:tag name="AS_UNIQUEID" val="366"/>
</p:tagLst>
</file>

<file path=ppt/tags/tag248.xml><?xml version="1.0" encoding="utf-8"?>
<p:tagLst xmlns:a="http://schemas.openxmlformats.org/drawingml/2006/main" xmlns:r="http://schemas.openxmlformats.org/officeDocument/2006/relationships" xmlns:p="http://schemas.openxmlformats.org/presentationml/2006/main">
  <p:tag name="AS_UNIQUEID" val="367"/>
</p:tagLst>
</file>

<file path=ppt/tags/tag249.xml><?xml version="1.0" encoding="utf-8"?>
<p:tagLst xmlns:a="http://schemas.openxmlformats.org/drawingml/2006/main" xmlns:r="http://schemas.openxmlformats.org/officeDocument/2006/relationships" xmlns:p="http://schemas.openxmlformats.org/presentationml/2006/main">
  <p:tag name="AS_UNIQUEID" val="360"/>
</p:tagLst>
</file>

<file path=ppt/tags/tag25.xml><?xml version="1.0" encoding="utf-8"?>
<p:tagLst xmlns:a="http://schemas.openxmlformats.org/drawingml/2006/main" xmlns:r="http://schemas.openxmlformats.org/officeDocument/2006/relationships" xmlns:p="http://schemas.openxmlformats.org/presentationml/2006/main">
  <p:tag name="AS_UNIQUEID" val="122"/>
</p:tagLst>
</file>

<file path=ppt/tags/tag250.xml><?xml version="1.0" encoding="utf-8"?>
<p:tagLst xmlns:a="http://schemas.openxmlformats.org/drawingml/2006/main" xmlns:r="http://schemas.openxmlformats.org/officeDocument/2006/relationships" xmlns:p="http://schemas.openxmlformats.org/presentationml/2006/main">
  <p:tag name="AS_UNIQUEID" val="361"/>
</p:tagLst>
</file>

<file path=ppt/tags/tag251.xml><?xml version="1.0" encoding="utf-8"?>
<p:tagLst xmlns:a="http://schemas.openxmlformats.org/drawingml/2006/main" xmlns:r="http://schemas.openxmlformats.org/officeDocument/2006/relationships" xmlns:p="http://schemas.openxmlformats.org/presentationml/2006/main">
  <p:tag name="QPSLIDECODE" val="2016050209153700015"/>
</p:tagLst>
</file>

<file path=ppt/tags/tag252.xml><?xml version="1.0" encoding="utf-8"?>
<p:tagLst xmlns:a="http://schemas.openxmlformats.org/drawingml/2006/main" xmlns:r="http://schemas.openxmlformats.org/officeDocument/2006/relationships" xmlns:p="http://schemas.openxmlformats.org/presentationml/2006/main">
  <p:tag name="AS_UNIQUEID" val="384"/>
</p:tagLst>
</file>

<file path=ppt/tags/tag253.xml><?xml version="1.0" encoding="utf-8"?>
<p:tagLst xmlns:a="http://schemas.openxmlformats.org/drawingml/2006/main" xmlns:r="http://schemas.openxmlformats.org/officeDocument/2006/relationships" xmlns:p="http://schemas.openxmlformats.org/presentationml/2006/main">
  <p:tag name="AS_UNIQUEID" val="385"/>
</p:tagLst>
</file>

<file path=ppt/tags/tag254.xml><?xml version="1.0" encoding="utf-8"?>
<p:tagLst xmlns:a="http://schemas.openxmlformats.org/drawingml/2006/main" xmlns:r="http://schemas.openxmlformats.org/officeDocument/2006/relationships" xmlns:p="http://schemas.openxmlformats.org/presentationml/2006/main">
  <p:tag name="AS_UNIQUEID" val="386"/>
</p:tagLst>
</file>

<file path=ppt/tags/tag255.xml><?xml version="1.0" encoding="utf-8"?>
<p:tagLst xmlns:a="http://schemas.openxmlformats.org/drawingml/2006/main" xmlns:r="http://schemas.openxmlformats.org/officeDocument/2006/relationships" xmlns:p="http://schemas.openxmlformats.org/presentationml/2006/main">
  <p:tag name="AS_UNIQUEID" val="380"/>
</p:tagLst>
</file>

<file path=ppt/tags/tag256.xml><?xml version="1.0" encoding="utf-8"?>
<p:tagLst xmlns:a="http://schemas.openxmlformats.org/drawingml/2006/main" xmlns:r="http://schemas.openxmlformats.org/officeDocument/2006/relationships" xmlns:p="http://schemas.openxmlformats.org/presentationml/2006/main">
  <p:tag name="AS_UNIQUEID" val="381"/>
</p:tagLst>
</file>

<file path=ppt/tags/tag257.xml><?xml version="1.0" encoding="utf-8"?>
<p:tagLst xmlns:a="http://schemas.openxmlformats.org/drawingml/2006/main" xmlns:r="http://schemas.openxmlformats.org/officeDocument/2006/relationships" xmlns:p="http://schemas.openxmlformats.org/presentationml/2006/main">
  <p:tag name="AS_UNIQUEID" val="382"/>
</p:tagLst>
</file>

<file path=ppt/tags/tag258.xml><?xml version="1.0" encoding="utf-8"?>
<p:tagLst xmlns:a="http://schemas.openxmlformats.org/drawingml/2006/main" xmlns:r="http://schemas.openxmlformats.org/officeDocument/2006/relationships" xmlns:p="http://schemas.openxmlformats.org/presentationml/2006/main">
  <p:tag name="QPSLIDECODE" val="2016050209153800016"/>
</p:tagLst>
</file>

<file path=ppt/tags/tag259.xml><?xml version="1.0" encoding="utf-8"?>
<p:tagLst xmlns:a="http://schemas.openxmlformats.org/drawingml/2006/main" xmlns:r="http://schemas.openxmlformats.org/officeDocument/2006/relationships" xmlns:p="http://schemas.openxmlformats.org/presentationml/2006/main">
  <p:tag name="AS_UNIQUEID" val="391"/>
</p:tagLst>
</file>

<file path=ppt/tags/tag26.xml><?xml version="1.0" encoding="utf-8"?>
<p:tagLst xmlns:a="http://schemas.openxmlformats.org/drawingml/2006/main" xmlns:r="http://schemas.openxmlformats.org/officeDocument/2006/relationships" xmlns:p="http://schemas.openxmlformats.org/presentationml/2006/main">
  <p:tag name="AS_UNIQUEID" val="123"/>
</p:tagLst>
</file>

<file path=ppt/tags/tag260.xml><?xml version="1.0" encoding="utf-8"?>
<p:tagLst xmlns:a="http://schemas.openxmlformats.org/drawingml/2006/main" xmlns:r="http://schemas.openxmlformats.org/officeDocument/2006/relationships" xmlns:p="http://schemas.openxmlformats.org/presentationml/2006/main">
  <p:tag name="AS_UNIQUEID" val="392"/>
</p:tagLst>
</file>

<file path=ppt/tags/tag261.xml><?xml version="1.0" encoding="utf-8"?>
<p:tagLst xmlns:a="http://schemas.openxmlformats.org/drawingml/2006/main" xmlns:r="http://schemas.openxmlformats.org/officeDocument/2006/relationships" xmlns:p="http://schemas.openxmlformats.org/presentationml/2006/main">
  <p:tag name="AS_UNIQUEID" val="393"/>
</p:tagLst>
</file>

<file path=ppt/tags/tag262.xml><?xml version="1.0" encoding="utf-8"?>
<p:tagLst xmlns:a="http://schemas.openxmlformats.org/drawingml/2006/main" xmlns:r="http://schemas.openxmlformats.org/officeDocument/2006/relationships" xmlns:p="http://schemas.openxmlformats.org/presentationml/2006/main">
  <p:tag name="AS_UNIQUEID" val="394"/>
</p:tagLst>
</file>

<file path=ppt/tags/tag263.xml><?xml version="1.0" encoding="utf-8"?>
<p:tagLst xmlns:a="http://schemas.openxmlformats.org/drawingml/2006/main" xmlns:r="http://schemas.openxmlformats.org/officeDocument/2006/relationships" xmlns:p="http://schemas.openxmlformats.org/presentationml/2006/main">
  <p:tag name="AS_UNIQUEID" val="395"/>
</p:tagLst>
</file>

<file path=ppt/tags/tag264.xml><?xml version="1.0" encoding="utf-8"?>
<p:tagLst xmlns:a="http://schemas.openxmlformats.org/drawingml/2006/main" xmlns:r="http://schemas.openxmlformats.org/officeDocument/2006/relationships" xmlns:p="http://schemas.openxmlformats.org/presentationml/2006/main">
  <p:tag name="AS_UNIQUEID" val="396"/>
</p:tagLst>
</file>

<file path=ppt/tags/tag265.xml><?xml version="1.0" encoding="utf-8"?>
<p:tagLst xmlns:a="http://schemas.openxmlformats.org/drawingml/2006/main" xmlns:r="http://schemas.openxmlformats.org/officeDocument/2006/relationships" xmlns:p="http://schemas.openxmlformats.org/presentationml/2006/main">
  <p:tag name="AS_UNIQUEID" val="397"/>
</p:tagLst>
</file>

<file path=ppt/tags/tag266.xml><?xml version="1.0" encoding="utf-8"?>
<p:tagLst xmlns:a="http://schemas.openxmlformats.org/drawingml/2006/main" xmlns:r="http://schemas.openxmlformats.org/officeDocument/2006/relationships" xmlns:p="http://schemas.openxmlformats.org/presentationml/2006/main">
  <p:tag name="AS_UNIQUEID" val="398"/>
</p:tagLst>
</file>

<file path=ppt/tags/tag267.xml><?xml version="1.0" encoding="utf-8"?>
<p:tagLst xmlns:a="http://schemas.openxmlformats.org/drawingml/2006/main" xmlns:r="http://schemas.openxmlformats.org/officeDocument/2006/relationships" xmlns:p="http://schemas.openxmlformats.org/presentationml/2006/main">
  <p:tag name="AS_UNIQUEID" val="399"/>
</p:tagLst>
</file>

<file path=ppt/tags/tag268.xml><?xml version="1.0" encoding="utf-8"?>
<p:tagLst xmlns:a="http://schemas.openxmlformats.org/drawingml/2006/main" xmlns:r="http://schemas.openxmlformats.org/officeDocument/2006/relationships" xmlns:p="http://schemas.openxmlformats.org/presentationml/2006/main">
  <p:tag name="AS_UNIQUEID" val="400"/>
</p:tagLst>
</file>

<file path=ppt/tags/tag269.xml><?xml version="1.0" encoding="utf-8"?>
<p:tagLst xmlns:a="http://schemas.openxmlformats.org/drawingml/2006/main" xmlns:r="http://schemas.openxmlformats.org/officeDocument/2006/relationships" xmlns:p="http://schemas.openxmlformats.org/presentationml/2006/main">
  <p:tag name="AS_UNIQUEID" val="388"/>
</p:tagLst>
</file>

<file path=ppt/tags/tag27.xml><?xml version="1.0" encoding="utf-8"?>
<p:tagLst xmlns:a="http://schemas.openxmlformats.org/drawingml/2006/main" xmlns:r="http://schemas.openxmlformats.org/officeDocument/2006/relationships" xmlns:p="http://schemas.openxmlformats.org/presentationml/2006/main">
  <p:tag name="AS_UNIQUEID" val="124"/>
</p:tagLst>
</file>

<file path=ppt/tags/tag270.xml><?xml version="1.0" encoding="utf-8"?>
<p:tagLst xmlns:a="http://schemas.openxmlformats.org/drawingml/2006/main" xmlns:r="http://schemas.openxmlformats.org/officeDocument/2006/relationships" xmlns:p="http://schemas.openxmlformats.org/presentationml/2006/main">
  <p:tag name="AS_UNIQUEID" val="389"/>
</p:tagLst>
</file>

<file path=ppt/tags/tag271.xml><?xml version="1.0" encoding="utf-8"?>
<p:tagLst xmlns:a="http://schemas.openxmlformats.org/drawingml/2006/main" xmlns:r="http://schemas.openxmlformats.org/officeDocument/2006/relationships" xmlns:p="http://schemas.openxmlformats.org/presentationml/2006/main">
  <p:tag name="QPSLIDECODE" val="2016050209153900017"/>
</p:tagLst>
</file>

<file path=ppt/tags/tag272.xml><?xml version="1.0" encoding="utf-8"?>
<p:tagLst xmlns:a="http://schemas.openxmlformats.org/drawingml/2006/main" xmlns:r="http://schemas.openxmlformats.org/officeDocument/2006/relationships" xmlns:p="http://schemas.openxmlformats.org/presentationml/2006/main">
  <p:tag name="AS_UNIQUEID" val="405"/>
</p:tagLst>
</file>

<file path=ppt/tags/tag273.xml><?xml version="1.0" encoding="utf-8"?>
<p:tagLst xmlns:a="http://schemas.openxmlformats.org/drawingml/2006/main" xmlns:r="http://schemas.openxmlformats.org/officeDocument/2006/relationships" xmlns:p="http://schemas.openxmlformats.org/presentationml/2006/main">
  <p:tag name="AS_UNIQUEID" val="406"/>
</p:tagLst>
</file>

<file path=ppt/tags/tag274.xml><?xml version="1.0" encoding="utf-8"?>
<p:tagLst xmlns:a="http://schemas.openxmlformats.org/drawingml/2006/main" xmlns:r="http://schemas.openxmlformats.org/officeDocument/2006/relationships" xmlns:p="http://schemas.openxmlformats.org/presentationml/2006/main">
  <p:tag name="AS_UNIQUEID" val="407"/>
</p:tagLst>
</file>

<file path=ppt/tags/tag275.xml><?xml version="1.0" encoding="utf-8"?>
<p:tagLst xmlns:a="http://schemas.openxmlformats.org/drawingml/2006/main" xmlns:r="http://schemas.openxmlformats.org/officeDocument/2006/relationships" xmlns:p="http://schemas.openxmlformats.org/presentationml/2006/main">
  <p:tag name="AS_UNIQUEID" val="402"/>
</p:tagLst>
</file>

<file path=ppt/tags/tag276.xml><?xml version="1.0" encoding="utf-8"?>
<p:tagLst xmlns:a="http://schemas.openxmlformats.org/drawingml/2006/main" xmlns:r="http://schemas.openxmlformats.org/officeDocument/2006/relationships" xmlns:p="http://schemas.openxmlformats.org/presentationml/2006/main">
  <p:tag name="AS_UNIQUEID" val="403"/>
</p:tagLst>
</file>

<file path=ppt/tags/tag28.xml><?xml version="1.0" encoding="utf-8"?>
<p:tagLst xmlns:a="http://schemas.openxmlformats.org/drawingml/2006/main" xmlns:r="http://schemas.openxmlformats.org/officeDocument/2006/relationships" xmlns:p="http://schemas.openxmlformats.org/presentationml/2006/main">
  <p:tag name="AS_UNIQUEID" val="125"/>
</p:tagLst>
</file>

<file path=ppt/tags/tag29.xml><?xml version="1.0" encoding="utf-8"?>
<p:tagLst xmlns:a="http://schemas.openxmlformats.org/drawingml/2006/main" xmlns:r="http://schemas.openxmlformats.org/officeDocument/2006/relationships" xmlns:p="http://schemas.openxmlformats.org/presentationml/2006/main">
  <p:tag name="AS_UNIQUEID" val="126"/>
</p:tagLst>
</file>

<file path=ppt/tags/tag3.xml><?xml version="1.0" encoding="utf-8"?>
<p:tagLst xmlns:a="http://schemas.openxmlformats.org/drawingml/2006/main" xmlns:r="http://schemas.openxmlformats.org/officeDocument/2006/relationships" xmlns:p="http://schemas.openxmlformats.org/presentationml/2006/main">
  <p:tag name="AS_UNIQUEID" val="194"/>
</p:tagLst>
</file>

<file path=ppt/tags/tag30.xml><?xml version="1.0" encoding="utf-8"?>
<p:tagLst xmlns:a="http://schemas.openxmlformats.org/drawingml/2006/main" xmlns:r="http://schemas.openxmlformats.org/officeDocument/2006/relationships" xmlns:p="http://schemas.openxmlformats.org/presentationml/2006/main">
  <p:tag name="AS_UNIQUEID" val="127"/>
</p:tagLst>
</file>

<file path=ppt/tags/tag31.xml><?xml version="1.0" encoding="utf-8"?>
<p:tagLst xmlns:a="http://schemas.openxmlformats.org/drawingml/2006/main" xmlns:r="http://schemas.openxmlformats.org/officeDocument/2006/relationships" xmlns:p="http://schemas.openxmlformats.org/presentationml/2006/main">
  <p:tag name="AS_UNIQUEID" val="129"/>
</p:tagLst>
</file>

<file path=ppt/tags/tag32.xml><?xml version="1.0" encoding="utf-8"?>
<p:tagLst xmlns:a="http://schemas.openxmlformats.org/drawingml/2006/main" xmlns:r="http://schemas.openxmlformats.org/officeDocument/2006/relationships" xmlns:p="http://schemas.openxmlformats.org/presentationml/2006/main">
  <p:tag name="AS_UNIQUEID" val="130"/>
</p:tagLst>
</file>

<file path=ppt/tags/tag33.xml><?xml version="1.0" encoding="utf-8"?>
<p:tagLst xmlns:a="http://schemas.openxmlformats.org/drawingml/2006/main" xmlns:r="http://schemas.openxmlformats.org/officeDocument/2006/relationships" xmlns:p="http://schemas.openxmlformats.org/presentationml/2006/main">
  <p:tag name="AS_UNIQUEID" val="131"/>
</p:tagLst>
</file>

<file path=ppt/tags/tag34.xml><?xml version="1.0" encoding="utf-8"?>
<p:tagLst xmlns:a="http://schemas.openxmlformats.org/drawingml/2006/main" xmlns:r="http://schemas.openxmlformats.org/officeDocument/2006/relationships" xmlns:p="http://schemas.openxmlformats.org/presentationml/2006/main">
  <p:tag name="AS_UNIQUEID" val="132"/>
</p:tagLst>
</file>

<file path=ppt/tags/tag35.xml><?xml version="1.0" encoding="utf-8"?>
<p:tagLst xmlns:a="http://schemas.openxmlformats.org/drawingml/2006/main" xmlns:r="http://schemas.openxmlformats.org/officeDocument/2006/relationships" xmlns:p="http://schemas.openxmlformats.org/presentationml/2006/main">
  <p:tag name="AS_UNIQUEID" val="133"/>
</p:tagLst>
</file>

<file path=ppt/tags/tag36.xml><?xml version="1.0" encoding="utf-8"?>
<p:tagLst xmlns:a="http://schemas.openxmlformats.org/drawingml/2006/main" xmlns:r="http://schemas.openxmlformats.org/officeDocument/2006/relationships" xmlns:p="http://schemas.openxmlformats.org/presentationml/2006/main">
  <p:tag name="AS_UNIQUEID" val="134"/>
</p:tagLst>
</file>

<file path=ppt/tags/tag37.xml><?xml version="1.0" encoding="utf-8"?>
<p:tagLst xmlns:a="http://schemas.openxmlformats.org/drawingml/2006/main" xmlns:r="http://schemas.openxmlformats.org/officeDocument/2006/relationships" xmlns:p="http://schemas.openxmlformats.org/presentationml/2006/main">
  <p:tag name="AS_UNIQUEID" val="135"/>
</p:tagLst>
</file>

<file path=ppt/tags/tag38.xml><?xml version="1.0" encoding="utf-8"?>
<p:tagLst xmlns:a="http://schemas.openxmlformats.org/drawingml/2006/main" xmlns:r="http://schemas.openxmlformats.org/officeDocument/2006/relationships" xmlns:p="http://schemas.openxmlformats.org/presentationml/2006/main">
  <p:tag name="AS_UNIQUEID" val="136"/>
</p:tagLst>
</file>

<file path=ppt/tags/tag39.xml><?xml version="1.0" encoding="utf-8"?>
<p:tagLst xmlns:a="http://schemas.openxmlformats.org/drawingml/2006/main" xmlns:r="http://schemas.openxmlformats.org/officeDocument/2006/relationships" xmlns:p="http://schemas.openxmlformats.org/presentationml/2006/main">
  <p:tag name="AS_UNIQUEID" val="138"/>
</p:tagLst>
</file>

<file path=ppt/tags/tag4.xml><?xml version="1.0" encoding="utf-8"?>
<p:tagLst xmlns:a="http://schemas.openxmlformats.org/drawingml/2006/main" xmlns:r="http://schemas.openxmlformats.org/officeDocument/2006/relationships" xmlns:p="http://schemas.openxmlformats.org/presentationml/2006/main">
  <p:tag name="AS_UNIQUEID" val="195"/>
</p:tagLst>
</file>

<file path=ppt/tags/tag40.xml><?xml version="1.0" encoding="utf-8"?>
<p:tagLst xmlns:a="http://schemas.openxmlformats.org/drawingml/2006/main" xmlns:r="http://schemas.openxmlformats.org/officeDocument/2006/relationships" xmlns:p="http://schemas.openxmlformats.org/presentationml/2006/main">
  <p:tag name="AS_UNIQUEID" val="139"/>
</p:tagLst>
</file>

<file path=ppt/tags/tag41.xml><?xml version="1.0" encoding="utf-8"?>
<p:tagLst xmlns:a="http://schemas.openxmlformats.org/drawingml/2006/main" xmlns:r="http://schemas.openxmlformats.org/officeDocument/2006/relationships" xmlns:p="http://schemas.openxmlformats.org/presentationml/2006/main">
  <p:tag name="AS_UNIQUEID" val="140"/>
</p:tagLst>
</file>

<file path=ppt/tags/tag42.xml><?xml version="1.0" encoding="utf-8"?>
<p:tagLst xmlns:a="http://schemas.openxmlformats.org/drawingml/2006/main" xmlns:r="http://schemas.openxmlformats.org/officeDocument/2006/relationships" xmlns:p="http://schemas.openxmlformats.org/presentationml/2006/main">
  <p:tag name="AS_UNIQUEID" val="141"/>
</p:tagLst>
</file>

<file path=ppt/tags/tag43.xml><?xml version="1.0" encoding="utf-8"?>
<p:tagLst xmlns:a="http://schemas.openxmlformats.org/drawingml/2006/main" xmlns:r="http://schemas.openxmlformats.org/officeDocument/2006/relationships" xmlns:p="http://schemas.openxmlformats.org/presentationml/2006/main">
  <p:tag name="AS_UNIQUEID" val="142"/>
</p:tagLst>
</file>

<file path=ppt/tags/tag44.xml><?xml version="1.0" encoding="utf-8"?>
<p:tagLst xmlns:a="http://schemas.openxmlformats.org/drawingml/2006/main" xmlns:r="http://schemas.openxmlformats.org/officeDocument/2006/relationships" xmlns:p="http://schemas.openxmlformats.org/presentationml/2006/main">
  <p:tag name="AS_UNIQUEID" val="143"/>
</p:tagLst>
</file>

<file path=ppt/tags/tag45.xml><?xml version="1.0" encoding="utf-8"?>
<p:tagLst xmlns:a="http://schemas.openxmlformats.org/drawingml/2006/main" xmlns:r="http://schemas.openxmlformats.org/officeDocument/2006/relationships" xmlns:p="http://schemas.openxmlformats.org/presentationml/2006/main">
  <p:tag name="AS_UNIQUEID" val="144"/>
</p:tagLst>
</file>

<file path=ppt/tags/tag46.xml><?xml version="1.0" encoding="utf-8"?>
<p:tagLst xmlns:a="http://schemas.openxmlformats.org/drawingml/2006/main" xmlns:r="http://schemas.openxmlformats.org/officeDocument/2006/relationships" xmlns:p="http://schemas.openxmlformats.org/presentationml/2006/main">
  <p:tag name="AS_UNIQUEID" val="145"/>
</p:tagLst>
</file>

<file path=ppt/tags/tag47.xml><?xml version="1.0" encoding="utf-8"?>
<p:tagLst xmlns:a="http://schemas.openxmlformats.org/drawingml/2006/main" xmlns:r="http://schemas.openxmlformats.org/officeDocument/2006/relationships" xmlns:p="http://schemas.openxmlformats.org/presentationml/2006/main">
  <p:tag name="AS_UNIQUEID" val="147"/>
</p:tagLst>
</file>

<file path=ppt/tags/tag48.xml><?xml version="1.0" encoding="utf-8"?>
<p:tagLst xmlns:a="http://schemas.openxmlformats.org/drawingml/2006/main" xmlns:r="http://schemas.openxmlformats.org/officeDocument/2006/relationships" xmlns:p="http://schemas.openxmlformats.org/presentationml/2006/main">
  <p:tag name="AS_UNIQUEID" val="148"/>
</p:tagLst>
</file>

<file path=ppt/tags/tag49.xml><?xml version="1.0" encoding="utf-8"?>
<p:tagLst xmlns:a="http://schemas.openxmlformats.org/drawingml/2006/main" xmlns:r="http://schemas.openxmlformats.org/officeDocument/2006/relationships" xmlns:p="http://schemas.openxmlformats.org/presentationml/2006/main">
  <p:tag name="AS_UNIQUEID" val="149"/>
</p:tagLst>
</file>

<file path=ppt/tags/tag5.xml><?xml version="1.0" encoding="utf-8"?>
<p:tagLst xmlns:a="http://schemas.openxmlformats.org/drawingml/2006/main" xmlns:r="http://schemas.openxmlformats.org/officeDocument/2006/relationships" xmlns:p="http://schemas.openxmlformats.org/presentationml/2006/main">
  <p:tag name="AS_UNIQUEID" val="196"/>
</p:tagLst>
</file>

<file path=ppt/tags/tag50.xml><?xml version="1.0" encoding="utf-8"?>
<p:tagLst xmlns:a="http://schemas.openxmlformats.org/drawingml/2006/main" xmlns:r="http://schemas.openxmlformats.org/officeDocument/2006/relationships" xmlns:p="http://schemas.openxmlformats.org/presentationml/2006/main">
  <p:tag name="AS_UNIQUEID" val="150"/>
</p:tagLst>
</file>

<file path=ppt/tags/tag51.xml><?xml version="1.0" encoding="utf-8"?>
<p:tagLst xmlns:a="http://schemas.openxmlformats.org/drawingml/2006/main" xmlns:r="http://schemas.openxmlformats.org/officeDocument/2006/relationships" xmlns:p="http://schemas.openxmlformats.org/presentationml/2006/main">
  <p:tag name="AS_UNIQUEID" val="151"/>
</p:tagLst>
</file>

<file path=ppt/tags/tag52.xml><?xml version="1.0" encoding="utf-8"?>
<p:tagLst xmlns:a="http://schemas.openxmlformats.org/drawingml/2006/main" xmlns:r="http://schemas.openxmlformats.org/officeDocument/2006/relationships" xmlns:p="http://schemas.openxmlformats.org/presentationml/2006/main">
  <p:tag name="AS_UNIQUEID" val="152"/>
</p:tagLst>
</file>

<file path=ppt/tags/tag53.xml><?xml version="1.0" encoding="utf-8"?>
<p:tagLst xmlns:a="http://schemas.openxmlformats.org/drawingml/2006/main" xmlns:r="http://schemas.openxmlformats.org/officeDocument/2006/relationships" xmlns:p="http://schemas.openxmlformats.org/presentationml/2006/main">
  <p:tag name="AS_UNIQUEID" val="153"/>
</p:tagLst>
</file>

<file path=ppt/tags/tag54.xml><?xml version="1.0" encoding="utf-8"?>
<p:tagLst xmlns:a="http://schemas.openxmlformats.org/drawingml/2006/main" xmlns:r="http://schemas.openxmlformats.org/officeDocument/2006/relationships" xmlns:p="http://schemas.openxmlformats.org/presentationml/2006/main">
  <p:tag name="AS_UNIQUEID" val="154"/>
</p:tagLst>
</file>

<file path=ppt/tags/tag55.xml><?xml version="1.0" encoding="utf-8"?>
<p:tagLst xmlns:a="http://schemas.openxmlformats.org/drawingml/2006/main" xmlns:r="http://schemas.openxmlformats.org/officeDocument/2006/relationships" xmlns:p="http://schemas.openxmlformats.org/presentationml/2006/main">
  <p:tag name="AS_UNIQUEID" val="156"/>
</p:tagLst>
</file>

<file path=ppt/tags/tag56.xml><?xml version="1.0" encoding="utf-8"?>
<p:tagLst xmlns:a="http://schemas.openxmlformats.org/drawingml/2006/main" xmlns:r="http://schemas.openxmlformats.org/officeDocument/2006/relationships" xmlns:p="http://schemas.openxmlformats.org/presentationml/2006/main">
  <p:tag name="AS_UNIQUEID" val="157"/>
</p:tagLst>
</file>

<file path=ppt/tags/tag57.xml><?xml version="1.0" encoding="utf-8"?>
<p:tagLst xmlns:a="http://schemas.openxmlformats.org/drawingml/2006/main" xmlns:r="http://schemas.openxmlformats.org/officeDocument/2006/relationships" xmlns:p="http://schemas.openxmlformats.org/presentationml/2006/main">
  <p:tag name="AS_UNIQUEID" val="158"/>
</p:tagLst>
</file>

<file path=ppt/tags/tag58.xml><?xml version="1.0" encoding="utf-8"?>
<p:tagLst xmlns:a="http://schemas.openxmlformats.org/drawingml/2006/main" xmlns:r="http://schemas.openxmlformats.org/officeDocument/2006/relationships" xmlns:p="http://schemas.openxmlformats.org/presentationml/2006/main">
  <p:tag name="AS_UNIQUEID" val="159"/>
</p:tagLst>
</file>

<file path=ppt/tags/tag59.xml><?xml version="1.0" encoding="utf-8"?>
<p:tagLst xmlns:a="http://schemas.openxmlformats.org/drawingml/2006/main" xmlns:r="http://schemas.openxmlformats.org/officeDocument/2006/relationships" xmlns:p="http://schemas.openxmlformats.org/presentationml/2006/main">
  <p:tag name="AS_UNIQUEID" val="160"/>
</p:tagLst>
</file>

<file path=ppt/tags/tag6.xml><?xml version="1.0" encoding="utf-8"?>
<p:tagLst xmlns:a="http://schemas.openxmlformats.org/drawingml/2006/main" xmlns:r="http://schemas.openxmlformats.org/officeDocument/2006/relationships" xmlns:p="http://schemas.openxmlformats.org/presentationml/2006/main">
  <p:tag name="AS_UNIQUEID" val="197"/>
</p:tagLst>
</file>

<file path=ppt/tags/tag60.xml><?xml version="1.0" encoding="utf-8"?>
<p:tagLst xmlns:a="http://schemas.openxmlformats.org/drawingml/2006/main" xmlns:r="http://schemas.openxmlformats.org/officeDocument/2006/relationships" xmlns:p="http://schemas.openxmlformats.org/presentationml/2006/main">
  <p:tag name="AS_UNIQUEID" val="161"/>
</p:tagLst>
</file>

<file path=ppt/tags/tag61.xml><?xml version="1.0" encoding="utf-8"?>
<p:tagLst xmlns:a="http://schemas.openxmlformats.org/drawingml/2006/main" xmlns:r="http://schemas.openxmlformats.org/officeDocument/2006/relationships" xmlns:p="http://schemas.openxmlformats.org/presentationml/2006/main">
  <p:tag name="AS_UNIQUEID" val="162"/>
</p:tagLst>
</file>

<file path=ppt/tags/tag62.xml><?xml version="1.0" encoding="utf-8"?>
<p:tagLst xmlns:a="http://schemas.openxmlformats.org/drawingml/2006/main" xmlns:r="http://schemas.openxmlformats.org/officeDocument/2006/relationships" xmlns:p="http://schemas.openxmlformats.org/presentationml/2006/main">
  <p:tag name="AS_UNIQUEID" val="163"/>
</p:tagLst>
</file>

<file path=ppt/tags/tag63.xml><?xml version="1.0" encoding="utf-8"?>
<p:tagLst xmlns:a="http://schemas.openxmlformats.org/drawingml/2006/main" xmlns:r="http://schemas.openxmlformats.org/officeDocument/2006/relationships" xmlns:p="http://schemas.openxmlformats.org/presentationml/2006/main">
  <p:tag name="AS_UNIQUEID" val="165"/>
</p:tagLst>
</file>

<file path=ppt/tags/tag64.xml><?xml version="1.0" encoding="utf-8"?>
<p:tagLst xmlns:a="http://schemas.openxmlformats.org/drawingml/2006/main" xmlns:r="http://schemas.openxmlformats.org/officeDocument/2006/relationships" xmlns:p="http://schemas.openxmlformats.org/presentationml/2006/main">
  <p:tag name="AS_UNIQUEID" val="166"/>
</p:tagLst>
</file>

<file path=ppt/tags/tag65.xml><?xml version="1.0" encoding="utf-8"?>
<p:tagLst xmlns:a="http://schemas.openxmlformats.org/drawingml/2006/main" xmlns:r="http://schemas.openxmlformats.org/officeDocument/2006/relationships" xmlns:p="http://schemas.openxmlformats.org/presentationml/2006/main">
  <p:tag name="AS_UNIQUEID" val="167"/>
</p:tagLst>
</file>

<file path=ppt/tags/tag66.xml><?xml version="1.0" encoding="utf-8"?>
<p:tagLst xmlns:a="http://schemas.openxmlformats.org/drawingml/2006/main" xmlns:r="http://schemas.openxmlformats.org/officeDocument/2006/relationships" xmlns:p="http://schemas.openxmlformats.org/presentationml/2006/main">
  <p:tag name="AS_UNIQUEID" val="168"/>
</p:tagLst>
</file>

<file path=ppt/tags/tag67.xml><?xml version="1.0" encoding="utf-8"?>
<p:tagLst xmlns:a="http://schemas.openxmlformats.org/drawingml/2006/main" xmlns:r="http://schemas.openxmlformats.org/officeDocument/2006/relationships" xmlns:p="http://schemas.openxmlformats.org/presentationml/2006/main">
  <p:tag name="AS_UNIQUEID" val="170"/>
</p:tagLst>
</file>

<file path=ppt/tags/tag68.xml><?xml version="1.0" encoding="utf-8"?>
<p:tagLst xmlns:a="http://schemas.openxmlformats.org/drawingml/2006/main" xmlns:r="http://schemas.openxmlformats.org/officeDocument/2006/relationships" xmlns:p="http://schemas.openxmlformats.org/presentationml/2006/main">
  <p:tag name="AS_UNIQUEID" val="171"/>
</p:tagLst>
</file>

<file path=ppt/tags/tag69.xml><?xml version="1.0" encoding="utf-8"?>
<p:tagLst xmlns:a="http://schemas.openxmlformats.org/drawingml/2006/main" xmlns:r="http://schemas.openxmlformats.org/officeDocument/2006/relationships" xmlns:p="http://schemas.openxmlformats.org/presentationml/2006/main">
  <p:tag name="AS_UNIQUEID" val="172"/>
</p:tagLst>
</file>

<file path=ppt/tags/tag7.xml><?xml version="1.0" encoding="utf-8"?>
<p:tagLst xmlns:a="http://schemas.openxmlformats.org/drawingml/2006/main" xmlns:r="http://schemas.openxmlformats.org/officeDocument/2006/relationships" xmlns:p="http://schemas.openxmlformats.org/presentationml/2006/main">
  <p:tag name="AS_UNIQUEID" val="102"/>
</p:tagLst>
</file>

<file path=ppt/tags/tag70.xml><?xml version="1.0" encoding="utf-8"?>
<p:tagLst xmlns:a="http://schemas.openxmlformats.org/drawingml/2006/main" xmlns:r="http://schemas.openxmlformats.org/officeDocument/2006/relationships" xmlns:p="http://schemas.openxmlformats.org/presentationml/2006/main">
  <p:tag name="AS_UNIQUEID" val="173"/>
</p:tagLst>
</file>

<file path=ppt/tags/tag71.xml><?xml version="1.0" encoding="utf-8"?>
<p:tagLst xmlns:a="http://schemas.openxmlformats.org/drawingml/2006/main" xmlns:r="http://schemas.openxmlformats.org/officeDocument/2006/relationships" xmlns:p="http://schemas.openxmlformats.org/presentationml/2006/main">
  <p:tag name="AS_UNIQUEID" val="175"/>
</p:tagLst>
</file>

<file path=ppt/tags/tag72.xml><?xml version="1.0" encoding="utf-8"?>
<p:tagLst xmlns:a="http://schemas.openxmlformats.org/drawingml/2006/main" xmlns:r="http://schemas.openxmlformats.org/officeDocument/2006/relationships" xmlns:p="http://schemas.openxmlformats.org/presentationml/2006/main">
  <p:tag name="AS_UNIQUEID" val="176"/>
</p:tagLst>
</file>

<file path=ppt/tags/tag73.xml><?xml version="1.0" encoding="utf-8"?>
<p:tagLst xmlns:a="http://schemas.openxmlformats.org/drawingml/2006/main" xmlns:r="http://schemas.openxmlformats.org/officeDocument/2006/relationships" xmlns:p="http://schemas.openxmlformats.org/presentationml/2006/main">
  <p:tag name="AS_UNIQUEID" val="177"/>
</p:tagLst>
</file>

<file path=ppt/tags/tag74.xml><?xml version="1.0" encoding="utf-8"?>
<p:tagLst xmlns:a="http://schemas.openxmlformats.org/drawingml/2006/main" xmlns:r="http://schemas.openxmlformats.org/officeDocument/2006/relationships" xmlns:p="http://schemas.openxmlformats.org/presentationml/2006/main">
  <p:tag name="AS_UNIQUEID" val="178"/>
</p:tagLst>
</file>

<file path=ppt/tags/tag75.xml><?xml version="1.0" encoding="utf-8"?>
<p:tagLst xmlns:a="http://schemas.openxmlformats.org/drawingml/2006/main" xmlns:r="http://schemas.openxmlformats.org/officeDocument/2006/relationships" xmlns:p="http://schemas.openxmlformats.org/presentationml/2006/main">
  <p:tag name="AS_UNIQUEID" val="180"/>
</p:tagLst>
</file>

<file path=ppt/tags/tag76.xml><?xml version="1.0" encoding="utf-8"?>
<p:tagLst xmlns:a="http://schemas.openxmlformats.org/drawingml/2006/main" xmlns:r="http://schemas.openxmlformats.org/officeDocument/2006/relationships" xmlns:p="http://schemas.openxmlformats.org/presentationml/2006/main">
  <p:tag name="AS_UNIQUEID" val="181"/>
</p:tagLst>
</file>

<file path=ppt/tags/tag77.xml><?xml version="1.0" encoding="utf-8"?>
<p:tagLst xmlns:a="http://schemas.openxmlformats.org/drawingml/2006/main" xmlns:r="http://schemas.openxmlformats.org/officeDocument/2006/relationships" xmlns:p="http://schemas.openxmlformats.org/presentationml/2006/main">
  <p:tag name="AS_UNIQUEID" val="183"/>
</p:tagLst>
</file>

<file path=ppt/tags/tag78.xml><?xml version="1.0" encoding="utf-8"?>
<p:tagLst xmlns:a="http://schemas.openxmlformats.org/drawingml/2006/main" xmlns:r="http://schemas.openxmlformats.org/officeDocument/2006/relationships" xmlns:p="http://schemas.openxmlformats.org/presentationml/2006/main">
  <p:tag name="AS_UNIQUEID" val="184"/>
</p:tagLst>
</file>

<file path=ppt/tags/tag79.xml><?xml version="1.0" encoding="utf-8"?>
<p:tagLst xmlns:a="http://schemas.openxmlformats.org/drawingml/2006/main" xmlns:r="http://schemas.openxmlformats.org/officeDocument/2006/relationships" xmlns:p="http://schemas.openxmlformats.org/presentationml/2006/main">
  <p:tag name="AS_UNIQUEID" val="186"/>
</p:tagLst>
</file>

<file path=ppt/tags/tag8.xml><?xml version="1.0" encoding="utf-8"?>
<p:tagLst xmlns:a="http://schemas.openxmlformats.org/drawingml/2006/main" xmlns:r="http://schemas.openxmlformats.org/officeDocument/2006/relationships" xmlns:p="http://schemas.openxmlformats.org/presentationml/2006/main">
  <p:tag name="AS_UNIQUEID" val="103"/>
</p:tagLst>
</file>

<file path=ppt/tags/tag80.xml><?xml version="1.0" encoding="utf-8"?>
<p:tagLst xmlns:a="http://schemas.openxmlformats.org/drawingml/2006/main" xmlns:r="http://schemas.openxmlformats.org/officeDocument/2006/relationships" xmlns:p="http://schemas.openxmlformats.org/presentationml/2006/main">
  <p:tag name="AS_UNIQUEID" val="187"/>
</p:tagLst>
</file>

<file path=ppt/tags/tag81.xml><?xml version="1.0" encoding="utf-8"?>
<p:tagLst xmlns:a="http://schemas.openxmlformats.org/drawingml/2006/main" xmlns:r="http://schemas.openxmlformats.org/officeDocument/2006/relationships" xmlns:p="http://schemas.openxmlformats.org/presentationml/2006/main">
  <p:tag name="AS_UNIQUEID" val="189"/>
</p:tagLst>
</file>

<file path=ppt/tags/tag82.xml><?xml version="1.0" encoding="utf-8"?>
<p:tagLst xmlns:a="http://schemas.openxmlformats.org/drawingml/2006/main" xmlns:r="http://schemas.openxmlformats.org/officeDocument/2006/relationships" xmlns:p="http://schemas.openxmlformats.org/presentationml/2006/main">
  <p:tag name="AS_UNIQUEID" val="190"/>
</p:tagLst>
</file>

<file path=ppt/tags/tag83.xml><?xml version="1.0" encoding="utf-8"?>
<p:tagLst xmlns:a="http://schemas.openxmlformats.org/drawingml/2006/main" xmlns:r="http://schemas.openxmlformats.org/officeDocument/2006/relationships" xmlns:p="http://schemas.openxmlformats.org/presentationml/2006/main">
  <p:tag name="AS_UNIQUEID" val="191"/>
</p:tagLst>
</file>

<file path=ppt/tags/tag84.xml><?xml version="1.0" encoding="utf-8"?>
<p:tagLst xmlns:a="http://schemas.openxmlformats.org/drawingml/2006/main" xmlns:r="http://schemas.openxmlformats.org/officeDocument/2006/relationships" xmlns:p="http://schemas.openxmlformats.org/presentationml/2006/main">
  <p:tag name="AS_UNIQUEID" val="199"/>
</p:tagLst>
</file>

<file path=ppt/tags/tag85.xml><?xml version="1.0" encoding="utf-8"?>
<p:tagLst xmlns:a="http://schemas.openxmlformats.org/drawingml/2006/main" xmlns:r="http://schemas.openxmlformats.org/officeDocument/2006/relationships" xmlns:p="http://schemas.openxmlformats.org/presentationml/2006/main">
  <p:tag name="AS_UNIQUEID" val="200"/>
</p:tagLst>
</file>

<file path=ppt/tags/tag86.xml><?xml version="1.0" encoding="utf-8"?>
<p:tagLst xmlns:a="http://schemas.openxmlformats.org/drawingml/2006/main" xmlns:r="http://schemas.openxmlformats.org/officeDocument/2006/relationships" xmlns:p="http://schemas.openxmlformats.org/presentationml/2006/main">
  <p:tag name="AS_UNIQUEID" val="201"/>
</p:tagLst>
</file>

<file path=ppt/tags/tag87.xml><?xml version="1.0" encoding="utf-8"?>
<p:tagLst xmlns:a="http://schemas.openxmlformats.org/drawingml/2006/main" xmlns:r="http://schemas.openxmlformats.org/officeDocument/2006/relationships" xmlns:p="http://schemas.openxmlformats.org/presentationml/2006/main">
  <p:tag name="AS_UNIQUEID" val="202"/>
</p:tagLst>
</file>

<file path=ppt/tags/tag88.xml><?xml version="1.0" encoding="utf-8"?>
<p:tagLst xmlns:a="http://schemas.openxmlformats.org/drawingml/2006/main" xmlns:r="http://schemas.openxmlformats.org/officeDocument/2006/relationships" xmlns:p="http://schemas.openxmlformats.org/presentationml/2006/main">
  <p:tag name="AS_UNIQUEID" val="203"/>
</p:tagLst>
</file>

<file path=ppt/tags/tag89.xml><?xml version="1.0" encoding="utf-8"?>
<p:tagLst xmlns:a="http://schemas.openxmlformats.org/drawingml/2006/main" xmlns:r="http://schemas.openxmlformats.org/officeDocument/2006/relationships" xmlns:p="http://schemas.openxmlformats.org/presentationml/2006/main">
  <p:tag name="AS_UNIQUEID" val="204"/>
</p:tagLst>
</file>

<file path=ppt/tags/tag9.xml><?xml version="1.0" encoding="utf-8"?>
<p:tagLst xmlns:a="http://schemas.openxmlformats.org/drawingml/2006/main" xmlns:r="http://schemas.openxmlformats.org/officeDocument/2006/relationships" xmlns:p="http://schemas.openxmlformats.org/presentationml/2006/main">
  <p:tag name="AS_UNIQUEID" val="104"/>
</p:tagLst>
</file>

<file path=ppt/tags/tag90.xml><?xml version="1.0" encoding="utf-8"?>
<p:tagLst xmlns:a="http://schemas.openxmlformats.org/drawingml/2006/main" xmlns:r="http://schemas.openxmlformats.org/officeDocument/2006/relationships" xmlns:p="http://schemas.openxmlformats.org/presentationml/2006/main">
  <p:tag name="QPSLIDECODE" val="2016050209153200001"/>
</p:tagLst>
</file>

<file path=ppt/tags/tag91.xml><?xml version="1.0" encoding="utf-8"?>
<p:tagLst xmlns:a="http://schemas.openxmlformats.org/drawingml/2006/main" xmlns:r="http://schemas.openxmlformats.org/officeDocument/2006/relationships" xmlns:p="http://schemas.openxmlformats.org/presentationml/2006/main">
  <p:tag name="AS_UNIQUEID" val="206"/>
</p:tagLst>
</file>

<file path=ppt/tags/tag92.xml><?xml version="1.0" encoding="utf-8"?>
<p:tagLst xmlns:a="http://schemas.openxmlformats.org/drawingml/2006/main" xmlns:r="http://schemas.openxmlformats.org/officeDocument/2006/relationships" xmlns:p="http://schemas.openxmlformats.org/presentationml/2006/main">
  <p:tag name="AS_UNIQUEID" val="207"/>
</p:tagLst>
</file>

<file path=ppt/tags/tag93.xml><?xml version="1.0" encoding="utf-8"?>
<p:tagLst xmlns:a="http://schemas.openxmlformats.org/drawingml/2006/main" xmlns:r="http://schemas.openxmlformats.org/officeDocument/2006/relationships" xmlns:p="http://schemas.openxmlformats.org/presentationml/2006/main">
  <p:tag name="QPSLIDECODE" val="2016050209153300002"/>
</p:tagLst>
</file>

<file path=ppt/tags/tag94.xml><?xml version="1.0" encoding="utf-8"?>
<p:tagLst xmlns:a="http://schemas.openxmlformats.org/drawingml/2006/main" xmlns:r="http://schemas.openxmlformats.org/officeDocument/2006/relationships" xmlns:p="http://schemas.openxmlformats.org/presentationml/2006/main">
  <p:tag name="AS_UNIQUEID" val="213"/>
</p:tagLst>
</file>

<file path=ppt/tags/tag95.xml><?xml version="1.0" encoding="utf-8"?>
<p:tagLst xmlns:a="http://schemas.openxmlformats.org/drawingml/2006/main" xmlns:r="http://schemas.openxmlformats.org/officeDocument/2006/relationships" xmlns:p="http://schemas.openxmlformats.org/presentationml/2006/main">
  <p:tag name="AS_UNIQUEID" val="214"/>
</p:tagLst>
</file>

<file path=ppt/tags/tag96.xml><?xml version="1.0" encoding="utf-8"?>
<p:tagLst xmlns:a="http://schemas.openxmlformats.org/drawingml/2006/main" xmlns:r="http://schemas.openxmlformats.org/officeDocument/2006/relationships" xmlns:p="http://schemas.openxmlformats.org/presentationml/2006/main">
  <p:tag name="AS_UNIQUEID" val="215"/>
</p:tagLst>
</file>

<file path=ppt/tags/tag97.xml><?xml version="1.0" encoding="utf-8"?>
<p:tagLst xmlns:a="http://schemas.openxmlformats.org/drawingml/2006/main" xmlns:r="http://schemas.openxmlformats.org/officeDocument/2006/relationships" xmlns:p="http://schemas.openxmlformats.org/presentationml/2006/main">
  <p:tag name="AS_UNIQUEID" val="216"/>
</p:tagLst>
</file>

<file path=ppt/tags/tag98.xml><?xml version="1.0" encoding="utf-8"?>
<p:tagLst xmlns:a="http://schemas.openxmlformats.org/drawingml/2006/main" xmlns:r="http://schemas.openxmlformats.org/officeDocument/2006/relationships" xmlns:p="http://schemas.openxmlformats.org/presentationml/2006/main">
  <p:tag name="AS_UNIQUEID" val="217"/>
</p:tagLst>
</file>

<file path=ppt/tags/tag99.xml><?xml version="1.0" encoding="utf-8"?>
<p:tagLst xmlns:a="http://schemas.openxmlformats.org/drawingml/2006/main" xmlns:r="http://schemas.openxmlformats.org/officeDocument/2006/relationships" xmlns:p="http://schemas.openxmlformats.org/presentationml/2006/main">
  <p:tag name="AS_UNIQUEID" val="218"/>
</p:tagLst>
</file>

<file path=ppt/theme/theme1.xml><?xml version="1.0" encoding="utf-8"?>
<a:theme xmlns:a="http://schemas.openxmlformats.org/drawingml/2006/main" name="Custom Design">
  <a:themeElements>
    <a:clrScheme name="National Life">
      <a:dk1>
        <a:sysClr val="windowText" lastClr="000000"/>
      </a:dk1>
      <a:lt1>
        <a:sysClr val="window" lastClr="FFFFFF"/>
      </a:lt1>
      <a:dk2>
        <a:srgbClr val="263F6A"/>
      </a:dk2>
      <a:lt2>
        <a:srgbClr val="D8D8D8"/>
      </a:lt2>
      <a:accent1>
        <a:srgbClr val="3D9B35"/>
      </a:accent1>
      <a:accent2>
        <a:srgbClr val="616365"/>
      </a:accent2>
      <a:accent3>
        <a:srgbClr val="00A8B4"/>
      </a:accent3>
      <a:accent4>
        <a:srgbClr val="BED600"/>
      </a:accent4>
      <a:accent5>
        <a:srgbClr val="263F6A"/>
      </a:accent5>
      <a:accent6>
        <a:srgbClr val="44697D"/>
      </a:accent6>
      <a:hlink>
        <a:srgbClr val="3D9B35"/>
      </a:hlink>
      <a:folHlink>
        <a:srgbClr val="3D9B35"/>
      </a:folHlink>
    </a:clrScheme>
    <a:fontScheme name="Office Classic 2">
      <a:majorFont>
        <a:latin typeface="Arial" pitchFamily="34" charset="0"/>
        <a:ea typeface="Arial" pitchFamily="34" charset="0"/>
        <a:cs typeface="Arial" pitchFamily="34" charset="0"/>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itchFamily="34" charset="0"/>
        <a:ea typeface="Arial" pitchFamily="34" charset="0"/>
        <a:cs typeface="Arial" pitchFamily="34" charset="0"/>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pitchFamily="34" charset="0"/>
        <a:cs typeface="Arial" pitchFamily="34" charset="0"/>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pitchFamily="34" charset="0"/>
        <a:cs typeface="Arial" pitchFamily="34" charset="0"/>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TotalTime>
  <Words>2039</Words>
  <Application>Microsoft Office PowerPoint</Application>
  <PresentationFormat>On-screen Show (4:3)</PresentationFormat>
  <Paragraphs>228</Paragraphs>
  <Slides>24</Slides>
  <Notes>19</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24</vt:i4>
      </vt:variant>
    </vt:vector>
  </HeadingPairs>
  <TitlesOfParts>
    <vt:vector size="40" baseType="lpstr">
      <vt:lpstr>ＭＳ Ｐゴシック</vt:lpstr>
      <vt:lpstr>Arial</vt:lpstr>
      <vt:lpstr>Arial Narrow</vt:lpstr>
      <vt:lpstr>Calibri</vt:lpstr>
      <vt:lpstr>Courier New</vt:lpstr>
      <vt:lpstr>HelveticaNeueLT Pro 47 LtCn</vt:lpstr>
      <vt:lpstr>HelveticaNeueLT Pro 57 Cn</vt:lpstr>
      <vt:lpstr>Kozuka Gothic Pr6N B</vt:lpstr>
      <vt:lpstr>Poppins</vt:lpstr>
      <vt:lpstr>Times New Roman</vt:lpstr>
      <vt:lpstr>Trebuchet MS</vt:lpstr>
      <vt:lpstr>Wingdings</vt:lpstr>
      <vt:lpstr>Wingdings 3</vt:lpstr>
      <vt:lpstr>You2013</vt:lpstr>
      <vt:lpstr>ヒラギノ角ゴ Pro W3</vt:lpstr>
      <vt:lpstr>Custom Design</vt:lpstr>
      <vt:lpstr>ADVANCED MARKETS</vt:lpstr>
      <vt:lpstr>PowerPoint Presentation</vt:lpstr>
      <vt:lpstr>PowerPoint Presentation</vt:lpstr>
      <vt:lpstr>PowerPoint Presentation</vt:lpstr>
      <vt:lpstr>LIFE EVENTS Life Insurance you don’t have to die to use</vt:lpstr>
      <vt:lpstr>WHAT CAN HAPPEN?</vt:lpstr>
      <vt:lpstr>CONSUMER FINANCIAL CONCERNS</vt:lpstr>
      <vt:lpstr>CONSUMER FINANCIAL CONCERNS</vt:lpstr>
      <vt:lpstr>CONSUMER FINANCIAL CONCERNS</vt:lpstr>
      <vt:lpstr>CONSUMER FINANCIAL CONCERNS</vt:lpstr>
      <vt:lpstr>  </vt:lpstr>
      <vt:lpstr>Income vs Expenses</vt:lpstr>
      <vt:lpstr>PERMANENT LIFE INSURANCE</vt:lpstr>
      <vt:lpstr>WHAT DIRECTION DO YOU THINK FUTURE TAX RATES ARE GOING TO GO?</vt:lpstr>
      <vt:lpstr>REAL WORLD SITUATION</vt:lpstr>
      <vt:lpstr>A SOLUTION:</vt:lpstr>
      <vt:lpstr>LIFE STAGE 1 – FAMILY PROTECTION</vt:lpstr>
      <vt:lpstr>LIFE STAGE 2 – ILLNESS</vt:lpstr>
      <vt:lpstr>LIFE STAGE 3 -  RETIREMENT INCOME</vt:lpstr>
      <vt:lpstr> THE FINAL EVENT  MARK PASSES AWAY</vt:lpstr>
      <vt:lpstr>PREMIUMS PAID vs. BENEFITS RECIEVED</vt:lpstr>
      <vt:lpstr>PROTECTING EVERY STAGE OF LIFE</vt:lpstr>
      <vt:lpstr>ADVANCED MARKETS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Product Disclosures</dc:title>
  <dc:creator>Pete Lee</dc:creator>
  <cp:lastModifiedBy>Lee, Zachary (Student)</cp:lastModifiedBy>
  <cp:revision>7</cp:revision>
  <cp:lastPrinted>2018-04-23T09:56:44Z</cp:lastPrinted>
  <dcterms:created xsi:type="dcterms:W3CDTF">2018-04-23T13:56:44Z</dcterms:created>
  <dcterms:modified xsi:type="dcterms:W3CDTF">2018-04-23T16:39:56Z</dcterms:modified>
</cp:coreProperties>
</file>