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781" r:id="rId2"/>
    <p:sldId id="782" r:id="rId3"/>
    <p:sldId id="825" r:id="rId4"/>
    <p:sldId id="826" r:id="rId5"/>
    <p:sldId id="827" r:id="rId6"/>
    <p:sldId id="783" r:id="rId7"/>
    <p:sldId id="663" r:id="rId8"/>
    <p:sldId id="664" r:id="rId9"/>
    <p:sldId id="665" r:id="rId10"/>
    <p:sldId id="666" r:id="rId11"/>
    <p:sldId id="667" r:id="rId12"/>
    <p:sldId id="668" r:id="rId13"/>
    <p:sldId id="669" r:id="rId14"/>
    <p:sldId id="824" r:id="rId15"/>
    <p:sldId id="671" r:id="rId16"/>
    <p:sldId id="672" r:id="rId17"/>
    <p:sldId id="673" r:id="rId18"/>
    <p:sldId id="674" r:id="rId19"/>
    <p:sldId id="675" r:id="rId20"/>
    <p:sldId id="676" r:id="rId21"/>
    <p:sldId id="677" r:id="rId22"/>
    <p:sldId id="678" r:id="rId23"/>
    <p:sldId id="679" r:id="rId24"/>
    <p:sldId id="680" r:id="rId25"/>
    <p:sldId id="681" r:id="rId26"/>
    <p:sldId id="682" r:id="rId27"/>
    <p:sldId id="684" r:id="rId28"/>
    <p:sldId id="828" r:id="rId29"/>
    <p:sldId id="283" r:id="rId30"/>
    <p:sldId id="293" r:id="rId31"/>
    <p:sldId id="355" r:id="rId32"/>
    <p:sldId id="29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3153"/>
    <a:srgbClr val="0F5B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98"/>
    <p:restoredTop sz="94286"/>
  </p:normalViewPr>
  <p:slideViewPr>
    <p:cSldViewPr snapToGrid="0" snapToObjects="1" showGuides="1">
      <p:cViewPr varScale="1">
        <p:scale>
          <a:sx n="90" d="100"/>
          <a:sy n="90" d="100"/>
        </p:scale>
        <p:origin x="88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view3D>
      <c:rotX val="15"/>
      <c:hPercent val="167"/>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73913043478262"/>
          <c:y val="9.6578521434820694E-2"/>
          <c:w val="0.49516908212560501"/>
          <c:h val="0.71672637795275596"/>
        </c:manualLayout>
      </c:layout>
      <c:bar3DChart>
        <c:barDir val="col"/>
        <c:grouping val="clustered"/>
        <c:varyColors val="0"/>
        <c:ser>
          <c:idx val="0"/>
          <c:order val="0"/>
          <c:tx>
            <c:strRef>
              <c:f>Sheet1!$A$2</c:f>
              <c:strCache>
                <c:ptCount val="1"/>
                <c:pt idx="0">
                  <c:v>Growth in Dollars at 3% Interest</c:v>
                </c:pt>
              </c:strCache>
            </c:strRef>
          </c:tx>
          <c:spPr>
            <a:solidFill>
              <a:schemeClr val="accent1"/>
            </a:solidFill>
            <a:ln w="12674">
              <a:solidFill>
                <a:schemeClr val="tx1"/>
              </a:solidFill>
              <a:prstDash val="solid"/>
            </a:ln>
          </c:spPr>
          <c:invertIfNegative val="0"/>
          <c:cat>
            <c:strRef>
              <c:f>Sheet1!$B$1:$D$1</c:f>
              <c:strCache>
                <c:ptCount val="3"/>
                <c:pt idx="0">
                  <c:v>Start</c:v>
                </c:pt>
                <c:pt idx="1">
                  <c:v>Year 24</c:v>
                </c:pt>
                <c:pt idx="2">
                  <c:v>Year 48</c:v>
                </c:pt>
              </c:strCache>
            </c:strRef>
          </c:cat>
          <c:val>
            <c:numRef>
              <c:f>Sheet1!$B$2:$D$2</c:f>
              <c:numCache>
                <c:formatCode>General</c:formatCode>
                <c:ptCount val="3"/>
                <c:pt idx="0">
                  <c:v>1000</c:v>
                </c:pt>
                <c:pt idx="1">
                  <c:v>2000</c:v>
                </c:pt>
                <c:pt idx="2" formatCode="&quot;$&quot;#,##0.00_);[Red]\(&quot;$&quot;#,##0.00\)">
                  <c:v>4000</c:v>
                </c:pt>
              </c:numCache>
            </c:numRef>
          </c:val>
          <c:extLst>
            <c:ext xmlns:c16="http://schemas.microsoft.com/office/drawing/2014/chart" uri="{C3380CC4-5D6E-409C-BE32-E72D297353CC}">
              <c16:uniqueId val="{00000000-1640-3449-8329-37D08D438546}"/>
            </c:ext>
          </c:extLst>
        </c:ser>
        <c:dLbls>
          <c:showLegendKey val="0"/>
          <c:showVal val="0"/>
          <c:showCatName val="0"/>
          <c:showSerName val="0"/>
          <c:showPercent val="0"/>
          <c:showBubbleSize val="0"/>
        </c:dLbls>
        <c:gapWidth val="150"/>
        <c:gapDepth val="0"/>
        <c:shape val="box"/>
        <c:axId val="-1776591808"/>
        <c:axId val="-1776589968"/>
        <c:axId val="0"/>
      </c:bar3DChart>
      <c:catAx>
        <c:axId val="-1776591808"/>
        <c:scaling>
          <c:orientation val="minMax"/>
        </c:scaling>
        <c:delete val="0"/>
        <c:axPos val="b"/>
        <c:numFmt formatCode="General" sourceLinked="1"/>
        <c:majorTickMark val="out"/>
        <c:minorTickMark val="none"/>
        <c:tickLblPos val="low"/>
        <c:spPr>
          <a:ln w="3168">
            <a:solidFill>
              <a:schemeClr val="tx1"/>
            </a:solidFill>
            <a:prstDash val="solid"/>
          </a:ln>
        </c:spPr>
        <c:txPr>
          <a:bodyPr rot="0" vert="horz"/>
          <a:lstStyle/>
          <a:p>
            <a:pPr>
              <a:defRPr/>
            </a:pPr>
            <a:endParaRPr lang="en-US"/>
          </a:p>
        </c:txPr>
        <c:crossAx val="-1776589968"/>
        <c:crosses val="autoZero"/>
        <c:auto val="1"/>
        <c:lblAlgn val="ctr"/>
        <c:lblOffset val="100"/>
        <c:tickLblSkip val="1"/>
        <c:tickMarkSkip val="1"/>
        <c:noMultiLvlLbl val="0"/>
      </c:catAx>
      <c:valAx>
        <c:axId val="-1776589968"/>
        <c:scaling>
          <c:orientation val="minMax"/>
        </c:scaling>
        <c:delete val="0"/>
        <c:axPos val="l"/>
        <c:majorGridlines>
          <c:spPr>
            <a:ln w="3168">
              <a:solidFill>
                <a:schemeClr val="tx1"/>
              </a:solidFill>
              <a:prstDash val="solid"/>
            </a:ln>
          </c:spPr>
        </c:majorGridlines>
        <c:numFmt formatCode="General" sourceLinked="1"/>
        <c:majorTickMark val="out"/>
        <c:minorTickMark val="none"/>
        <c:tickLblPos val="nextTo"/>
        <c:spPr>
          <a:ln w="3168">
            <a:solidFill>
              <a:schemeClr val="tx1"/>
            </a:solidFill>
            <a:prstDash val="solid"/>
          </a:ln>
        </c:spPr>
        <c:txPr>
          <a:bodyPr rot="0" vert="horz"/>
          <a:lstStyle/>
          <a:p>
            <a:pPr>
              <a:defRPr/>
            </a:pPr>
            <a:endParaRPr lang="en-US"/>
          </a:p>
        </c:txPr>
        <c:crossAx val="-1776591808"/>
        <c:crosses val="autoZero"/>
        <c:crossBetween val="between"/>
      </c:valAx>
      <c:spPr>
        <a:noFill/>
        <a:ln w="25347">
          <a:noFill/>
        </a:ln>
      </c:spPr>
    </c:plotArea>
    <c:legend>
      <c:legendPos val="r"/>
      <c:layout>
        <c:manualLayout>
          <c:xMode val="edge"/>
          <c:yMode val="edge"/>
          <c:x val="0.59507749570096702"/>
          <c:y val="0.33564610673665901"/>
          <c:w val="0.294685990338166"/>
          <c:h val="0.31759656652360702"/>
        </c:manualLayout>
      </c:layout>
      <c:overlay val="0"/>
      <c:spPr>
        <a:noFill/>
        <a:ln w="3168">
          <a:solidFill>
            <a:schemeClr val="tx1"/>
          </a:solidFill>
          <a:prstDash val="solid"/>
        </a:ln>
      </c:spPr>
    </c:legend>
    <c:plotVisOnly val="1"/>
    <c:dispBlanksAs val="gap"/>
    <c:showDLblsOverMax val="0"/>
  </c:chart>
  <c:spPr>
    <a:noFill/>
    <a:ln>
      <a:noFill/>
    </a:ln>
  </c:spPr>
  <c:txPr>
    <a:bodyPr/>
    <a:lstStyle/>
    <a:p>
      <a:pPr>
        <a:defRPr sz="1796" b="1" i="0" u="none" strike="noStrike" baseline="0">
          <a:solidFill>
            <a:srgbClr val="002060"/>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view3D>
      <c:rotX val="15"/>
      <c:hPercent val="96"/>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2846715328467201"/>
          <c:y val="4.9462365591397897E-2"/>
          <c:w val="0.56350364963503696"/>
          <c:h val="0.75698924731183104"/>
        </c:manualLayout>
      </c:layout>
      <c:bar3DChart>
        <c:barDir val="col"/>
        <c:grouping val="clustered"/>
        <c:varyColors val="0"/>
        <c:ser>
          <c:idx val="0"/>
          <c:order val="0"/>
          <c:tx>
            <c:strRef>
              <c:f>Sheet1!$A$2</c:f>
              <c:strCache>
                <c:ptCount val="1"/>
                <c:pt idx="0">
                  <c:v>Growth in Dollars at 12% Interest</c:v>
                </c:pt>
              </c:strCache>
            </c:strRef>
          </c:tx>
          <c:spPr>
            <a:solidFill>
              <a:schemeClr val="accent1"/>
            </a:solidFill>
            <a:ln w="12691">
              <a:solidFill>
                <a:schemeClr val="tx1"/>
              </a:solidFill>
              <a:prstDash val="solid"/>
            </a:ln>
          </c:spPr>
          <c:invertIfNegative val="0"/>
          <c:cat>
            <c:strRef>
              <c:f>Sheet1!$B$1:$F$1</c:f>
              <c:strCache>
                <c:ptCount val="5"/>
                <c:pt idx="0">
                  <c:v>Start</c:v>
                </c:pt>
                <c:pt idx="1">
                  <c:v>Year 6</c:v>
                </c:pt>
                <c:pt idx="2">
                  <c:v>Year 12</c:v>
                </c:pt>
                <c:pt idx="3">
                  <c:v>Year 18</c:v>
                </c:pt>
                <c:pt idx="4">
                  <c:v>Year 24</c:v>
                </c:pt>
              </c:strCache>
            </c:strRef>
          </c:cat>
          <c:val>
            <c:numRef>
              <c:f>Sheet1!$B$2:$F$2</c:f>
              <c:numCache>
                <c:formatCode>General</c:formatCode>
                <c:ptCount val="5"/>
                <c:pt idx="0">
                  <c:v>1000</c:v>
                </c:pt>
                <c:pt idx="1">
                  <c:v>2000</c:v>
                </c:pt>
                <c:pt idx="2">
                  <c:v>4000</c:v>
                </c:pt>
                <c:pt idx="3">
                  <c:v>8000</c:v>
                </c:pt>
                <c:pt idx="4">
                  <c:v>16000</c:v>
                </c:pt>
              </c:numCache>
            </c:numRef>
          </c:val>
          <c:extLst>
            <c:ext xmlns:c16="http://schemas.microsoft.com/office/drawing/2014/chart" uri="{C3380CC4-5D6E-409C-BE32-E72D297353CC}">
              <c16:uniqueId val="{00000000-50BA-984D-A2BC-35E1953701AE}"/>
            </c:ext>
          </c:extLst>
        </c:ser>
        <c:dLbls>
          <c:showLegendKey val="0"/>
          <c:showVal val="0"/>
          <c:showCatName val="0"/>
          <c:showSerName val="0"/>
          <c:showPercent val="0"/>
          <c:showBubbleSize val="0"/>
        </c:dLbls>
        <c:gapWidth val="150"/>
        <c:gapDepth val="0"/>
        <c:shape val="box"/>
        <c:axId val="-1776572368"/>
        <c:axId val="-1776570048"/>
        <c:axId val="0"/>
      </c:bar3DChart>
      <c:catAx>
        <c:axId val="-1776572368"/>
        <c:scaling>
          <c:orientation val="minMax"/>
        </c:scaling>
        <c:delete val="0"/>
        <c:axPos val="b"/>
        <c:numFmt formatCode="General" sourceLinked="1"/>
        <c:majorTickMark val="out"/>
        <c:minorTickMark val="none"/>
        <c:tickLblPos val="low"/>
        <c:spPr>
          <a:ln w="3173">
            <a:solidFill>
              <a:schemeClr val="tx1"/>
            </a:solidFill>
            <a:prstDash val="solid"/>
          </a:ln>
        </c:spPr>
        <c:txPr>
          <a:bodyPr rot="0" vert="horz"/>
          <a:lstStyle/>
          <a:p>
            <a:pPr>
              <a:defRPr/>
            </a:pPr>
            <a:endParaRPr lang="en-US"/>
          </a:p>
        </c:txPr>
        <c:crossAx val="-1776570048"/>
        <c:crosses val="autoZero"/>
        <c:auto val="1"/>
        <c:lblAlgn val="ctr"/>
        <c:lblOffset val="100"/>
        <c:tickLblSkip val="1"/>
        <c:tickMarkSkip val="1"/>
        <c:noMultiLvlLbl val="0"/>
      </c:catAx>
      <c:valAx>
        <c:axId val="-1776570048"/>
        <c:scaling>
          <c:orientation val="minMax"/>
        </c:scaling>
        <c:delete val="0"/>
        <c:axPos val="l"/>
        <c:majorGridlines>
          <c:spPr>
            <a:ln w="3173">
              <a:solidFill>
                <a:schemeClr val="tx1"/>
              </a:solidFill>
              <a:prstDash val="solid"/>
            </a:ln>
          </c:spPr>
        </c:majorGridlines>
        <c:numFmt formatCode="General" sourceLinked="1"/>
        <c:majorTickMark val="out"/>
        <c:minorTickMark val="none"/>
        <c:tickLblPos val="nextTo"/>
        <c:spPr>
          <a:ln w="3173">
            <a:solidFill>
              <a:schemeClr val="tx1"/>
            </a:solidFill>
            <a:prstDash val="solid"/>
          </a:ln>
        </c:spPr>
        <c:txPr>
          <a:bodyPr rot="0" vert="horz"/>
          <a:lstStyle/>
          <a:p>
            <a:pPr>
              <a:defRPr/>
            </a:pPr>
            <a:endParaRPr lang="en-US"/>
          </a:p>
        </c:txPr>
        <c:crossAx val="-1776572368"/>
        <c:crosses val="autoZero"/>
        <c:crossBetween val="between"/>
      </c:valAx>
      <c:spPr>
        <a:noFill/>
        <a:ln w="25381">
          <a:noFill/>
        </a:ln>
      </c:spPr>
    </c:plotArea>
    <c:legend>
      <c:legendPos val="r"/>
      <c:layout>
        <c:manualLayout>
          <c:xMode val="edge"/>
          <c:yMode val="edge"/>
          <c:x val="0.70034974464529198"/>
          <c:y val="0.258892108289836"/>
          <c:w val="0.28613138686131401"/>
          <c:h val="0.197849462365592"/>
        </c:manualLayout>
      </c:layout>
      <c:overlay val="0"/>
      <c:spPr>
        <a:noFill/>
        <a:ln w="3173">
          <a:solidFill>
            <a:schemeClr val="tx1"/>
          </a:solidFill>
          <a:prstDash val="solid"/>
        </a:ln>
      </c:spPr>
    </c:legend>
    <c:plotVisOnly val="1"/>
    <c:dispBlanksAs val="gap"/>
    <c:showDLblsOverMax val="0"/>
  </c:chart>
  <c:spPr>
    <a:noFill/>
    <a:ln>
      <a:noFill/>
    </a:ln>
  </c:spPr>
  <c:txPr>
    <a:bodyPr/>
    <a:lstStyle/>
    <a:p>
      <a:pPr>
        <a:defRPr sz="1799" b="1" i="0" u="none" strike="noStrike" baseline="0">
          <a:solidFill>
            <a:srgbClr val="002060"/>
          </a:solidFill>
          <a:latin typeface="Arial"/>
          <a:ea typeface="Arial"/>
          <a:cs typeface="Arial"/>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197F79-AB37-3240-8109-7B120C3516D8}" type="datetimeFigureOut">
              <a:rPr lang="en-US" smtClean="0"/>
              <a:t>5/19/2021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6CECFC-F3E3-DA44-9CD5-D6499BD0C630}" type="slidenum">
              <a:rPr lang="en-US" smtClean="0"/>
              <a:t>‹#›</a:t>
            </a:fld>
            <a:endParaRPr lang="en-US"/>
          </a:p>
        </p:txBody>
      </p:sp>
    </p:spTree>
    <p:extLst>
      <p:ext uri="{BB962C8B-B14F-4D97-AF65-F5344CB8AC3E}">
        <p14:creationId xmlns:p14="http://schemas.microsoft.com/office/powerpoint/2010/main" val="281598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B4072-1142-054B-9ECB-5FFE2AFAACC6}"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957F5-6253-954F-9653-9F5DC4EDF62B}" type="slidenum">
              <a:rPr lang="en-US" smtClean="0"/>
              <a:t>‹#›</a:t>
            </a:fld>
            <a:endParaRPr lang="en-US"/>
          </a:p>
        </p:txBody>
      </p:sp>
    </p:spTree>
    <p:extLst>
      <p:ext uri="{BB962C8B-B14F-4D97-AF65-F5344CB8AC3E}">
        <p14:creationId xmlns:p14="http://schemas.microsoft.com/office/powerpoint/2010/main" val="1409354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8F48DD-0846-44BC-9EB5-BED54155AC3F}" type="slidenum">
              <a:rPr lang="en-US" smtClean="0"/>
              <a:t>1</a:t>
            </a:fld>
            <a:endParaRPr lang="en-US" dirty="0"/>
          </a:p>
        </p:txBody>
      </p:sp>
    </p:spTree>
    <p:extLst>
      <p:ext uri="{BB962C8B-B14F-4D97-AF65-F5344CB8AC3E}">
        <p14:creationId xmlns:p14="http://schemas.microsoft.com/office/powerpoint/2010/main" val="4232846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all this debt coming from?</a:t>
            </a:r>
          </a:p>
          <a:p>
            <a:endParaRPr lang="en-US" dirty="0"/>
          </a:p>
          <a:p>
            <a:r>
              <a:rPr lang="en-US" dirty="0"/>
              <a:t>A few examples:</a:t>
            </a:r>
          </a:p>
          <a:p>
            <a:pPr>
              <a:buFontTx/>
              <a:buChar char="-"/>
            </a:pPr>
            <a:r>
              <a:rPr lang="en-US" dirty="0"/>
              <a:t>The stimulus packages </a:t>
            </a:r>
          </a:p>
          <a:p>
            <a:pPr>
              <a:buFontTx/>
              <a:buChar char="-"/>
            </a:pPr>
            <a:r>
              <a:rPr lang="en-US" dirty="0"/>
              <a:t>Social Security: In 2017 we will begin  paying more in benefits than we collect in taxes. Without changes, by 2041 the social security trust fund will be exhausted*. There will only be enough money to pay about 75 cents for each dollar of scheduled benefits. We need to resolve these issues soon to make sure social security continues to provide a foundation for protection for future generations.</a:t>
            </a:r>
          </a:p>
          <a:p>
            <a:endParaRPr lang="en-US" dirty="0"/>
          </a:p>
        </p:txBody>
      </p:sp>
      <p:sp>
        <p:nvSpPr>
          <p:cNvPr id="4" name="Slide Number Placeholder 3"/>
          <p:cNvSpPr>
            <a:spLocks noGrp="1"/>
          </p:cNvSpPr>
          <p:nvPr>
            <p:ph type="sldNum" sz="quarter" idx="10"/>
          </p:nvPr>
        </p:nvSpPr>
        <p:spPr/>
        <p:txBody>
          <a:bodyPr/>
          <a:lstStyle/>
          <a:p>
            <a:fld id="{29AFF013-4586-0649-8B7C-FB7A6D3FE562}" type="slidenum">
              <a:rPr lang="en-US" smtClean="0"/>
              <a:t>10</a:t>
            </a:fld>
            <a:endParaRPr lang="en-US"/>
          </a:p>
        </p:txBody>
      </p:sp>
    </p:spTree>
    <p:extLst>
      <p:ext uri="{BB962C8B-B14F-4D97-AF65-F5344CB8AC3E}">
        <p14:creationId xmlns:p14="http://schemas.microsoft.com/office/powerpoint/2010/main" val="628224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233" indent="-216233"/>
            <a:r>
              <a:rPr lang="en-US" dirty="0"/>
              <a:t>There are only two ways to combat this growing debt…</a:t>
            </a:r>
          </a:p>
          <a:p>
            <a:pPr marL="216233" indent="-216233">
              <a:buFontTx/>
              <a:buAutoNum type="arabicPeriod"/>
            </a:pPr>
            <a:r>
              <a:rPr lang="en-US" dirty="0"/>
              <a:t>Spend less, or</a:t>
            </a:r>
          </a:p>
          <a:p>
            <a:pPr marL="216233" indent="-216233">
              <a:buFontTx/>
              <a:buAutoNum type="arabicPeriod"/>
            </a:pPr>
            <a:r>
              <a:rPr lang="en-US" dirty="0"/>
              <a:t>Tax More</a:t>
            </a:r>
          </a:p>
          <a:p>
            <a:pPr marL="216233" indent="-216233"/>
            <a:endParaRPr lang="en-US" dirty="0"/>
          </a:p>
          <a:p>
            <a:pPr marL="216233" indent="-216233"/>
            <a:r>
              <a:rPr lang="en-US" dirty="0"/>
              <a:t>[solicit feedback]</a:t>
            </a:r>
          </a:p>
          <a:p>
            <a:pPr marL="216233" indent="-216233"/>
            <a:endParaRPr lang="en-US" dirty="0"/>
          </a:p>
          <a:p>
            <a:pPr marL="216233" indent="-216233"/>
            <a:r>
              <a:rPr lang="en-US" dirty="0"/>
              <a:t>Do you feel like you have no control?</a:t>
            </a:r>
          </a:p>
          <a:p>
            <a:endParaRPr lang="en-US" dirty="0"/>
          </a:p>
        </p:txBody>
      </p:sp>
      <p:sp>
        <p:nvSpPr>
          <p:cNvPr id="4" name="Slide Number Placeholder 3"/>
          <p:cNvSpPr>
            <a:spLocks noGrp="1"/>
          </p:cNvSpPr>
          <p:nvPr>
            <p:ph type="sldNum" sz="quarter" idx="10"/>
          </p:nvPr>
        </p:nvSpPr>
        <p:spPr/>
        <p:txBody>
          <a:bodyPr/>
          <a:lstStyle/>
          <a:p>
            <a:fld id="{29AFF013-4586-0649-8B7C-FB7A6D3FE562}" type="slidenum">
              <a:rPr lang="en-US" smtClean="0"/>
              <a:t>11</a:t>
            </a:fld>
            <a:endParaRPr lang="en-US"/>
          </a:p>
        </p:txBody>
      </p:sp>
    </p:spTree>
    <p:extLst>
      <p:ext uri="{BB962C8B-B14F-4D97-AF65-F5344CB8AC3E}">
        <p14:creationId xmlns:p14="http://schemas.microsoft.com/office/powerpoint/2010/main" val="3939774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233" indent="-216233"/>
            <a:r>
              <a:rPr lang="en-US" dirty="0"/>
              <a:t>Do you think we are spending less as a government?</a:t>
            </a:r>
          </a:p>
          <a:p>
            <a:pPr marL="216233" indent="-216233"/>
            <a:endParaRPr lang="en-US" dirty="0"/>
          </a:p>
          <a:p>
            <a:pPr marL="216233" indent="-216233"/>
            <a:r>
              <a:rPr lang="en-US" dirty="0"/>
              <a:t>Solicit feedback</a:t>
            </a:r>
          </a:p>
          <a:p>
            <a:pPr marL="216233" indent="-216233"/>
            <a:endParaRPr lang="en-US" dirty="0"/>
          </a:p>
          <a:p>
            <a:pPr marL="216233" indent="-216233"/>
            <a:r>
              <a:rPr lang="en-US" dirty="0"/>
              <a:t>No…we are spending more than we ever have in the history of our country.</a:t>
            </a:r>
          </a:p>
        </p:txBody>
      </p:sp>
      <p:sp>
        <p:nvSpPr>
          <p:cNvPr id="4" name="Slide Number Placeholder 3"/>
          <p:cNvSpPr>
            <a:spLocks noGrp="1"/>
          </p:cNvSpPr>
          <p:nvPr>
            <p:ph type="sldNum" sz="quarter" idx="10"/>
          </p:nvPr>
        </p:nvSpPr>
        <p:spPr/>
        <p:txBody>
          <a:bodyPr/>
          <a:lstStyle/>
          <a:p>
            <a:fld id="{29AFF013-4586-0649-8B7C-FB7A6D3FE562}" type="slidenum">
              <a:rPr lang="en-US" smtClean="0"/>
              <a:t>12</a:t>
            </a:fld>
            <a:endParaRPr lang="en-US"/>
          </a:p>
        </p:txBody>
      </p:sp>
    </p:spTree>
    <p:extLst>
      <p:ext uri="{BB962C8B-B14F-4D97-AF65-F5344CB8AC3E}">
        <p14:creationId xmlns:p14="http://schemas.microsoft.com/office/powerpoint/2010/main" val="57586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233" indent="-216233"/>
            <a:r>
              <a:rPr lang="en-US" dirty="0"/>
              <a:t>Do you think we are spending less as a government?</a:t>
            </a:r>
          </a:p>
          <a:p>
            <a:pPr marL="216233" indent="-216233"/>
            <a:endParaRPr lang="en-US" dirty="0"/>
          </a:p>
          <a:p>
            <a:pPr marL="216233" indent="-216233"/>
            <a:r>
              <a:rPr lang="en-US" dirty="0"/>
              <a:t>Solicit feedback</a:t>
            </a:r>
          </a:p>
          <a:p>
            <a:pPr marL="216233" indent="-216233"/>
            <a:endParaRPr lang="en-US" dirty="0"/>
          </a:p>
          <a:p>
            <a:pPr marL="216233" indent="-216233"/>
            <a:r>
              <a:rPr lang="en-US" dirty="0"/>
              <a:t>No…we are spending more than we ever have in the history of our country.</a:t>
            </a:r>
          </a:p>
        </p:txBody>
      </p:sp>
      <p:sp>
        <p:nvSpPr>
          <p:cNvPr id="4" name="Slide Number Placeholder 3"/>
          <p:cNvSpPr>
            <a:spLocks noGrp="1"/>
          </p:cNvSpPr>
          <p:nvPr>
            <p:ph type="sldNum" sz="quarter" idx="10"/>
          </p:nvPr>
        </p:nvSpPr>
        <p:spPr/>
        <p:txBody>
          <a:bodyPr/>
          <a:lstStyle/>
          <a:p>
            <a:fld id="{29AFF013-4586-0649-8B7C-FB7A6D3FE562}" type="slidenum">
              <a:rPr lang="en-US" smtClean="0"/>
              <a:t>13</a:t>
            </a:fld>
            <a:endParaRPr lang="en-US"/>
          </a:p>
        </p:txBody>
      </p:sp>
    </p:spTree>
    <p:extLst>
      <p:ext uri="{BB962C8B-B14F-4D97-AF65-F5344CB8AC3E}">
        <p14:creationId xmlns:p14="http://schemas.microsoft.com/office/powerpoint/2010/main" val="1537863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custDataLst>
              <p:tags r:id="rId1"/>
            </p:custDataLst>
          </p:nvPr>
        </p:nvSpPr>
        <p:spPr/>
      </p:sp>
      <p:sp>
        <p:nvSpPr>
          <p:cNvPr id="22531" name="Rectangle 3"/>
          <p:cNvSpPr>
            <a:spLocks noGrp="1" noChangeArrowheads="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Calibri" pitchFamily="34" charset="0"/>
                <a:ea typeface="ＭＳ Ｐゴシック" pitchFamily="34" charset="-128"/>
              </a:rPr>
              <a:t>As can be seen from this historical tax-rate chart, we are currently in one of the lowest income tax environments in our history.</a:t>
            </a:r>
          </a:p>
          <a:p>
            <a:pPr eaLnBrk="1" hangingPunct="1"/>
            <a:endParaRPr lang="en-US" altLang="en-US">
              <a:latin typeface="Calibri" pitchFamily="34" charset="0"/>
              <a:ea typeface="ＭＳ Ｐゴシック" pitchFamily="34" charset="-128"/>
            </a:endParaRPr>
          </a:p>
          <a:p>
            <a:pPr eaLnBrk="1" hangingPunct="1"/>
            <a:r>
              <a:rPr lang="en-US" altLang="en-US">
                <a:latin typeface="Calibri" pitchFamily="34" charset="0"/>
                <a:ea typeface="ＭＳ Ｐゴシック" pitchFamily="34" charset="-128"/>
              </a:rPr>
              <a:t>So what direction do you think tax rates are going to go?</a:t>
            </a:r>
          </a:p>
        </p:txBody>
      </p:sp>
    </p:spTree>
    <p:extLst>
      <p:ext uri="{BB962C8B-B14F-4D97-AF65-F5344CB8AC3E}">
        <p14:creationId xmlns:p14="http://schemas.microsoft.com/office/powerpoint/2010/main" val="3778467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After Tax Strategy</a:t>
            </a:r>
            <a:r>
              <a:rPr lang="en-US" altLang="en-US" dirty="0">
                <a:ea typeface="ＭＳ Ｐゴシック" panose="020B0600070205080204" pitchFamily="34" charset="-128"/>
              </a:rPr>
              <a:t> – is when you set aside a portion of your after tax income into an account earmarked for retirement.  Taxes are paid annually on any earnings.  An example of this type of savings is a Certificate of Deposit.</a:t>
            </a:r>
          </a:p>
          <a:p>
            <a:pPr eaLnBrk="1" hangingPunct="1"/>
            <a:endParaRPr lang="en-US" altLang="en-US" dirty="0">
              <a:ea typeface="ＭＳ Ｐゴシック" panose="020B0600070205080204" pitchFamily="34" charset="-128"/>
            </a:endParaRPr>
          </a:p>
          <a:p>
            <a:pPr eaLnBrk="1" hangingPunct="1"/>
            <a:r>
              <a:rPr lang="en-US" altLang="en-US" b="1" dirty="0">
                <a:ea typeface="ＭＳ Ｐゴシック" panose="020B0600070205080204" pitchFamily="34" charset="-128"/>
              </a:rPr>
              <a:t>Pre-Tax Strategy</a:t>
            </a:r>
            <a:r>
              <a:rPr lang="en-US" altLang="en-US" dirty="0">
                <a:ea typeface="ＭＳ Ｐゴシック" panose="020B0600070205080204" pitchFamily="34" charset="-128"/>
              </a:rPr>
              <a:t> – might include a qualified plan sponsored by your employer, like a 401(k) plan.  You don’t pay current taxes on contributions made to the plan, and earnings grow tax-deferred.  </a:t>
            </a:r>
          </a:p>
          <a:p>
            <a:pPr eaLnBrk="1" hangingPunct="1"/>
            <a:endParaRPr lang="en-US" altLang="en-US" dirty="0">
              <a:ea typeface="ＭＳ Ｐゴシック" panose="020B0600070205080204" pitchFamily="34" charset="-128"/>
            </a:endParaRPr>
          </a:p>
          <a:p>
            <a:pPr eaLnBrk="1" hangingPunct="1"/>
            <a:r>
              <a:rPr lang="en-US" altLang="en-US" b="1" dirty="0">
                <a:ea typeface="ＭＳ Ｐゴシック" panose="020B0600070205080204" pitchFamily="34" charset="-128"/>
              </a:rPr>
              <a:t>Tax-Deferred Strategy</a:t>
            </a:r>
            <a:r>
              <a:rPr lang="en-US" altLang="en-US" dirty="0">
                <a:ea typeface="ＭＳ Ｐゴシック" panose="020B0600070205080204" pitchFamily="34" charset="-128"/>
              </a:rPr>
              <a:t> – is when you set aside a portion of your after tax income for retirement, earnings on the account grow tax-deferred.  A Non-deductible IRA or an annuity are examples of this type of savings.</a:t>
            </a:r>
          </a:p>
          <a:p>
            <a:pPr eaLnBrk="1" hangingPunct="1"/>
            <a:endParaRPr lang="en-US" altLang="en-US" dirty="0">
              <a:ea typeface="ＭＳ Ｐゴシック" panose="020B0600070205080204" pitchFamily="34" charset="-128"/>
            </a:endParaRPr>
          </a:p>
          <a:p>
            <a:pPr eaLnBrk="1" hangingPunct="1"/>
            <a:r>
              <a:rPr lang="en-US" altLang="en-US" b="1" dirty="0">
                <a:ea typeface="ＭＳ Ｐゴシック" panose="020B0600070205080204" pitchFamily="34" charset="-128"/>
              </a:rPr>
              <a:t>Tax-Free Strategy</a:t>
            </a:r>
            <a:r>
              <a:rPr lang="en-US" altLang="en-US" dirty="0">
                <a:ea typeface="ＭＳ Ｐゴシック" panose="020B0600070205080204" pitchFamily="34" charset="-128"/>
              </a:rPr>
              <a:t> - is similar to a Tax-Deferred Strategy:  you set aside a portion of your after tax income, and earnings grow tax-deferred.  If all the requirements are met, then the earnings can be taken out retirement free from Federal income taxes.  </a:t>
            </a:r>
            <a:r>
              <a:rPr lang="en-US" altLang="en-US">
                <a:ea typeface="ＭＳ Ｐゴシック" panose="020B0600070205080204" pitchFamily="34" charset="-128"/>
              </a:rPr>
              <a:t>A Roth IRA is an example of this type of savings.  </a:t>
            </a:r>
          </a:p>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15</a:t>
            </a:fld>
            <a:endParaRPr lang="en-US"/>
          </a:p>
        </p:txBody>
      </p:sp>
    </p:spTree>
    <p:extLst>
      <p:ext uri="{BB962C8B-B14F-4D97-AF65-F5344CB8AC3E}">
        <p14:creationId xmlns:p14="http://schemas.microsoft.com/office/powerpoint/2010/main" val="2265105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buFontTx/>
              <a:buChar char="•"/>
            </a:pPr>
            <a:r>
              <a:rPr lang="en-US" sz="900" dirty="0">
                <a:ea typeface="ＭＳ Ｐゴシック" charset="-128"/>
              </a:rPr>
              <a:t>Let’s take a look at some different sources of retirement income.</a:t>
            </a:r>
          </a:p>
          <a:p>
            <a:pPr eaLnBrk="1" hangingPunct="1">
              <a:lnSpc>
                <a:spcPct val="80000"/>
              </a:lnSpc>
              <a:buFontTx/>
              <a:buChar char="•"/>
            </a:pPr>
            <a:endParaRPr lang="en-US" sz="900" dirty="0">
              <a:ea typeface="ＭＳ Ｐゴシック" charset="-128"/>
            </a:endParaRPr>
          </a:p>
          <a:p>
            <a:pPr eaLnBrk="1" hangingPunct="1">
              <a:lnSpc>
                <a:spcPct val="80000"/>
              </a:lnSpc>
              <a:buFontTx/>
              <a:buChar char="•"/>
            </a:pPr>
            <a:r>
              <a:rPr lang="en-US" sz="900" dirty="0">
                <a:ea typeface="ＭＳ Ｐゴシック" charset="-128"/>
              </a:rPr>
              <a:t>When you retire, all of your money will be in one of two pots as I like to call them – either Taxable or Tax-Free. </a:t>
            </a:r>
          </a:p>
          <a:p>
            <a:pPr eaLnBrk="1" hangingPunct="1">
              <a:lnSpc>
                <a:spcPct val="80000"/>
              </a:lnSpc>
            </a:pPr>
            <a:r>
              <a:rPr lang="en-US" sz="900" dirty="0">
                <a:ea typeface="ＭＳ Ｐゴシック" charset="-128"/>
              </a:rPr>
              <a:t> </a:t>
            </a:r>
          </a:p>
          <a:p>
            <a:pPr eaLnBrk="1" hangingPunct="1">
              <a:lnSpc>
                <a:spcPct val="80000"/>
              </a:lnSpc>
              <a:buFontTx/>
              <a:buChar char="•"/>
            </a:pPr>
            <a:r>
              <a:rPr lang="en-US" sz="900" dirty="0">
                <a:ea typeface="ＭＳ Ｐゴシック" charset="-128"/>
              </a:rPr>
              <a:t>If you could choose which pot you’d like to have the most money it, which one would you prefer?  Taxable or Tax-Free? (Let them actually answer this question – very important.)</a:t>
            </a:r>
          </a:p>
          <a:p>
            <a:pPr eaLnBrk="1" hangingPunct="1">
              <a:lnSpc>
                <a:spcPct val="80000"/>
              </a:lnSpc>
              <a:buFontTx/>
              <a:buChar char="•"/>
            </a:pPr>
            <a:endParaRPr lang="en-US" sz="900" dirty="0">
              <a:ea typeface="ＭＳ Ｐゴシック" charset="-128"/>
            </a:endParaRPr>
          </a:p>
          <a:p>
            <a:pPr eaLnBrk="1" hangingPunct="1">
              <a:lnSpc>
                <a:spcPct val="80000"/>
              </a:lnSpc>
              <a:buFontTx/>
              <a:buChar char="•"/>
            </a:pPr>
            <a:r>
              <a:rPr lang="en-US" sz="900" dirty="0">
                <a:ea typeface="ＭＳ Ｐゴシック" charset="-128"/>
              </a:rPr>
              <a:t>We’re going to look at the taxable side first.  This pot can be divided into two different types of tax.  The first kind is called Capital Gains Tax.  Some of the things that fall into this category are: Stocks, Mutual Funds, Investment Real Estate, and the Sale of a Business.  For those items, if you have owned them longer than 12 months, when you sell them, you currently only pay 15% on the profit.  Now this rate can change and probably will, but for now, that’s the tax rate.</a:t>
            </a:r>
          </a:p>
          <a:p>
            <a:pPr eaLnBrk="1" hangingPunct="1">
              <a:lnSpc>
                <a:spcPct val="80000"/>
              </a:lnSpc>
              <a:buFontTx/>
              <a:buChar char="•"/>
            </a:pPr>
            <a:endParaRPr lang="en-US" sz="900" dirty="0">
              <a:ea typeface="ＭＳ Ｐゴシック" charset="-128"/>
            </a:endParaRPr>
          </a:p>
          <a:p>
            <a:pPr eaLnBrk="1" hangingPunct="1">
              <a:lnSpc>
                <a:spcPct val="80000"/>
              </a:lnSpc>
              <a:buFontTx/>
              <a:buChar char="•"/>
            </a:pPr>
            <a:r>
              <a:rPr lang="en-US" sz="900" dirty="0">
                <a:ea typeface="ＭＳ Ｐゴシック" charset="-128"/>
              </a:rPr>
              <a:t>The other side of this pot is something you are VERY familiar with – Income Tax.  </a:t>
            </a:r>
          </a:p>
          <a:p>
            <a:pPr eaLnBrk="1" hangingPunct="1">
              <a:lnSpc>
                <a:spcPct val="80000"/>
              </a:lnSpc>
              <a:buFontTx/>
              <a:buChar char="•"/>
            </a:pPr>
            <a:endParaRPr lang="en-US" sz="900" dirty="0">
              <a:ea typeface="ＭＳ Ｐゴシック" charset="-128"/>
            </a:endParaRPr>
          </a:p>
          <a:p>
            <a:pPr eaLnBrk="1" hangingPunct="1">
              <a:lnSpc>
                <a:spcPct val="80000"/>
              </a:lnSpc>
              <a:buFontTx/>
              <a:buChar char="•"/>
            </a:pPr>
            <a:r>
              <a:rPr lang="en-US" sz="900" u="sng" dirty="0">
                <a:ea typeface="ＭＳ Ｐゴシック" charset="-128"/>
              </a:rPr>
              <a:t>QUESTION TO ASK</a:t>
            </a:r>
            <a:r>
              <a:rPr lang="en-US" sz="900" dirty="0">
                <a:ea typeface="ＭＳ Ｐゴシック" charset="-128"/>
              </a:rPr>
              <a:t>: “Let me ask you, do you think tax rates are going to be higher or lower in the future?”  (Again, wait for an answer. Nearly 100% will say higher.)</a:t>
            </a:r>
          </a:p>
          <a:p>
            <a:pPr eaLnBrk="1" hangingPunct="1">
              <a:lnSpc>
                <a:spcPct val="80000"/>
              </a:lnSpc>
              <a:buFontTx/>
              <a:buChar char="•"/>
            </a:pPr>
            <a:endParaRPr lang="en-US" sz="900" dirty="0">
              <a:ea typeface="ＭＳ Ｐゴシック" charset="-128"/>
            </a:endParaRPr>
          </a:p>
          <a:p>
            <a:pPr eaLnBrk="1" hangingPunct="1">
              <a:lnSpc>
                <a:spcPct val="80000"/>
              </a:lnSpc>
              <a:buFontTx/>
              <a:buChar char="•"/>
            </a:pPr>
            <a:r>
              <a:rPr lang="en-US" sz="900" dirty="0">
                <a:ea typeface="ＭＳ Ｐゴシック" charset="-128"/>
              </a:rPr>
              <a:t>I agree. I think there are a lot of reasons for that to be the case, and we are already seeing the top tax rate going from 35% to just under 40%.  However, no one knows what that will look like, so let’s just assume a 40% rate for now.</a:t>
            </a:r>
          </a:p>
          <a:p>
            <a:pPr eaLnBrk="1" hangingPunct="1">
              <a:lnSpc>
                <a:spcPct val="80000"/>
              </a:lnSpc>
              <a:buFontTx/>
              <a:buChar char="•"/>
            </a:pPr>
            <a:endParaRPr lang="en-US" sz="900" dirty="0">
              <a:ea typeface="ＭＳ Ｐゴシック" charset="-128"/>
            </a:endParaRPr>
          </a:p>
          <a:p>
            <a:pPr eaLnBrk="1" hangingPunct="1">
              <a:lnSpc>
                <a:spcPct val="80000"/>
              </a:lnSpc>
              <a:buFontTx/>
              <a:buChar char="•"/>
            </a:pPr>
            <a:r>
              <a:rPr lang="en-US" sz="900" dirty="0">
                <a:ea typeface="ＭＳ Ｐゴシック" charset="-128"/>
              </a:rPr>
              <a:t>What things fall into that category?</a:t>
            </a:r>
          </a:p>
          <a:p>
            <a:pPr lvl="1" eaLnBrk="1" hangingPunct="1">
              <a:lnSpc>
                <a:spcPct val="80000"/>
              </a:lnSpc>
              <a:buFontTx/>
              <a:buChar char="•"/>
            </a:pPr>
            <a:r>
              <a:rPr lang="en-US" sz="900" dirty="0"/>
              <a:t>First, any income you continue to earn – including 1099 interest.</a:t>
            </a:r>
          </a:p>
          <a:p>
            <a:pPr lvl="1" eaLnBrk="1" hangingPunct="1">
              <a:lnSpc>
                <a:spcPct val="80000"/>
              </a:lnSpc>
              <a:buFontTx/>
              <a:buChar char="•"/>
            </a:pPr>
            <a:r>
              <a:rPr lang="en-US" sz="900" dirty="0"/>
              <a:t>Second, even Social Security can now be subject to Income Tax.</a:t>
            </a:r>
          </a:p>
          <a:p>
            <a:pPr lvl="1" eaLnBrk="1" hangingPunct="1">
              <a:lnSpc>
                <a:spcPct val="80000"/>
              </a:lnSpc>
              <a:buFontTx/>
              <a:buChar char="•"/>
            </a:pPr>
            <a:r>
              <a:rPr lang="en-US" sz="900" dirty="0"/>
              <a:t>But most of the things that fall into that category are what I like to call the Alphabet Soup of Retirement: IRA, SEP, Simple, 401(k), 403(b), etc.  Anything that is classed as a Tax-Qualified Retirement Plan. </a:t>
            </a:r>
          </a:p>
          <a:p>
            <a:pPr lvl="1" eaLnBrk="1" hangingPunct="1">
              <a:lnSpc>
                <a:spcPct val="80000"/>
              </a:lnSpc>
              <a:buFontTx/>
              <a:buChar char="•"/>
            </a:pPr>
            <a:endParaRPr lang="en-US" sz="900" dirty="0"/>
          </a:p>
          <a:p>
            <a:pPr eaLnBrk="1" hangingPunct="1">
              <a:lnSpc>
                <a:spcPct val="80000"/>
              </a:lnSpc>
              <a:buFontTx/>
              <a:buChar char="•"/>
            </a:pPr>
            <a:r>
              <a:rPr lang="en-US" sz="900" dirty="0">
                <a:ea typeface="ＭＳ Ｐゴシック" charset="-128"/>
              </a:rPr>
              <a:t>When the money went into these accounts you didn’t pay tax on it; however, when it comes out … all of it … both contribution AND gain will be taxed at whatever the income tax rate is at that time.</a:t>
            </a:r>
          </a:p>
        </p:txBody>
      </p:sp>
      <p:sp>
        <p:nvSpPr>
          <p:cNvPr id="4" name="Slide Number Placeholder 3"/>
          <p:cNvSpPr>
            <a:spLocks noGrp="1"/>
          </p:cNvSpPr>
          <p:nvPr>
            <p:ph type="sldNum" sz="quarter" idx="10"/>
          </p:nvPr>
        </p:nvSpPr>
        <p:spPr/>
        <p:txBody>
          <a:bodyPr/>
          <a:lstStyle/>
          <a:p>
            <a:fld id="{29AFF013-4586-0649-8B7C-FB7A6D3FE562}" type="slidenum">
              <a:rPr lang="en-US" smtClean="0"/>
              <a:t>16</a:t>
            </a:fld>
            <a:endParaRPr lang="en-US"/>
          </a:p>
        </p:txBody>
      </p:sp>
    </p:spTree>
    <p:extLst>
      <p:ext uri="{BB962C8B-B14F-4D97-AF65-F5344CB8AC3E}">
        <p14:creationId xmlns:p14="http://schemas.microsoft.com/office/powerpoint/2010/main" val="691562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lnSpc>
                <a:spcPct val="80000"/>
              </a:lnSpc>
              <a:buFontTx/>
              <a:buChar char="•"/>
            </a:pPr>
            <a:r>
              <a:rPr lang="en-US" sz="800" dirty="0">
                <a:ea typeface="ＭＳ Ｐゴシック" charset="-128"/>
              </a:rPr>
              <a:t>Now, let’s look at what falls into the Tax-Free Pot.</a:t>
            </a:r>
          </a:p>
          <a:p>
            <a:pPr marL="228600" indent="-228600" eaLnBrk="1" hangingPunct="1">
              <a:lnSpc>
                <a:spcPct val="80000"/>
              </a:lnSpc>
            </a:pPr>
            <a:endParaRPr lang="en-US" sz="800" dirty="0">
              <a:ea typeface="ＭＳ Ｐゴシック" charset="-128"/>
            </a:endParaRPr>
          </a:p>
          <a:p>
            <a:pPr marL="228600" indent="-228600" eaLnBrk="1" hangingPunct="1">
              <a:lnSpc>
                <a:spcPct val="80000"/>
              </a:lnSpc>
              <a:buFontTx/>
              <a:buChar char="•"/>
            </a:pPr>
            <a:r>
              <a:rPr lang="en-US" sz="800" dirty="0">
                <a:ea typeface="ＭＳ Ｐゴシック" charset="-128"/>
              </a:rPr>
              <a:t>There are 3 places that I’m aware of that you can put money and access it tax-free.</a:t>
            </a:r>
          </a:p>
          <a:p>
            <a:pPr marL="685800" lvl="1" indent="-228600" eaLnBrk="1" hangingPunct="1">
              <a:lnSpc>
                <a:spcPct val="80000"/>
              </a:lnSpc>
              <a:buFontTx/>
              <a:buChar char="•"/>
            </a:pPr>
            <a:r>
              <a:rPr lang="en-US" sz="800" dirty="0"/>
              <a:t>The first one is Municipal Bonds.</a:t>
            </a:r>
          </a:p>
          <a:p>
            <a:pPr marL="685800" lvl="1" indent="-228600" eaLnBrk="1" hangingPunct="1">
              <a:lnSpc>
                <a:spcPct val="80000"/>
              </a:lnSpc>
              <a:buFontTx/>
              <a:buChar char="•"/>
            </a:pPr>
            <a:r>
              <a:rPr lang="en-US" sz="800" dirty="0"/>
              <a:t>The second one is the Roth IRA</a:t>
            </a:r>
          </a:p>
          <a:p>
            <a:pPr marL="685800" lvl="1" indent="-228600" eaLnBrk="1" hangingPunct="1">
              <a:lnSpc>
                <a:spcPct val="80000"/>
              </a:lnSpc>
              <a:buFontTx/>
              <a:buChar char="•"/>
            </a:pPr>
            <a:r>
              <a:rPr lang="en-US" sz="800" dirty="0"/>
              <a:t>And the third is certain types of Life Insurance.</a:t>
            </a:r>
          </a:p>
          <a:p>
            <a:pPr marL="685800" lvl="1" indent="-228600" eaLnBrk="1" hangingPunct="1">
              <a:lnSpc>
                <a:spcPct val="80000"/>
              </a:lnSpc>
            </a:pPr>
            <a:endParaRPr lang="en-US" sz="800" dirty="0"/>
          </a:p>
          <a:p>
            <a:pPr marL="228600" indent="-228600" eaLnBrk="1" hangingPunct="1">
              <a:lnSpc>
                <a:spcPct val="80000"/>
              </a:lnSpc>
              <a:buFontTx/>
              <a:buChar char="•"/>
            </a:pPr>
            <a:r>
              <a:rPr lang="en-US" sz="800" dirty="0">
                <a:ea typeface="ＭＳ Ｐゴシック" charset="-128"/>
              </a:rPr>
              <a:t>I tend to cross off Municipal Bonds for everyone for two reasons.  First, over time, Municipal Bonds have barely kept pace with inflation.  And second, Muni Bonds by themselves are not very well diversified.</a:t>
            </a:r>
          </a:p>
          <a:p>
            <a:pPr marL="228600" indent="-228600" eaLnBrk="1" hangingPunct="1">
              <a:lnSpc>
                <a:spcPct val="80000"/>
              </a:lnSpc>
              <a:buFontTx/>
              <a:buChar char="•"/>
            </a:pPr>
            <a:endParaRPr lang="en-US" sz="800" dirty="0">
              <a:ea typeface="ＭＳ Ｐゴシック" charset="-128"/>
            </a:endParaRPr>
          </a:p>
          <a:p>
            <a:pPr marL="228600" indent="-228600" eaLnBrk="1" hangingPunct="1">
              <a:lnSpc>
                <a:spcPct val="80000"/>
              </a:lnSpc>
              <a:buFontTx/>
              <a:buChar char="•"/>
            </a:pPr>
            <a:r>
              <a:rPr lang="en-US" sz="800" dirty="0">
                <a:ea typeface="ＭＳ Ｐゴシック" charset="-128"/>
              </a:rPr>
              <a:t>IF CLIENT IS HIGH INCOME EARNER AND </a:t>
            </a:r>
            <a:r>
              <a:rPr lang="en-US" sz="800" b="1" i="1" u="sng" dirty="0">
                <a:ea typeface="ＭＳ Ｐゴシック" charset="-128"/>
              </a:rPr>
              <a:t>CAN’T</a:t>
            </a:r>
            <a:r>
              <a:rPr lang="en-US" sz="800" dirty="0">
                <a:ea typeface="ＭＳ Ｐゴシック" charset="-128"/>
              </a:rPr>
              <a:t> CONTRIBUTE TO A ROTH DUE TO INCOME, SAY: </a:t>
            </a:r>
          </a:p>
          <a:p>
            <a:pPr marL="685800" lvl="1" indent="-228600" eaLnBrk="1" hangingPunct="1">
              <a:lnSpc>
                <a:spcPct val="80000"/>
              </a:lnSpc>
              <a:buFontTx/>
              <a:buChar char="•"/>
            </a:pPr>
            <a:r>
              <a:rPr lang="en-US" sz="800" dirty="0"/>
              <a:t>In your case ____(name)_____ we have to cross off the Roth IRA, because the government, in their great wisdom, has decided that you make too much money and therefore, don’t qualify.</a:t>
            </a:r>
          </a:p>
          <a:p>
            <a:pPr marL="685800" lvl="1" indent="-228600" eaLnBrk="1" hangingPunct="1">
              <a:lnSpc>
                <a:spcPct val="80000"/>
              </a:lnSpc>
              <a:buFontTx/>
              <a:buChar char="•"/>
            </a:pPr>
            <a:r>
              <a:rPr lang="en-US" sz="800" dirty="0"/>
              <a:t>So, in your case, the only place that you are able to get money into the Tax-Free Pot is Life Insurance … but it just so happens that’s  really good option.</a:t>
            </a:r>
          </a:p>
          <a:p>
            <a:pPr marL="685800" lvl="1" indent="-228600" eaLnBrk="1" hangingPunct="1">
              <a:lnSpc>
                <a:spcPct val="80000"/>
              </a:lnSpc>
              <a:buFontTx/>
              <a:buChar char="•"/>
            </a:pPr>
            <a:endParaRPr lang="en-US" sz="800" dirty="0"/>
          </a:p>
          <a:p>
            <a:pPr marL="228600" indent="-228600" eaLnBrk="1" hangingPunct="1">
              <a:lnSpc>
                <a:spcPct val="80000"/>
              </a:lnSpc>
              <a:buFontTx/>
              <a:buChar char="•"/>
            </a:pPr>
            <a:r>
              <a:rPr lang="en-US" sz="800" dirty="0">
                <a:ea typeface="ＭＳ Ｐゴシック" charset="-128"/>
              </a:rPr>
              <a:t>IF CLIENT </a:t>
            </a:r>
            <a:r>
              <a:rPr lang="en-US" sz="800" b="1" i="1" u="sng" dirty="0">
                <a:ea typeface="ＭＳ Ｐゴシック" charset="-128"/>
              </a:rPr>
              <a:t>CAN </a:t>
            </a:r>
            <a:r>
              <a:rPr lang="en-US" sz="800" dirty="0">
                <a:ea typeface="ＭＳ Ｐゴシック" charset="-128"/>
              </a:rPr>
              <a:t>CONTRIBUTE TO A ROTH IRA, SAY:</a:t>
            </a:r>
          </a:p>
          <a:p>
            <a:pPr marL="685800" lvl="1" indent="-228600" eaLnBrk="1" hangingPunct="1">
              <a:lnSpc>
                <a:spcPct val="80000"/>
              </a:lnSpc>
              <a:buFontTx/>
              <a:buChar char="•"/>
            </a:pPr>
            <a:r>
              <a:rPr lang="en-US" sz="800" dirty="0"/>
              <a:t>So in your case, you can contribute to both a Roth IRA and Life Insurance … and they’re both a really good options.</a:t>
            </a:r>
          </a:p>
          <a:p>
            <a:pPr marL="0" marR="0" lvl="0" indent="0" algn="l" defTabSz="914400" rtl="0" eaLnBrk="1" fontAlgn="auto" latinLnBrk="0" hangingPunct="1">
              <a:lnSpc>
                <a:spcPct val="80000"/>
              </a:lnSpc>
              <a:spcBef>
                <a:spcPts val="0"/>
              </a:spcBef>
              <a:spcAft>
                <a:spcPts val="0"/>
              </a:spcAft>
              <a:buClrTx/>
              <a:buSzTx/>
              <a:buFontTx/>
              <a:buNone/>
              <a:tabLst/>
              <a:defRPr/>
            </a:pPr>
            <a:endParaRPr lang="en-US" sz="900" dirty="0">
              <a:ea typeface="ＭＳ Ｐゴシック" charset="-128"/>
            </a:endParaRPr>
          </a:p>
        </p:txBody>
      </p:sp>
      <p:sp>
        <p:nvSpPr>
          <p:cNvPr id="4" name="Slide Number Placeholder 3"/>
          <p:cNvSpPr>
            <a:spLocks noGrp="1"/>
          </p:cNvSpPr>
          <p:nvPr>
            <p:ph type="sldNum" sz="quarter" idx="10"/>
          </p:nvPr>
        </p:nvSpPr>
        <p:spPr/>
        <p:txBody>
          <a:bodyPr/>
          <a:lstStyle/>
          <a:p>
            <a:fld id="{29AFF013-4586-0649-8B7C-FB7A6D3FE562}" type="slidenum">
              <a:rPr lang="en-US" smtClean="0"/>
              <a:t>17</a:t>
            </a:fld>
            <a:endParaRPr lang="en-US"/>
          </a:p>
        </p:txBody>
      </p:sp>
    </p:spTree>
    <p:extLst>
      <p:ext uri="{BB962C8B-B14F-4D97-AF65-F5344CB8AC3E}">
        <p14:creationId xmlns:p14="http://schemas.microsoft.com/office/powerpoint/2010/main" val="2913545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rPr>
              <a:t>Now, let me ask you a question?  If you were doing the wrong thing for your retirement, when would you like to know about it…now, or when you retire?</a:t>
            </a:r>
          </a:p>
          <a:p>
            <a:pPr eaLnBrk="1" hangingPunct="1"/>
            <a:endParaRPr lang="en-US" dirty="0">
              <a:latin typeface="Arial" charset="0"/>
            </a:endParaRPr>
          </a:p>
          <a:p>
            <a:pPr eaLnBrk="1" hangingPunct="1"/>
            <a:r>
              <a:rPr lang="en-US" dirty="0">
                <a:latin typeface="Arial" charset="0"/>
              </a:rPr>
              <a:t>Now, of course… (Click)</a:t>
            </a:r>
          </a:p>
        </p:txBody>
      </p:sp>
      <p:sp>
        <p:nvSpPr>
          <p:cNvPr id="4" name="Slide Number Placeholder 3"/>
          <p:cNvSpPr>
            <a:spLocks noGrp="1"/>
          </p:cNvSpPr>
          <p:nvPr>
            <p:ph type="sldNum" sz="quarter" idx="10"/>
          </p:nvPr>
        </p:nvSpPr>
        <p:spPr/>
        <p:txBody>
          <a:bodyPr/>
          <a:lstStyle/>
          <a:p>
            <a:fld id="{29AFF013-4586-0649-8B7C-FB7A6D3FE562}" type="slidenum">
              <a:rPr lang="en-US" smtClean="0"/>
              <a:t>18</a:t>
            </a:fld>
            <a:endParaRPr lang="en-US"/>
          </a:p>
        </p:txBody>
      </p:sp>
    </p:spTree>
    <p:extLst>
      <p:ext uri="{BB962C8B-B14F-4D97-AF65-F5344CB8AC3E}">
        <p14:creationId xmlns:p14="http://schemas.microsoft.com/office/powerpoint/2010/main" val="1991977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233" marR="0" indent="-216233" algn="l" defTabSz="914400" rtl="0" eaLnBrk="1" fontAlgn="auto" latinLnBrk="0" hangingPunct="1">
              <a:lnSpc>
                <a:spcPct val="100000"/>
              </a:lnSpc>
              <a:spcBef>
                <a:spcPts val="0"/>
              </a:spcBef>
              <a:spcAft>
                <a:spcPts val="0"/>
              </a:spcAft>
              <a:buClrTx/>
              <a:buSzTx/>
              <a:buFontTx/>
              <a:buNone/>
              <a:tabLst/>
              <a:defRPr/>
            </a:pPr>
            <a:r>
              <a:rPr lang="en-US" dirty="0"/>
              <a:t>Here’s the types of money available in retirement. </a:t>
            </a:r>
          </a:p>
          <a:p>
            <a:pPr marL="216233" indent="-216233"/>
            <a:endParaRPr lang="en-US" dirty="0"/>
          </a:p>
        </p:txBody>
      </p:sp>
      <p:sp>
        <p:nvSpPr>
          <p:cNvPr id="4" name="Slide Number Placeholder 3"/>
          <p:cNvSpPr>
            <a:spLocks noGrp="1"/>
          </p:cNvSpPr>
          <p:nvPr>
            <p:ph type="sldNum" sz="quarter" idx="10"/>
          </p:nvPr>
        </p:nvSpPr>
        <p:spPr/>
        <p:txBody>
          <a:bodyPr/>
          <a:lstStyle/>
          <a:p>
            <a:fld id="{29AFF013-4586-0649-8B7C-FB7A6D3FE562}" type="slidenum">
              <a:rPr lang="en-US" smtClean="0"/>
              <a:t>19</a:t>
            </a:fld>
            <a:endParaRPr lang="en-US"/>
          </a:p>
        </p:txBody>
      </p:sp>
    </p:spTree>
    <p:extLst>
      <p:ext uri="{BB962C8B-B14F-4D97-AF65-F5344CB8AC3E}">
        <p14:creationId xmlns:p14="http://schemas.microsoft.com/office/powerpoint/2010/main" val="4196172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8F48DD-0846-44BC-9EB5-BED54155AC3F}" type="slidenum">
              <a:rPr lang="en-US" smtClean="0"/>
              <a:t>2</a:t>
            </a:fld>
            <a:endParaRPr lang="en-US" dirty="0"/>
          </a:p>
        </p:txBody>
      </p:sp>
    </p:spTree>
    <p:extLst>
      <p:ext uri="{BB962C8B-B14F-4D97-AF65-F5344CB8AC3E}">
        <p14:creationId xmlns:p14="http://schemas.microsoft.com/office/powerpoint/2010/main" val="3178027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233" indent="-216233"/>
            <a:r>
              <a:rPr lang="en-US" dirty="0"/>
              <a:t>What kind of money is non-earned? An inheritance, lottery winnings, and employee matched contributions to a 401(k).  Of course, you always want to take advantage of any “free” money.  That goes especially for making sure you are contributing to your employer’s retirement plan to take full advantage of any matching money they will contribute to your account.  </a:t>
            </a:r>
          </a:p>
          <a:p>
            <a:pPr marL="216233" indent="-216233"/>
            <a:endParaRPr lang="en-US" dirty="0"/>
          </a:p>
        </p:txBody>
      </p:sp>
      <p:sp>
        <p:nvSpPr>
          <p:cNvPr id="4" name="Slide Number Placeholder 3"/>
          <p:cNvSpPr>
            <a:spLocks noGrp="1"/>
          </p:cNvSpPr>
          <p:nvPr>
            <p:ph type="sldNum" sz="quarter" idx="10"/>
          </p:nvPr>
        </p:nvSpPr>
        <p:spPr/>
        <p:txBody>
          <a:bodyPr/>
          <a:lstStyle/>
          <a:p>
            <a:fld id="{29AFF013-4586-0649-8B7C-FB7A6D3FE562}" type="slidenum">
              <a:rPr lang="en-US" smtClean="0"/>
              <a:t>20</a:t>
            </a:fld>
            <a:endParaRPr lang="en-US"/>
          </a:p>
        </p:txBody>
      </p:sp>
    </p:spTree>
    <p:extLst>
      <p:ext uri="{BB962C8B-B14F-4D97-AF65-F5344CB8AC3E}">
        <p14:creationId xmlns:p14="http://schemas.microsoft.com/office/powerpoint/2010/main" val="2137219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233" indent="-216233"/>
            <a:r>
              <a:rPr lang="en-US" sz="1200" dirty="0"/>
              <a:t>Now, let’s take a look at tax-free money.  Please be aware these aren’t the only vehicles that can potentially provide tax-free income, but they are ones we work with every day.  </a:t>
            </a:r>
          </a:p>
          <a:p>
            <a:pPr marL="216233" indent="-216233"/>
            <a:r>
              <a:rPr lang="en-US" sz="1200" dirty="0"/>
              <a:t>Roth IRAs: Good choice……if you qualify. In 2009, in order to contribute to a  Roth IRA your adjusted gross income must be below $166,000 if married filing jointly, and is phased out totally at $176,000. If you’re single, it’s $105,000 and is phased out at totally at $120,000. Contributions are limited to $5,000 per person unless you’re 50 or older and then you can contribute an extra $1,000 as a catch up provision.</a:t>
            </a:r>
          </a:p>
          <a:p>
            <a:pPr marL="216233" indent="-216233"/>
            <a:r>
              <a:rPr lang="en-US" sz="1200" dirty="0"/>
              <a:t>	There are times when it may be in your best interest to explore the possibility of converting your traditional tax qualified (taxable) IRA to a Roth IRA (tax-free). There are current tax consequences to this move and only after careful consideration with your advisor and tax planner should this option be considered. 	</a:t>
            </a:r>
          </a:p>
          <a:p>
            <a:pPr marL="216233" indent="-216233"/>
            <a:r>
              <a:rPr lang="en-US" sz="1200" dirty="0"/>
              <a:t>	With that being said, In 2010 there is a one-year window that may be more favorable for this move where you will be able to spread the tax over two years, and there is no income limit on the conversion. If you’d like more information on this please arrange for a complimentary consultation at the end of this workshop.</a:t>
            </a:r>
          </a:p>
          <a:p>
            <a:pPr marL="216233" indent="-216233"/>
            <a:r>
              <a:rPr lang="en-US" sz="1200" dirty="0"/>
              <a:t>Universal Life Insurance Cash Value: If you need life insurance, or have the desire to leave a legacy this may provide an ideal solution. Your income that you use for the premium would have already been taxed, and through the use of loans you can potentially receive tax-free income if the policy is correctly structured. Certain policies offer interest you earn on your cash value equal to the interest the loan costs you so you have a zero net cost for the loan.  The plan is also self-completing in the event of disability or death, meaning that the death benefit or other benefits provided by riders would help fund your family’s goals.</a:t>
            </a:r>
          </a:p>
          <a:p>
            <a:pPr marL="216233" indent="-216233"/>
            <a:r>
              <a:rPr lang="en-US" sz="1200" dirty="0"/>
              <a:t>[note to presenter – if you are asked about municipal bonds and you don’t hold either a series 7 or investment adviser representative registration, indicate that you can have a colleague who is licensed to discuss these investments call them and answer their questions.]</a:t>
            </a:r>
          </a:p>
          <a:p>
            <a:pPr marL="216233" indent="-216233"/>
            <a:endParaRPr lang="en-US" sz="1200" dirty="0"/>
          </a:p>
          <a:p>
            <a:pPr marL="216233" indent="-216233"/>
            <a:endParaRPr lang="en-US" sz="1200" dirty="0"/>
          </a:p>
          <a:p>
            <a:pPr marL="216233" indent="-216233"/>
            <a:endParaRPr lang="en-US" sz="1200" dirty="0">
              <a:solidFill>
                <a:srgbClr val="FF0000"/>
              </a:solidFill>
            </a:endParaRPr>
          </a:p>
          <a:p>
            <a:pPr marL="216233" indent="-216233"/>
            <a:endParaRPr lang="en-US" dirty="0"/>
          </a:p>
        </p:txBody>
      </p:sp>
      <p:sp>
        <p:nvSpPr>
          <p:cNvPr id="4" name="Slide Number Placeholder 3"/>
          <p:cNvSpPr>
            <a:spLocks noGrp="1"/>
          </p:cNvSpPr>
          <p:nvPr>
            <p:ph type="sldNum" sz="quarter" idx="10"/>
          </p:nvPr>
        </p:nvSpPr>
        <p:spPr/>
        <p:txBody>
          <a:bodyPr/>
          <a:lstStyle/>
          <a:p>
            <a:fld id="{29AFF013-4586-0649-8B7C-FB7A6D3FE562}" type="slidenum">
              <a:rPr lang="en-US" smtClean="0"/>
              <a:t>21</a:t>
            </a:fld>
            <a:endParaRPr lang="en-US"/>
          </a:p>
        </p:txBody>
      </p:sp>
    </p:spTree>
    <p:extLst>
      <p:ext uri="{BB962C8B-B14F-4D97-AF65-F5344CB8AC3E}">
        <p14:creationId xmlns:p14="http://schemas.microsoft.com/office/powerpoint/2010/main" val="2786083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233" indent="-216233"/>
            <a:r>
              <a:rPr lang="en-US" dirty="0"/>
              <a:t>Tax-deferred money is where most Americans accumulate retirement dollars. And this is where the sleeping giant lies. You are secretly growing your own future tax bill. </a:t>
            </a:r>
          </a:p>
          <a:p>
            <a:pPr marL="216233" indent="-216233"/>
            <a:r>
              <a:rPr lang="en-US" dirty="0"/>
              <a:t>There are great benefits to these types of savings plans. If it wasn’t for employer-sponsored retirement plans, many people wouldn’t have any retirement savings.</a:t>
            </a:r>
          </a:p>
          <a:p>
            <a:pPr marL="216233" indent="-216233"/>
            <a:r>
              <a:rPr lang="en-US" dirty="0"/>
              <a:t>But, as with many silver linings, there’s a dark cloud…..</a:t>
            </a:r>
          </a:p>
          <a:p>
            <a:pPr marL="216233" indent="-216233"/>
            <a:r>
              <a:rPr lang="en-US" dirty="0"/>
              <a:t>The logic that motivates people to put money in tax qualified plans is current tax deduction with the thought that at retirement you will be in a lower tax bracket. Although the concept sounds good where do you think taxes are going to be when you take distributions from these accounts?  And with qualified plans, after age 70 ½ you are required to begin taking minimum distributions and pay the tax on them.  </a:t>
            </a:r>
          </a:p>
          <a:p>
            <a:pPr marL="216233" indent="-216233"/>
            <a:r>
              <a:rPr lang="en-US" dirty="0"/>
              <a:t>Annuities are also long-term retirement vehicles offered by insurance companies.  The earnings are tax-deferred until they are distributed, and are taxed as ordinary income.  </a:t>
            </a:r>
          </a:p>
          <a:p>
            <a:pPr marL="216233" indent="-216233"/>
            <a:endParaRPr lang="en-US" dirty="0"/>
          </a:p>
        </p:txBody>
      </p:sp>
      <p:sp>
        <p:nvSpPr>
          <p:cNvPr id="4" name="Slide Number Placeholder 3"/>
          <p:cNvSpPr>
            <a:spLocks noGrp="1"/>
          </p:cNvSpPr>
          <p:nvPr>
            <p:ph type="sldNum" sz="quarter" idx="10"/>
          </p:nvPr>
        </p:nvSpPr>
        <p:spPr/>
        <p:txBody>
          <a:bodyPr/>
          <a:lstStyle/>
          <a:p>
            <a:fld id="{29AFF013-4586-0649-8B7C-FB7A6D3FE562}" type="slidenum">
              <a:rPr lang="en-US" smtClean="0"/>
              <a:t>22</a:t>
            </a:fld>
            <a:endParaRPr lang="en-US"/>
          </a:p>
        </p:txBody>
      </p:sp>
    </p:spTree>
    <p:extLst>
      <p:ext uri="{BB962C8B-B14F-4D97-AF65-F5344CB8AC3E}">
        <p14:creationId xmlns:p14="http://schemas.microsoft.com/office/powerpoint/2010/main" val="1212149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233" indent="-216233"/>
            <a:r>
              <a:rPr lang="en-US" dirty="0"/>
              <a:t>Taxable money:</a:t>
            </a:r>
          </a:p>
          <a:p>
            <a:pPr marL="648698" lvl="1" indent="-216233">
              <a:buFontTx/>
              <a:buChar char="•"/>
            </a:pPr>
            <a:r>
              <a:rPr lang="en-US" dirty="0"/>
              <a:t>Wages</a:t>
            </a:r>
          </a:p>
          <a:p>
            <a:pPr marL="648698" lvl="1" indent="-216233">
              <a:buFontTx/>
              <a:buChar char="•"/>
            </a:pPr>
            <a:r>
              <a:rPr lang="en-US" dirty="0"/>
              <a:t>Capital gains</a:t>
            </a:r>
          </a:p>
          <a:p>
            <a:pPr marL="648698" lvl="1" indent="-216233">
              <a:buFontTx/>
              <a:buChar char="•"/>
            </a:pPr>
            <a:r>
              <a:rPr lang="en-US" dirty="0"/>
              <a:t>1099 interest</a:t>
            </a:r>
          </a:p>
          <a:p>
            <a:pPr marL="216233" indent="-216233"/>
            <a:r>
              <a:rPr lang="en-US" dirty="0"/>
              <a:t>Just like the weather, everyone complains about taxes, but with some taxes  there’s little you can do about them…the government will always take theirs. However, the good thing about these taxes, it means you made money.  Is anyone here willing to take a $1,000 cut in pay in order to save $300 on taxes?  Of course not!  But when it comes to your retirement, if there are options to reduce your taxes in a smart way, would you want to know about it?  </a:t>
            </a:r>
          </a:p>
          <a:p>
            <a:pPr marL="216233" indent="-216233"/>
            <a:endParaRPr lang="en-US" dirty="0"/>
          </a:p>
        </p:txBody>
      </p:sp>
      <p:sp>
        <p:nvSpPr>
          <p:cNvPr id="4" name="Slide Number Placeholder 3"/>
          <p:cNvSpPr>
            <a:spLocks noGrp="1"/>
          </p:cNvSpPr>
          <p:nvPr>
            <p:ph type="sldNum" sz="quarter" idx="10"/>
          </p:nvPr>
        </p:nvSpPr>
        <p:spPr/>
        <p:txBody>
          <a:bodyPr/>
          <a:lstStyle/>
          <a:p>
            <a:fld id="{29AFF013-4586-0649-8B7C-FB7A6D3FE562}" type="slidenum">
              <a:rPr lang="en-US" smtClean="0"/>
              <a:t>23</a:t>
            </a:fld>
            <a:endParaRPr lang="en-US"/>
          </a:p>
        </p:txBody>
      </p:sp>
    </p:spTree>
    <p:extLst>
      <p:ext uri="{BB962C8B-B14F-4D97-AF65-F5344CB8AC3E}">
        <p14:creationId xmlns:p14="http://schemas.microsoft.com/office/powerpoint/2010/main" val="1822180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233" marR="0" indent="-216233" algn="l" defTabSz="914400" rtl="0" eaLnBrk="1" fontAlgn="auto" latinLnBrk="0" hangingPunct="1">
              <a:lnSpc>
                <a:spcPct val="100000"/>
              </a:lnSpc>
              <a:spcBef>
                <a:spcPts val="0"/>
              </a:spcBef>
              <a:spcAft>
                <a:spcPts val="0"/>
              </a:spcAft>
              <a:buClrTx/>
              <a:buSzTx/>
              <a:buFontTx/>
              <a:buNone/>
              <a:tabLst/>
              <a:defRPr/>
            </a:pPr>
            <a:r>
              <a:rPr lang="en-US" dirty="0"/>
              <a:t>Here’s the types of money available in retirement. </a:t>
            </a:r>
          </a:p>
          <a:p>
            <a:pPr marL="216233" indent="-216233"/>
            <a:endParaRPr lang="en-US" dirty="0"/>
          </a:p>
        </p:txBody>
      </p:sp>
      <p:sp>
        <p:nvSpPr>
          <p:cNvPr id="4" name="Slide Number Placeholder 3"/>
          <p:cNvSpPr>
            <a:spLocks noGrp="1"/>
          </p:cNvSpPr>
          <p:nvPr>
            <p:ph type="sldNum" sz="quarter" idx="10"/>
          </p:nvPr>
        </p:nvSpPr>
        <p:spPr/>
        <p:txBody>
          <a:bodyPr/>
          <a:lstStyle/>
          <a:p>
            <a:fld id="{29AFF013-4586-0649-8B7C-FB7A6D3FE562}" type="slidenum">
              <a:rPr lang="en-US" smtClean="0"/>
              <a:t>24</a:t>
            </a:fld>
            <a:endParaRPr lang="en-US"/>
          </a:p>
        </p:txBody>
      </p:sp>
    </p:spTree>
    <p:extLst>
      <p:ext uri="{BB962C8B-B14F-4D97-AF65-F5344CB8AC3E}">
        <p14:creationId xmlns:p14="http://schemas.microsoft.com/office/powerpoint/2010/main" val="1833256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25</a:t>
            </a:fld>
            <a:endParaRPr lang="en-US"/>
          </a:p>
        </p:txBody>
      </p:sp>
    </p:spTree>
    <p:extLst>
      <p:ext uri="{BB962C8B-B14F-4D97-AF65-F5344CB8AC3E}">
        <p14:creationId xmlns:p14="http://schemas.microsoft.com/office/powerpoint/2010/main" val="2693260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money that has gone into your 401(k), did you pay tax on that before it went in? No.  That’s right.  Zero taxes, but because you paid zero tax on the money going in, when you take it out, all of it, both the contribution and gain, 100% of it is going to be taxed at whatever the current tax rate is at the time you withdraw the money.  On the other side of the equation, the money that goes into that type of account, it already has been taxed.  So if you earned the money, you pay taxes on it and then you put it in here.  But because the way the rules are written on that if done properly, you are taxed on the money going in, if you do it right, you are able to access your cash and pay zero tax upon withdrawal.  </a:t>
            </a:r>
          </a:p>
        </p:txBody>
      </p:sp>
      <p:sp>
        <p:nvSpPr>
          <p:cNvPr id="4" name="Slide Number Placeholder 3"/>
          <p:cNvSpPr>
            <a:spLocks noGrp="1"/>
          </p:cNvSpPr>
          <p:nvPr>
            <p:ph type="sldNum" sz="quarter" idx="10"/>
          </p:nvPr>
        </p:nvSpPr>
        <p:spPr/>
        <p:txBody>
          <a:bodyPr/>
          <a:lstStyle/>
          <a:p>
            <a:fld id="{29AFF013-4586-0649-8B7C-FB7A6D3FE562}" type="slidenum">
              <a:rPr lang="en-US" smtClean="0"/>
              <a:t>26</a:t>
            </a:fld>
            <a:endParaRPr lang="en-US"/>
          </a:p>
        </p:txBody>
      </p:sp>
    </p:spTree>
    <p:extLst>
      <p:ext uri="{BB962C8B-B14F-4D97-AF65-F5344CB8AC3E}">
        <p14:creationId xmlns:p14="http://schemas.microsoft.com/office/powerpoint/2010/main" val="3029131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ndParaRPr>
          </a:p>
        </p:txBody>
      </p:sp>
      <p:sp>
        <p:nvSpPr>
          <p:cNvPr id="4" name="Slide Number Placeholder 3"/>
          <p:cNvSpPr>
            <a:spLocks noGrp="1"/>
          </p:cNvSpPr>
          <p:nvPr>
            <p:ph type="sldNum" sz="quarter" idx="10"/>
          </p:nvPr>
        </p:nvSpPr>
        <p:spPr/>
        <p:txBody>
          <a:bodyPr/>
          <a:lstStyle/>
          <a:p>
            <a:fld id="{29AFF013-4586-0649-8B7C-FB7A6D3FE562}" type="slidenum">
              <a:rPr lang="en-US" smtClean="0"/>
              <a:t>27</a:t>
            </a:fld>
            <a:endParaRPr lang="en-US"/>
          </a:p>
        </p:txBody>
      </p:sp>
    </p:spTree>
    <p:extLst>
      <p:ext uri="{BB962C8B-B14F-4D97-AF65-F5344CB8AC3E}">
        <p14:creationId xmlns:p14="http://schemas.microsoft.com/office/powerpoint/2010/main" val="3589463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8F48DD-0846-44BC-9EB5-BED54155AC3F}" type="slidenum">
              <a:rPr lang="en-US" smtClean="0"/>
              <a:t>28</a:t>
            </a:fld>
            <a:endParaRPr lang="en-US" dirty="0"/>
          </a:p>
        </p:txBody>
      </p:sp>
    </p:spTree>
    <p:extLst>
      <p:ext uri="{BB962C8B-B14F-4D97-AF65-F5344CB8AC3E}">
        <p14:creationId xmlns:p14="http://schemas.microsoft.com/office/powerpoint/2010/main" val="2917247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Rot="1" noChangeAspect="1" noChangeArrowheads="1" noTextEdit="1"/>
          </p:cNvSpPr>
          <p:nvPr>
            <p:ph type="sldImg"/>
          </p:nvPr>
        </p:nvSpPr>
        <p:spPr>
          <a:ln/>
        </p:spPr>
      </p:sp>
      <p:sp>
        <p:nvSpPr>
          <p:cNvPr id="20483" name="Rectangle 1027"/>
          <p:cNvSpPr>
            <a:spLocks noGrp="1" noChangeArrowheads="1"/>
          </p:cNvSpPr>
          <p:nvPr>
            <p:ph type="body" idx="1"/>
          </p:nvPr>
        </p:nvSpPr>
        <p:spPr>
          <a:noFill/>
          <a:ln/>
        </p:spPr>
        <p:txBody>
          <a:bodyPr/>
          <a:lstStyle/>
          <a:p>
            <a:pPr>
              <a:spcBef>
                <a:spcPct val="0"/>
              </a:spcBef>
            </a:pPr>
            <a:endParaRPr lang="en-US" sz="800" dirty="0">
              <a:latin typeface="HelveticaNeueLT Pro 47 LtCn" pitchFamily="34" charset="0"/>
            </a:endParaRPr>
          </a:p>
        </p:txBody>
      </p:sp>
    </p:spTree>
    <p:extLst>
      <p:ext uri="{BB962C8B-B14F-4D97-AF65-F5344CB8AC3E}">
        <p14:creationId xmlns:p14="http://schemas.microsoft.com/office/powerpoint/2010/main" val="125635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8F48DD-0846-44BC-9EB5-BED54155AC3F}" type="slidenum">
              <a:rPr lang="en-US" smtClean="0"/>
              <a:t>3</a:t>
            </a:fld>
            <a:endParaRPr lang="en-US" dirty="0"/>
          </a:p>
        </p:txBody>
      </p:sp>
    </p:spTree>
    <p:extLst>
      <p:ext uri="{BB962C8B-B14F-4D97-AF65-F5344CB8AC3E}">
        <p14:creationId xmlns:p14="http://schemas.microsoft.com/office/powerpoint/2010/main" val="1154729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r>
              <a:rPr lang="en-US" dirty="0"/>
              <a:t>Read slide</a:t>
            </a:r>
            <a:endParaRPr lang="en-US" dirty="0">
              <a:latin typeface="HelveticaNeueLT Pro 47 LtCn" pitchFamily="34" charset="0"/>
            </a:endParaRPr>
          </a:p>
        </p:txBody>
      </p:sp>
      <p:sp>
        <p:nvSpPr>
          <p:cNvPr id="25604" name="Slide Number Placeholder 3"/>
          <p:cNvSpPr>
            <a:spLocks noGrp="1"/>
          </p:cNvSpPr>
          <p:nvPr>
            <p:ph type="sldNum" sz="quarter" idx="5"/>
          </p:nvPr>
        </p:nvSpPr>
        <p:spPr>
          <a:noFill/>
        </p:spPr>
        <p:txBody>
          <a:bodyPr/>
          <a:lstStyle/>
          <a:p>
            <a:fld id="{0089EFC8-6A9C-48BE-9F5A-DC9D73DFE65B}" type="slidenum">
              <a:rPr lang="en-US" smtClean="0">
                <a:solidFill>
                  <a:prstClr val="black"/>
                </a:solidFill>
                <a:latin typeface="HelveticaNeueLT Pro 47 LtCn" pitchFamily="34" charset="0"/>
              </a:rPr>
              <a:pPr/>
              <a:t>30</a:t>
            </a:fld>
            <a:endParaRPr lang="en-US" dirty="0">
              <a:solidFill>
                <a:prstClr val="black"/>
              </a:solidFill>
              <a:latin typeface="HelveticaNeueLT Pro 47 LtCn" pitchFamily="34" charset="0"/>
            </a:endParaRPr>
          </a:p>
        </p:txBody>
      </p:sp>
    </p:spTree>
    <p:extLst>
      <p:ext uri="{BB962C8B-B14F-4D97-AF65-F5344CB8AC3E}">
        <p14:creationId xmlns:p14="http://schemas.microsoft.com/office/powerpoint/2010/main" val="910354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r>
              <a:rPr lang="en-US" dirty="0">
                <a:latin typeface="HelveticaNeueLT Pro 47 LtCn" pitchFamily="34" charset="0"/>
              </a:rPr>
              <a:t>This example that shows what may happen when you experience a chronic or critical illness.  Everyone’s goal in life is to have their income higher than their expenses.  Two things may happen when you have a chronic or critical illness.  One is that your income goes down.  You are going to have time off of work and you will need time to recover.  The second thing that may happen is that you will have increased expenses.  Even if you have the best health insurance policy available, you will have co-pays and deductibles and possibly medicine that health insurance will not cover.  So what ends up happening is that you create debt or spend your savings.</a:t>
            </a:r>
          </a:p>
          <a:p>
            <a:endParaRPr lang="en-US" dirty="0">
              <a:latin typeface="HelveticaNeueLT Pro 47 LtCn" pitchFamily="34" charset="0"/>
            </a:endParaRPr>
          </a:p>
          <a:p>
            <a:endParaRPr lang="en-US" dirty="0">
              <a:latin typeface="HelveticaNeueLT Pro 47 LtCn" pitchFamily="34" charset="0"/>
            </a:endParaRPr>
          </a:p>
          <a:p>
            <a:r>
              <a:rPr lang="en-US" dirty="0">
                <a:latin typeface="HelveticaNeueLT Pro 47 LtCn" pitchFamily="34" charset="0"/>
              </a:rPr>
              <a:t>The beauty of the living benefits is that the insured has access to benefits to help offset the increased expenses and decreased income.  This in turn in most cases allows you to keep the gap between your expenses and your income.</a:t>
            </a:r>
          </a:p>
        </p:txBody>
      </p:sp>
      <p:sp>
        <p:nvSpPr>
          <p:cNvPr id="24580" name="Slide Number Placeholder 3"/>
          <p:cNvSpPr>
            <a:spLocks noGrp="1"/>
          </p:cNvSpPr>
          <p:nvPr>
            <p:ph type="sldNum" sz="quarter" idx="5"/>
          </p:nvPr>
        </p:nvSpPr>
        <p:spPr>
          <a:noFill/>
        </p:spPr>
        <p:txBody>
          <a:bodyPr/>
          <a:lstStyle/>
          <a:p>
            <a:fld id="{AFAAFA13-825B-4F6D-B2FB-45C580DC1AFD}" type="slidenum">
              <a:rPr lang="en-US" smtClean="0">
                <a:solidFill>
                  <a:prstClr val="black"/>
                </a:solidFill>
                <a:latin typeface="HelveticaNeueLT Pro 47 LtCn" pitchFamily="34" charset="0"/>
              </a:rPr>
              <a:pPr/>
              <a:t>31</a:t>
            </a:fld>
            <a:endParaRPr lang="en-US" dirty="0">
              <a:solidFill>
                <a:prstClr val="black"/>
              </a:solidFill>
              <a:latin typeface="HelveticaNeueLT Pro 47 LtCn" pitchFamily="34" charset="0"/>
            </a:endParaRPr>
          </a:p>
        </p:txBody>
      </p:sp>
    </p:spTree>
    <p:extLst>
      <p:ext uri="{BB962C8B-B14F-4D97-AF65-F5344CB8AC3E}">
        <p14:creationId xmlns:p14="http://schemas.microsoft.com/office/powerpoint/2010/main" val="720416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r>
              <a:rPr lang="en-US" dirty="0">
                <a:latin typeface="HelveticaNeueLT Pro 47 LtCn" pitchFamily="34" charset="0"/>
              </a:rPr>
              <a:t>This example that shows what may happen when you experience a chronic or critical illness.  Everyone’s goal in life is to have their income higher than their expenses.  Two things may happen when you have a chronic or critical illness.  One is that your income goes down.  You are going to have time off of work and you will need time to recover.  The second thing that may happen is that you will have increased expenses.  Even if you have the best health insurance policy available, you will have co-pays and deductibles and possibly medicine that health insurance will not cover.  So what ends up happening is that you create debt or spend your savings.</a:t>
            </a:r>
          </a:p>
          <a:p>
            <a:endParaRPr lang="en-US" dirty="0">
              <a:latin typeface="HelveticaNeueLT Pro 47 LtCn" pitchFamily="34" charset="0"/>
            </a:endParaRPr>
          </a:p>
          <a:p>
            <a:endParaRPr lang="en-US" dirty="0">
              <a:latin typeface="HelveticaNeueLT Pro 47 LtCn" pitchFamily="34" charset="0"/>
            </a:endParaRPr>
          </a:p>
          <a:p>
            <a:r>
              <a:rPr lang="en-US" dirty="0">
                <a:latin typeface="HelveticaNeueLT Pro 47 LtCn" pitchFamily="34" charset="0"/>
              </a:rPr>
              <a:t>The beauty of the living benefits is that the insured has access to benefits to help offset the increased expenses and decreased income.  This in turn in most cases allows you to keep the gap between your expenses and your income.</a:t>
            </a:r>
          </a:p>
        </p:txBody>
      </p:sp>
      <p:sp>
        <p:nvSpPr>
          <p:cNvPr id="24580" name="Slide Number Placeholder 3"/>
          <p:cNvSpPr>
            <a:spLocks noGrp="1"/>
          </p:cNvSpPr>
          <p:nvPr>
            <p:ph type="sldNum" sz="quarter" idx="5"/>
          </p:nvPr>
        </p:nvSpPr>
        <p:spPr>
          <a:noFill/>
        </p:spPr>
        <p:txBody>
          <a:bodyPr/>
          <a:lstStyle/>
          <a:p>
            <a:fld id="{AFAAFA13-825B-4F6D-B2FB-45C580DC1AFD}" type="slidenum">
              <a:rPr lang="en-US" smtClean="0">
                <a:solidFill>
                  <a:prstClr val="black"/>
                </a:solidFill>
                <a:latin typeface="HelveticaNeueLT Pro 47 LtCn" pitchFamily="34" charset="0"/>
              </a:rPr>
              <a:pPr/>
              <a:t>32</a:t>
            </a:fld>
            <a:endParaRPr lang="en-US" dirty="0">
              <a:solidFill>
                <a:prstClr val="black"/>
              </a:solidFill>
              <a:latin typeface="HelveticaNeueLT Pro 47 LtCn" pitchFamily="34" charset="0"/>
            </a:endParaRPr>
          </a:p>
        </p:txBody>
      </p:sp>
    </p:spTree>
    <p:extLst>
      <p:ext uri="{BB962C8B-B14F-4D97-AF65-F5344CB8AC3E}">
        <p14:creationId xmlns:p14="http://schemas.microsoft.com/office/powerpoint/2010/main" val="378382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8F48DD-0846-44BC-9EB5-BED54155AC3F}" type="slidenum">
              <a:rPr lang="en-US" smtClean="0"/>
              <a:t>4</a:t>
            </a:fld>
            <a:endParaRPr lang="en-US" dirty="0"/>
          </a:p>
        </p:txBody>
      </p:sp>
    </p:spTree>
    <p:extLst>
      <p:ext uri="{BB962C8B-B14F-4D97-AF65-F5344CB8AC3E}">
        <p14:creationId xmlns:p14="http://schemas.microsoft.com/office/powerpoint/2010/main" val="3465275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8F48DD-0846-44BC-9EB5-BED54155AC3F}" type="slidenum">
              <a:rPr lang="en-US" smtClean="0"/>
              <a:t>5</a:t>
            </a:fld>
            <a:endParaRPr lang="en-US" dirty="0"/>
          </a:p>
        </p:txBody>
      </p:sp>
    </p:spTree>
    <p:extLst>
      <p:ext uri="{BB962C8B-B14F-4D97-AF65-F5344CB8AC3E}">
        <p14:creationId xmlns:p14="http://schemas.microsoft.com/office/powerpoint/2010/main" val="3697993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8F48DD-0846-44BC-9EB5-BED54155AC3F}" type="slidenum">
              <a:rPr lang="en-US" smtClean="0"/>
              <a:t>6</a:t>
            </a:fld>
            <a:endParaRPr lang="en-US" dirty="0"/>
          </a:p>
        </p:txBody>
      </p:sp>
    </p:spTree>
    <p:extLst>
      <p:ext uri="{BB962C8B-B14F-4D97-AF65-F5344CB8AC3E}">
        <p14:creationId xmlns:p14="http://schemas.microsoft.com/office/powerpoint/2010/main" val="4037407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$14,283,376,782,000.00 – “Official” US National Debt as of 4/9/11</a:t>
            </a:r>
            <a:r>
              <a:rPr lang="en-US" sz="1200" baseline="30000" dirty="0">
                <a:solidFill>
                  <a:schemeClr val="tx1"/>
                </a:solidFill>
              </a:rPr>
              <a:t>1</a:t>
            </a:r>
          </a:p>
          <a:p>
            <a:r>
              <a:rPr lang="en-US" sz="1200" dirty="0">
                <a:solidFill>
                  <a:schemeClr val="tx1"/>
                </a:solidFill>
              </a:rPr>
              <a:t>$12,382,762,615,000.00 – “Official” US Debt as of 2/5/10</a:t>
            </a:r>
            <a:r>
              <a:rPr lang="en-US" sz="1200" baseline="30000" dirty="0">
                <a:solidFill>
                  <a:schemeClr val="tx1"/>
                </a:solidFill>
              </a:rPr>
              <a:t>1</a:t>
            </a:r>
          </a:p>
          <a:p>
            <a:r>
              <a:rPr lang="en-US" sz="1200" dirty="0"/>
              <a:t>1.9 trillion increase in 14 months</a:t>
            </a:r>
          </a:p>
          <a:p>
            <a:r>
              <a:rPr lang="en-US" sz="1200" dirty="0"/>
              <a:t>The Real National Debt is </a:t>
            </a:r>
            <a:r>
              <a:rPr lang="en-US" sz="1200" dirty="0">
                <a:solidFill>
                  <a:schemeClr val="tx1"/>
                </a:solidFill>
              </a:rPr>
              <a:t>$76,787,100,562,000.00</a:t>
            </a:r>
            <a:endParaRPr lang="en-US" sz="1200" dirty="0"/>
          </a:p>
          <a:p>
            <a:r>
              <a:rPr lang="en-US" sz="1200" dirty="0"/>
              <a:t>Why is it the Real Debt?  In a May 19, 2008 USA Today article (http://</a:t>
            </a:r>
            <a:r>
              <a:rPr lang="en-US" sz="1200" dirty="0" err="1"/>
              <a:t>www.usatoday.com</a:t>
            </a:r>
            <a:r>
              <a:rPr lang="en-US" sz="1200" dirty="0"/>
              <a:t>/news/</a:t>
            </a:r>
            <a:r>
              <a:rPr lang="en-US" sz="1200" dirty="0" err="1"/>
              <a:t>washington</a:t>
            </a:r>
            <a:r>
              <a:rPr lang="en-US" sz="1200" dirty="0"/>
              <a:t>/2008-05-18-Redink_N.htm)  it explains that “Accounting standards require corporations and state governments to count new financial obligations, even if the payments will be made later. The federal government doesn't follow that rule. Instead of counting lifetime benefits for programs such as Social Security, the government counts the cost of benefits for the current year.”   This is why there is such a discrepancy between the “official” debt and the “real” debt.</a:t>
            </a:r>
          </a:p>
          <a:p>
            <a:r>
              <a:rPr lang="en-US" sz="1200" dirty="0"/>
              <a:t>Your share of the real debt is: $200,000</a:t>
            </a:r>
          </a:p>
          <a:p>
            <a:r>
              <a:rPr lang="en-US" sz="1200" dirty="0"/>
              <a:t>The national debt has increased an average of $3.71 billion per day 9/28/2007</a:t>
            </a:r>
          </a:p>
          <a:p>
            <a:r>
              <a:rPr lang="en-US" sz="1200" dirty="0"/>
              <a:t>Let me give you an example of how much money that is. If you took 1,000,000 in hundred dollar bills and stacked  them on top of one another the pile would be 61/2 feet high.</a:t>
            </a:r>
          </a:p>
          <a:p>
            <a:r>
              <a:rPr lang="en-US" sz="1200" dirty="0"/>
              <a:t>If you took the same thing with a billion dollars the stack would be 67 feet tall.</a:t>
            </a:r>
          </a:p>
          <a:p>
            <a:r>
              <a:rPr lang="en-US" sz="1200" dirty="0"/>
              <a:t>If it were a trillion it would be 1,260 miles tall. [insert an example from city to city]</a:t>
            </a:r>
          </a:p>
          <a:p>
            <a:r>
              <a:rPr lang="en-US" sz="1200" dirty="0"/>
              <a:t>To spend a trillion dollars you would have to spend 1.3 million a day for over 2,000 years.</a:t>
            </a:r>
          </a:p>
          <a:p>
            <a:r>
              <a:rPr lang="en-US" sz="1200" dirty="0"/>
              <a:t>Source: US National Debt Clock: </a:t>
            </a:r>
            <a:r>
              <a:rPr lang="en-US" sz="1200" dirty="0" err="1"/>
              <a:t>www.brilling.com</a:t>
            </a:r>
            <a:r>
              <a:rPr lang="en-US" sz="1200" dirty="0"/>
              <a:t>/</a:t>
            </a:r>
            <a:r>
              <a:rPr lang="en-US" sz="1200" dirty="0" err="1"/>
              <a:t>debt_clock</a:t>
            </a:r>
            <a:endParaRPr lang="en-US" sz="1200" dirty="0"/>
          </a:p>
          <a:p>
            <a:endParaRPr lang="en-US" dirty="0"/>
          </a:p>
        </p:txBody>
      </p:sp>
      <p:sp>
        <p:nvSpPr>
          <p:cNvPr id="4" name="Slide Number Placeholder 3"/>
          <p:cNvSpPr>
            <a:spLocks noGrp="1"/>
          </p:cNvSpPr>
          <p:nvPr>
            <p:ph type="sldNum" sz="quarter" idx="10"/>
          </p:nvPr>
        </p:nvSpPr>
        <p:spPr/>
        <p:txBody>
          <a:bodyPr/>
          <a:lstStyle/>
          <a:p>
            <a:fld id="{29AFF013-4586-0649-8B7C-FB7A6D3FE562}" type="slidenum">
              <a:rPr lang="en-US" smtClean="0"/>
              <a:t>7</a:t>
            </a:fld>
            <a:endParaRPr lang="en-US"/>
          </a:p>
        </p:txBody>
      </p:sp>
    </p:spTree>
    <p:extLst>
      <p:ext uri="{BB962C8B-B14F-4D97-AF65-F5344CB8AC3E}">
        <p14:creationId xmlns:p14="http://schemas.microsoft.com/office/powerpoint/2010/main" val="2640879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year was it 1 trillion seconds ago? [Answer 30,000 B.C)</a:t>
            </a:r>
          </a:p>
          <a:p>
            <a:r>
              <a:rPr lang="en-US" dirty="0"/>
              <a:t>Let’s talk about the debt for a minute.  So right now if you go to the web and search national debt. You are going to see an official national debt of just over $13 trillion. Let me put it into perspective how big a trillion is.  I picked up one of my kids from school last year and on the way home they said, hey dad, do you want to know how big a trillion is?  And I was like, of course I do, you know I talk about this.  And he said, well, dad, guess what year it was one trillion seconds ago.  Ah, I don’t know. He said well take a guess.  Oh, buddy, 1400?  Dad, that’s awful, terrible, dad, because you can do better than that.  Well, I went home and I did some math.  So write these numbers down. </a:t>
            </a:r>
          </a:p>
          <a:p>
            <a:r>
              <a:rPr lang="en-US" dirty="0"/>
              <a:t>86,400 seconds = one day (math: 60 seconds in one minute x 60 minutes in one day = 3,600 seconds x 24 hours in one day = 86,400 seconds) </a:t>
            </a:r>
          </a:p>
          <a:p>
            <a:r>
              <a:rPr lang="en-US" dirty="0"/>
              <a:t>31,536,000 seconds = one year (math: 86,400 seconds in one day x 365 days in one year = 31,536,000 seconds)</a:t>
            </a:r>
          </a:p>
          <a:p>
            <a:r>
              <a:rPr lang="en-US" dirty="0"/>
              <a:t>One trillion seconds is 31,688 years. That takes you all the way back to prehistoric times.</a:t>
            </a:r>
          </a:p>
          <a:p>
            <a:r>
              <a:rPr lang="en-US" dirty="0"/>
              <a:t>And we throw a trillion around in dollars around like it is nothing.</a:t>
            </a:r>
          </a:p>
          <a:p>
            <a:endParaRPr lang="en-US" dirty="0"/>
          </a:p>
        </p:txBody>
      </p:sp>
      <p:sp>
        <p:nvSpPr>
          <p:cNvPr id="4" name="Slide Number Placeholder 3"/>
          <p:cNvSpPr>
            <a:spLocks noGrp="1"/>
          </p:cNvSpPr>
          <p:nvPr>
            <p:ph type="sldNum" sz="quarter" idx="10"/>
          </p:nvPr>
        </p:nvSpPr>
        <p:spPr/>
        <p:txBody>
          <a:bodyPr/>
          <a:lstStyle/>
          <a:p>
            <a:fld id="{29AFF013-4586-0649-8B7C-FB7A6D3FE562}" type="slidenum">
              <a:rPr lang="en-US" smtClean="0"/>
              <a:t>8</a:t>
            </a:fld>
            <a:endParaRPr lang="en-US"/>
          </a:p>
        </p:txBody>
      </p:sp>
    </p:spTree>
    <p:extLst>
      <p:ext uri="{BB962C8B-B14F-4D97-AF65-F5344CB8AC3E}">
        <p14:creationId xmlns:p14="http://schemas.microsoft.com/office/powerpoint/2010/main" val="2398821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all this debt coming from?</a:t>
            </a:r>
          </a:p>
          <a:p>
            <a:endParaRPr lang="en-US" dirty="0"/>
          </a:p>
          <a:p>
            <a:r>
              <a:rPr lang="en-US" dirty="0"/>
              <a:t>A few examples:</a:t>
            </a:r>
          </a:p>
          <a:p>
            <a:pPr>
              <a:buFontTx/>
              <a:buChar char="-"/>
            </a:pPr>
            <a:r>
              <a:rPr lang="en-US" dirty="0"/>
              <a:t>The stimulus packages </a:t>
            </a:r>
          </a:p>
          <a:p>
            <a:pPr>
              <a:buFontTx/>
              <a:buChar char="-"/>
            </a:pPr>
            <a:r>
              <a:rPr lang="en-US" dirty="0"/>
              <a:t>Social Security: In 2017 we will begin  paying more in benefits than we collect in taxes. Without changes, by 2041 the social security trust fund will be exhausted*. There will only be enough money to pay about 75 cents for each dollar of scheduled benefits. We need to resolve these issues soon to make sure social security continues to provide a foundation for protection for future generations.</a:t>
            </a:r>
          </a:p>
          <a:p>
            <a:endParaRPr lang="en-US" dirty="0"/>
          </a:p>
        </p:txBody>
      </p:sp>
      <p:sp>
        <p:nvSpPr>
          <p:cNvPr id="4" name="Slide Number Placeholder 3"/>
          <p:cNvSpPr>
            <a:spLocks noGrp="1"/>
          </p:cNvSpPr>
          <p:nvPr>
            <p:ph type="sldNum" sz="quarter" idx="10"/>
          </p:nvPr>
        </p:nvSpPr>
        <p:spPr/>
        <p:txBody>
          <a:bodyPr/>
          <a:lstStyle/>
          <a:p>
            <a:fld id="{29AFF013-4586-0649-8B7C-FB7A6D3FE562}" type="slidenum">
              <a:rPr lang="en-US" smtClean="0"/>
              <a:t>9</a:t>
            </a:fld>
            <a:endParaRPr lang="en-US"/>
          </a:p>
        </p:txBody>
      </p:sp>
    </p:spTree>
    <p:extLst>
      <p:ext uri="{BB962C8B-B14F-4D97-AF65-F5344CB8AC3E}">
        <p14:creationId xmlns:p14="http://schemas.microsoft.com/office/powerpoint/2010/main" val="443497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5371FB6-E4F6-A54D-B5D3-E0E024078B13}"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8C5EA-A0E5-EC4F-A1C9-AC8299B1E3B8}" type="slidenum">
              <a:rPr lang="en-US" smtClean="0"/>
              <a:t>‹#›</a:t>
            </a:fld>
            <a:endParaRPr lang="en-US"/>
          </a:p>
        </p:txBody>
      </p:sp>
    </p:spTree>
    <p:extLst>
      <p:ext uri="{BB962C8B-B14F-4D97-AF65-F5344CB8AC3E}">
        <p14:creationId xmlns:p14="http://schemas.microsoft.com/office/powerpoint/2010/main" val="1077344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371FB6-E4F6-A54D-B5D3-E0E024078B13}"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8C5EA-A0E5-EC4F-A1C9-AC8299B1E3B8}" type="slidenum">
              <a:rPr lang="en-US" smtClean="0"/>
              <a:t>‹#›</a:t>
            </a:fld>
            <a:endParaRPr lang="en-US"/>
          </a:p>
        </p:txBody>
      </p:sp>
    </p:spTree>
    <p:extLst>
      <p:ext uri="{BB962C8B-B14F-4D97-AF65-F5344CB8AC3E}">
        <p14:creationId xmlns:p14="http://schemas.microsoft.com/office/powerpoint/2010/main" val="117895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371FB6-E4F6-A54D-B5D3-E0E024078B13}"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8C5EA-A0E5-EC4F-A1C9-AC8299B1E3B8}" type="slidenum">
              <a:rPr lang="en-US" smtClean="0"/>
              <a:t>‹#›</a:t>
            </a:fld>
            <a:endParaRPr lang="en-US"/>
          </a:p>
        </p:txBody>
      </p:sp>
    </p:spTree>
    <p:extLst>
      <p:ext uri="{BB962C8B-B14F-4D97-AF65-F5344CB8AC3E}">
        <p14:creationId xmlns:p14="http://schemas.microsoft.com/office/powerpoint/2010/main" val="2047264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Заголовок раздела">
    <p:spTree>
      <p:nvGrpSpPr>
        <p:cNvPr id="1" name=""/>
        <p:cNvGrpSpPr/>
        <p:nvPr/>
      </p:nvGrpSpPr>
      <p:grpSpPr>
        <a:xfrm>
          <a:off x="0" y="0"/>
          <a:ext cx="0" cy="0"/>
          <a:chOff x="0" y="0"/>
          <a:chExt cx="0" cy="0"/>
        </a:xfrm>
      </p:grpSpPr>
      <p:sp>
        <p:nvSpPr>
          <p:cNvPr id="7" name="Рисунок 7"/>
          <p:cNvSpPr>
            <a:spLocks noGrp="1"/>
          </p:cNvSpPr>
          <p:nvPr>
            <p:ph type="pic" sz="quarter" idx="10"/>
          </p:nvPr>
        </p:nvSpPr>
        <p:spPr>
          <a:xfrm>
            <a:off x="7448551" y="0"/>
            <a:ext cx="4743451" cy="6858000"/>
          </a:xfrm>
        </p:spPr>
        <p:txBody>
          <a:bodyPr/>
          <a:lstStyle/>
          <a:p>
            <a:endParaRPr lang="ru-RU" dirty="0"/>
          </a:p>
        </p:txBody>
      </p:sp>
    </p:spTree>
    <p:extLst>
      <p:ext uri="{BB962C8B-B14F-4D97-AF65-F5344CB8AC3E}">
        <p14:creationId xmlns:p14="http://schemas.microsoft.com/office/powerpoint/2010/main" val="206024869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Usual">
    <p:spTree>
      <p:nvGrpSpPr>
        <p:cNvPr id="1" name=""/>
        <p:cNvGrpSpPr/>
        <p:nvPr/>
      </p:nvGrpSpPr>
      <p:grpSpPr>
        <a:xfrm>
          <a:off x="0" y="0"/>
          <a:ext cx="0" cy="0"/>
          <a:chOff x="0" y="0"/>
          <a:chExt cx="0" cy="0"/>
        </a:xfrm>
      </p:grpSpPr>
      <p:sp>
        <p:nvSpPr>
          <p:cNvPr id="4" name="Rectangle 2"/>
          <p:cNvSpPr>
            <a:spLocks noGrp="1" noChangeArrowheads="1"/>
          </p:cNvSpPr>
          <p:nvPr>
            <p:ph idx="1" hasCustomPrompt="1"/>
          </p:nvPr>
        </p:nvSpPr>
        <p:spPr bwMode="auto">
          <a:xfrm>
            <a:off x="869953" y="1048107"/>
            <a:ext cx="10452100" cy="218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19050" tIns="19050" rIns="19050" bIns="19050" numCol="1" anchor="ctr" anchorCtr="0" compatLnSpc="1">
            <a:prstTxWarp prst="textNoShape">
              <a:avLst/>
            </a:prstTxWarp>
          </a:bodyPr>
          <a:lstStyle>
            <a:lvl1pPr algn="ctr">
              <a:defRPr sz="1333">
                <a:solidFill>
                  <a:schemeClr val="accent6">
                    <a:lumMod val="50000"/>
                  </a:schemeClr>
                </a:solidFill>
                <a:latin typeface="Lato" charset="0"/>
                <a:ea typeface="Lato" charset="0"/>
                <a:cs typeface="Lato" charset="0"/>
              </a:defRPr>
            </a:lvl1pPr>
          </a:lstStyle>
          <a:p>
            <a:pPr lvl="0"/>
            <a:r>
              <a:rPr lang="en-US">
                <a:sym typeface="Gill Sans" charset="0"/>
              </a:rPr>
              <a:t>Details text under the title goes here with short details to replace your own.</a:t>
            </a:r>
            <a:endParaRPr lang="en-US" dirty="0">
              <a:sym typeface="Gill Sans" charset="0"/>
            </a:endParaRPr>
          </a:p>
        </p:txBody>
      </p:sp>
      <p:sp>
        <p:nvSpPr>
          <p:cNvPr id="8" name="Title Placeholder 18"/>
          <p:cNvSpPr>
            <a:spLocks noGrp="1"/>
          </p:cNvSpPr>
          <p:nvPr>
            <p:ph type="title"/>
          </p:nvPr>
        </p:nvSpPr>
        <p:spPr>
          <a:xfrm>
            <a:off x="838200" y="564679"/>
            <a:ext cx="10515600" cy="474640"/>
          </a:xfrm>
          <a:prstGeom prst="rect">
            <a:avLst/>
          </a:prstGeom>
        </p:spPr>
        <p:txBody>
          <a:bodyPr vert="horz" lIns="91440" tIns="45720" rIns="91440" bIns="45720" rtlCol="0" anchor="ctr">
            <a:normAutofit/>
          </a:bodyPr>
          <a:lstStyle/>
          <a:p>
            <a:r>
              <a:rPr lang="en-US"/>
              <a:t>Edit </a:t>
            </a:r>
            <a:r>
              <a:rPr lang="en-US" dirty="0"/>
              <a:t>Master title style</a:t>
            </a:r>
          </a:p>
        </p:txBody>
      </p:sp>
    </p:spTree>
    <p:extLst>
      <p:ext uri="{BB962C8B-B14F-4D97-AF65-F5344CB8AC3E}">
        <p14:creationId xmlns:p14="http://schemas.microsoft.com/office/powerpoint/2010/main" val="313840935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 #9">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423431"/>
      </p:ext>
    </p:extLst>
  </p:cSld>
  <p:clrMapOvr>
    <a:masterClrMapping/>
  </p:clrMapOvr>
  <p:transition spd="slow" advClick="0" advTm="1000">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p:cNvSpPr/>
          <p:nvPr userDrawn="1"/>
        </p:nvSpPr>
        <p:spPr bwMode="auto">
          <a:xfrm>
            <a:off x="0" y="6285877"/>
            <a:ext cx="12192000" cy="572124"/>
          </a:xfrm>
          <a:prstGeom prst="rect">
            <a:avLst/>
          </a:prstGeom>
          <a:solidFill>
            <a:schemeClr val="bg1"/>
          </a:solidFill>
          <a:ln w="254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ctr" defTabSz="1219170" rtl="0" eaLnBrk="1" fontAlgn="base" latinLnBrk="0" hangingPunct="1">
              <a:lnSpc>
                <a:spcPct val="100000"/>
              </a:lnSpc>
              <a:spcBef>
                <a:spcPct val="0"/>
              </a:spcBef>
              <a:spcAft>
                <a:spcPct val="0"/>
              </a:spcAft>
              <a:buClrTx/>
              <a:buSzTx/>
              <a:buFontTx/>
              <a:buNone/>
              <a:tabLst/>
            </a:pPr>
            <a:endParaRPr kumimoji="0" lang="en-US" sz="7466"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80046575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ull iamge only">
    <p:spTree>
      <p:nvGrpSpPr>
        <p:cNvPr id="1" name=""/>
        <p:cNvGrpSpPr/>
        <p:nvPr/>
      </p:nvGrpSpPr>
      <p:grpSpPr>
        <a:xfrm>
          <a:off x="0" y="0"/>
          <a:ext cx="0" cy="0"/>
          <a:chOff x="0" y="0"/>
          <a:chExt cx="0" cy="0"/>
        </a:xfrm>
      </p:grpSpPr>
      <p:sp>
        <p:nvSpPr>
          <p:cNvPr id="2" name="Rectangle 1"/>
          <p:cNvSpPr/>
          <p:nvPr userDrawn="1"/>
        </p:nvSpPr>
        <p:spPr bwMode="auto">
          <a:xfrm>
            <a:off x="0" y="6285877"/>
            <a:ext cx="12192000" cy="572124"/>
          </a:xfrm>
          <a:prstGeom prst="rect">
            <a:avLst/>
          </a:prstGeom>
          <a:solidFill>
            <a:schemeClr val="bg1"/>
          </a:solidFill>
          <a:ln w="254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ctr" defTabSz="1219170" rtl="0" eaLnBrk="1" fontAlgn="base" latinLnBrk="0" hangingPunct="1">
              <a:lnSpc>
                <a:spcPct val="100000"/>
              </a:lnSpc>
              <a:spcBef>
                <a:spcPct val="0"/>
              </a:spcBef>
              <a:spcAft>
                <a:spcPct val="0"/>
              </a:spcAft>
              <a:buClrTx/>
              <a:buSzTx/>
              <a:buFontTx/>
              <a:buNone/>
              <a:tabLst/>
            </a:pPr>
            <a:endParaRPr kumimoji="0" lang="en-US" sz="7466"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Picture Placeholder 4"/>
          <p:cNvSpPr>
            <a:spLocks noGrp="1"/>
          </p:cNvSpPr>
          <p:nvPr>
            <p:ph type="pic" sz="quarter" idx="10" hasCustomPrompt="1"/>
          </p:nvPr>
        </p:nvSpPr>
        <p:spPr>
          <a:xfrm>
            <a:off x="0" y="1"/>
            <a:ext cx="12192000" cy="6857999"/>
          </a:xfrm>
          <a:prstGeom prst="rect">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a:t>Drag &amp; Drop to replace your picture.</a:t>
            </a:r>
          </a:p>
        </p:txBody>
      </p:sp>
    </p:spTree>
    <p:extLst>
      <p:ext uri="{BB962C8B-B14F-4D97-AF65-F5344CB8AC3E}">
        <p14:creationId xmlns:p14="http://schemas.microsoft.com/office/powerpoint/2010/main" val="384599282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am-3">
    <p:spTree>
      <p:nvGrpSpPr>
        <p:cNvPr id="1" name=""/>
        <p:cNvGrpSpPr/>
        <p:nvPr/>
      </p:nvGrpSpPr>
      <p:grpSpPr>
        <a:xfrm>
          <a:off x="0" y="0"/>
          <a:ext cx="0" cy="0"/>
          <a:chOff x="0" y="0"/>
          <a:chExt cx="0" cy="0"/>
        </a:xfrm>
      </p:grpSpPr>
      <p:sp>
        <p:nvSpPr>
          <p:cNvPr id="4" name="Rectangle 2"/>
          <p:cNvSpPr>
            <a:spLocks noGrp="1" noChangeArrowheads="1"/>
          </p:cNvSpPr>
          <p:nvPr>
            <p:ph idx="1" hasCustomPrompt="1"/>
          </p:nvPr>
        </p:nvSpPr>
        <p:spPr bwMode="auto">
          <a:xfrm>
            <a:off x="869953" y="1048107"/>
            <a:ext cx="10452100" cy="218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19050" tIns="19050" rIns="19050" bIns="19050" numCol="1" anchor="ctr" anchorCtr="0" compatLnSpc="1">
            <a:prstTxWarp prst="textNoShape">
              <a:avLst/>
            </a:prstTxWarp>
          </a:bodyPr>
          <a:lstStyle>
            <a:lvl1pPr algn="ctr">
              <a:defRPr sz="1333">
                <a:solidFill>
                  <a:schemeClr val="accent6">
                    <a:lumMod val="50000"/>
                  </a:schemeClr>
                </a:solidFill>
                <a:latin typeface="Lato" charset="0"/>
                <a:ea typeface="Lato" charset="0"/>
                <a:cs typeface="Lato" charset="0"/>
              </a:defRPr>
            </a:lvl1pPr>
          </a:lstStyle>
          <a:p>
            <a:pPr lvl="0"/>
            <a:r>
              <a:rPr lang="en-US">
                <a:sym typeface="Gill Sans" charset="0"/>
              </a:rPr>
              <a:t>Details text under the title goes here with short details to replace your own.</a:t>
            </a:r>
            <a:endParaRPr lang="en-US" dirty="0">
              <a:sym typeface="Gill Sans" charset="0"/>
            </a:endParaRPr>
          </a:p>
        </p:txBody>
      </p:sp>
      <p:sp>
        <p:nvSpPr>
          <p:cNvPr id="8" name="Title Placeholder 18"/>
          <p:cNvSpPr>
            <a:spLocks noGrp="1"/>
          </p:cNvSpPr>
          <p:nvPr>
            <p:ph type="title"/>
          </p:nvPr>
        </p:nvSpPr>
        <p:spPr>
          <a:xfrm>
            <a:off x="838200" y="564679"/>
            <a:ext cx="10515600" cy="474640"/>
          </a:xfrm>
          <a:prstGeom prst="rect">
            <a:avLst/>
          </a:prstGeom>
        </p:spPr>
        <p:txBody>
          <a:bodyPr vert="horz" lIns="91440" tIns="45720" rIns="91440" bIns="45720" rtlCol="0" anchor="ctr">
            <a:normAutofit/>
          </a:bodyPr>
          <a:lstStyle/>
          <a:p>
            <a:r>
              <a:rPr lang="en-US"/>
              <a:t>Edit </a:t>
            </a:r>
            <a:r>
              <a:rPr lang="en-US" dirty="0"/>
              <a:t>Master title style</a:t>
            </a:r>
          </a:p>
        </p:txBody>
      </p:sp>
      <p:sp>
        <p:nvSpPr>
          <p:cNvPr id="7" name="Picture Placeholder 4"/>
          <p:cNvSpPr>
            <a:spLocks noGrp="1"/>
          </p:cNvSpPr>
          <p:nvPr>
            <p:ph type="pic" sz="quarter" idx="11" hasCustomPrompt="1"/>
          </p:nvPr>
        </p:nvSpPr>
        <p:spPr>
          <a:xfrm>
            <a:off x="1583499" y="1946823"/>
            <a:ext cx="1798648" cy="1798648"/>
          </a:xfrm>
          <a:prstGeom prst="ellipse">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a:t>Drag &amp; Drop to replace your picture.</a:t>
            </a:r>
          </a:p>
        </p:txBody>
      </p:sp>
      <p:sp>
        <p:nvSpPr>
          <p:cNvPr id="10" name="Picture Placeholder 4"/>
          <p:cNvSpPr>
            <a:spLocks noGrp="1"/>
          </p:cNvSpPr>
          <p:nvPr>
            <p:ph type="pic" sz="quarter" idx="12" hasCustomPrompt="1"/>
          </p:nvPr>
        </p:nvSpPr>
        <p:spPr>
          <a:xfrm>
            <a:off x="3951615" y="1946823"/>
            <a:ext cx="1798648" cy="1798648"/>
          </a:xfrm>
          <a:prstGeom prst="ellipse">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a:t>Drag &amp; Drop to replace your picture.</a:t>
            </a:r>
          </a:p>
        </p:txBody>
      </p:sp>
      <p:sp>
        <p:nvSpPr>
          <p:cNvPr id="11" name="Picture Placeholder 4"/>
          <p:cNvSpPr>
            <a:spLocks noGrp="1"/>
          </p:cNvSpPr>
          <p:nvPr>
            <p:ph type="pic" sz="quarter" idx="13" hasCustomPrompt="1"/>
          </p:nvPr>
        </p:nvSpPr>
        <p:spPr>
          <a:xfrm>
            <a:off x="6319731" y="1946823"/>
            <a:ext cx="1798648" cy="1798648"/>
          </a:xfrm>
          <a:prstGeom prst="ellipse">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a:t>Drag &amp; Drop to replace your picture.</a:t>
            </a:r>
          </a:p>
        </p:txBody>
      </p:sp>
      <p:sp>
        <p:nvSpPr>
          <p:cNvPr id="12" name="Picture Placeholder 4"/>
          <p:cNvSpPr>
            <a:spLocks noGrp="1"/>
          </p:cNvSpPr>
          <p:nvPr>
            <p:ph type="pic" sz="quarter" idx="14" hasCustomPrompt="1"/>
          </p:nvPr>
        </p:nvSpPr>
        <p:spPr>
          <a:xfrm>
            <a:off x="8687845" y="1946823"/>
            <a:ext cx="1798648" cy="1798648"/>
          </a:xfrm>
          <a:prstGeom prst="ellipse">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a:t>Drag &amp; Drop to replace your picture.</a:t>
            </a:r>
          </a:p>
        </p:txBody>
      </p:sp>
    </p:spTree>
    <p:extLst>
      <p:ext uri="{BB962C8B-B14F-4D97-AF65-F5344CB8AC3E}">
        <p14:creationId xmlns:p14="http://schemas.microsoft.com/office/powerpoint/2010/main" val="251995275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ooter with box image">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6326294" y="-13547"/>
            <a:ext cx="3440853" cy="3467947"/>
          </a:xfrm>
          <a:prstGeom prst="rect">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a:t>Drag &amp; Drop to replace your picture.</a:t>
            </a:r>
          </a:p>
        </p:txBody>
      </p:sp>
    </p:spTree>
    <p:extLst>
      <p:ext uri="{BB962C8B-B14F-4D97-AF65-F5344CB8AC3E}">
        <p14:creationId xmlns:p14="http://schemas.microsoft.com/office/powerpoint/2010/main" val="318247117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7526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2819400"/>
            <a:ext cx="50800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819400"/>
            <a:ext cx="50800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937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371FB6-E4F6-A54D-B5D3-E0E024078B13}"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8C5EA-A0E5-EC4F-A1C9-AC8299B1E3B8}" type="slidenum">
              <a:rPr lang="en-US" smtClean="0"/>
              <a:t>‹#›</a:t>
            </a:fld>
            <a:endParaRPr lang="en-US"/>
          </a:p>
        </p:txBody>
      </p:sp>
    </p:spTree>
    <p:extLst>
      <p:ext uri="{BB962C8B-B14F-4D97-AF65-F5344CB8AC3E}">
        <p14:creationId xmlns:p14="http://schemas.microsoft.com/office/powerpoint/2010/main" val="1495072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371FB6-E4F6-A54D-B5D3-E0E024078B13}"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8C5EA-A0E5-EC4F-A1C9-AC8299B1E3B8}" type="slidenum">
              <a:rPr lang="en-US" smtClean="0"/>
              <a:t>‹#›</a:t>
            </a:fld>
            <a:endParaRPr lang="en-US"/>
          </a:p>
        </p:txBody>
      </p:sp>
    </p:spTree>
    <p:extLst>
      <p:ext uri="{BB962C8B-B14F-4D97-AF65-F5344CB8AC3E}">
        <p14:creationId xmlns:p14="http://schemas.microsoft.com/office/powerpoint/2010/main" val="2128703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371FB6-E4F6-A54D-B5D3-E0E024078B13}"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68C5EA-A0E5-EC4F-A1C9-AC8299B1E3B8}" type="slidenum">
              <a:rPr lang="en-US" smtClean="0"/>
              <a:t>‹#›</a:t>
            </a:fld>
            <a:endParaRPr lang="en-US"/>
          </a:p>
        </p:txBody>
      </p:sp>
    </p:spTree>
    <p:extLst>
      <p:ext uri="{BB962C8B-B14F-4D97-AF65-F5344CB8AC3E}">
        <p14:creationId xmlns:p14="http://schemas.microsoft.com/office/powerpoint/2010/main" val="3729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371FB6-E4F6-A54D-B5D3-E0E024078B13}"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68C5EA-A0E5-EC4F-A1C9-AC8299B1E3B8}" type="slidenum">
              <a:rPr lang="en-US" smtClean="0"/>
              <a:t>‹#›</a:t>
            </a:fld>
            <a:endParaRPr lang="en-US"/>
          </a:p>
        </p:txBody>
      </p:sp>
    </p:spTree>
    <p:extLst>
      <p:ext uri="{BB962C8B-B14F-4D97-AF65-F5344CB8AC3E}">
        <p14:creationId xmlns:p14="http://schemas.microsoft.com/office/powerpoint/2010/main" val="1839658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371FB6-E4F6-A54D-B5D3-E0E024078B13}"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68C5EA-A0E5-EC4F-A1C9-AC8299B1E3B8}" type="slidenum">
              <a:rPr lang="en-US" smtClean="0"/>
              <a:t>‹#›</a:t>
            </a:fld>
            <a:endParaRPr lang="en-US"/>
          </a:p>
        </p:txBody>
      </p:sp>
    </p:spTree>
    <p:extLst>
      <p:ext uri="{BB962C8B-B14F-4D97-AF65-F5344CB8AC3E}">
        <p14:creationId xmlns:p14="http://schemas.microsoft.com/office/powerpoint/2010/main" val="1824612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71FB6-E4F6-A54D-B5D3-E0E024078B13}"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68C5EA-A0E5-EC4F-A1C9-AC8299B1E3B8}" type="slidenum">
              <a:rPr lang="en-US" smtClean="0"/>
              <a:t>‹#›</a:t>
            </a:fld>
            <a:endParaRPr lang="en-US"/>
          </a:p>
        </p:txBody>
      </p:sp>
    </p:spTree>
    <p:extLst>
      <p:ext uri="{BB962C8B-B14F-4D97-AF65-F5344CB8AC3E}">
        <p14:creationId xmlns:p14="http://schemas.microsoft.com/office/powerpoint/2010/main" val="198363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371FB6-E4F6-A54D-B5D3-E0E024078B13}"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68C5EA-A0E5-EC4F-A1C9-AC8299B1E3B8}" type="slidenum">
              <a:rPr lang="en-US" smtClean="0"/>
              <a:t>‹#›</a:t>
            </a:fld>
            <a:endParaRPr lang="en-US"/>
          </a:p>
        </p:txBody>
      </p:sp>
    </p:spTree>
    <p:extLst>
      <p:ext uri="{BB962C8B-B14F-4D97-AF65-F5344CB8AC3E}">
        <p14:creationId xmlns:p14="http://schemas.microsoft.com/office/powerpoint/2010/main" val="992388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371FB6-E4F6-A54D-B5D3-E0E024078B13}"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68C5EA-A0E5-EC4F-A1C9-AC8299B1E3B8}" type="slidenum">
              <a:rPr lang="en-US" smtClean="0"/>
              <a:t>‹#›</a:t>
            </a:fld>
            <a:endParaRPr lang="en-US"/>
          </a:p>
        </p:txBody>
      </p:sp>
    </p:spTree>
    <p:extLst>
      <p:ext uri="{BB962C8B-B14F-4D97-AF65-F5344CB8AC3E}">
        <p14:creationId xmlns:p14="http://schemas.microsoft.com/office/powerpoint/2010/main" val="1708525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71FB6-E4F6-A54D-B5D3-E0E024078B13}" type="datetimeFigureOut">
              <a:rPr lang="en-US" smtClean="0"/>
              <a:t>5/19/2021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68C5EA-A0E5-EC4F-A1C9-AC8299B1E3B8}" type="slidenum">
              <a:rPr lang="en-US" smtClean="0"/>
              <a:t>‹#›</a:t>
            </a:fld>
            <a:endParaRPr lang="en-US"/>
          </a:p>
        </p:txBody>
      </p:sp>
    </p:spTree>
    <p:extLst>
      <p:ext uri="{BB962C8B-B14F-4D97-AF65-F5344CB8AC3E}">
        <p14:creationId xmlns:p14="http://schemas.microsoft.com/office/powerpoint/2010/main" val="1688714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jpe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9236" y="0"/>
            <a:ext cx="12191999" cy="2045855"/>
          </a:xfrm>
          <a:prstGeom prst="rect">
            <a:avLst/>
          </a:prstGeom>
          <a:solidFill>
            <a:srgbClr val="05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25" name="Title 1"/>
          <p:cNvSpPr txBox="1">
            <a:spLocks/>
          </p:cNvSpPr>
          <p:nvPr/>
        </p:nvSpPr>
        <p:spPr>
          <a:xfrm>
            <a:off x="390525" y="457200"/>
            <a:ext cx="11410950" cy="1339273"/>
          </a:xfrm>
          <a:prstGeom prst="rect">
            <a:avLst/>
          </a:prstGeom>
          <a:effectLst>
            <a:outerShdw blurRad="50800" dist="762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FFFFFF"/>
                </a:solidFill>
                <a:latin typeface="Arial" charset="0"/>
                <a:ea typeface="Arial" charset="0"/>
                <a:cs typeface="Arial" charset="0"/>
              </a:rPr>
              <a:t>RETIREMENT BATTLE</a:t>
            </a:r>
          </a:p>
          <a:p>
            <a:pPr algn="ctr"/>
            <a:r>
              <a:rPr lang="en-US" sz="4800" b="1" dirty="0">
                <a:solidFill>
                  <a:srgbClr val="FFFFFF"/>
                </a:solidFill>
                <a:latin typeface="Arial" charset="0"/>
                <a:ea typeface="Arial" charset="0"/>
                <a:cs typeface="Arial" charset="0"/>
              </a:rPr>
              <a:t>#1</a:t>
            </a:r>
          </a:p>
        </p:txBody>
      </p:sp>
      <p:sp>
        <p:nvSpPr>
          <p:cNvPr id="5" name="Content Placeholder 2"/>
          <p:cNvSpPr txBox="1">
            <a:spLocks/>
          </p:cNvSpPr>
          <p:nvPr/>
        </p:nvSpPr>
        <p:spPr>
          <a:xfrm>
            <a:off x="838199" y="2079500"/>
            <a:ext cx="10515600" cy="685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US" sz="3600" b="1" u="sng" dirty="0">
              <a:latin typeface="Arial" charset="0"/>
              <a:ea typeface="Arial" charset="0"/>
              <a:cs typeface="Arial" charset="0"/>
            </a:endParaRPr>
          </a:p>
        </p:txBody>
      </p:sp>
      <p:pic>
        <p:nvPicPr>
          <p:cNvPr id="10" name="Picture 2" descr="C:\Documents and Settings\PPercival\Local Settings\Temporary Internet Files\Content.IE5\M0HTEMCQ\MCj04396000000[1].png">
            <a:extLst>
              <a:ext uri="{FF2B5EF4-FFF2-40B4-BE49-F238E27FC236}">
                <a16:creationId xmlns:a16="http://schemas.microsoft.com/office/drawing/2014/main" id="{B1E51BB8-55CA-2B40-9269-CA10C671E773}"/>
              </a:ext>
            </a:extLst>
          </p:cNvPr>
          <p:cNvPicPr>
            <a:picLocks noChangeAspect="1" noChangeArrowheads="1"/>
          </p:cNvPicPr>
          <p:nvPr/>
        </p:nvPicPr>
        <p:blipFill>
          <a:blip r:embed="rId3" cstate="print"/>
          <a:srcRect/>
          <a:stretch>
            <a:fillRect/>
          </a:stretch>
        </p:blipFill>
        <p:spPr bwMode="auto">
          <a:xfrm>
            <a:off x="3810000" y="2209801"/>
            <a:ext cx="5332660" cy="3105753"/>
          </a:xfrm>
          <a:prstGeom prst="rect">
            <a:avLst/>
          </a:prstGeom>
          <a:noFill/>
        </p:spPr>
      </p:pic>
      <p:sp>
        <p:nvSpPr>
          <p:cNvPr id="11" name="TextBox 10">
            <a:extLst>
              <a:ext uri="{FF2B5EF4-FFF2-40B4-BE49-F238E27FC236}">
                <a16:creationId xmlns:a16="http://schemas.microsoft.com/office/drawing/2014/main" id="{5EE51C66-EFE3-444C-85BC-2F577F15B1FA}"/>
              </a:ext>
            </a:extLst>
          </p:cNvPr>
          <p:cNvSpPr txBox="1"/>
          <p:nvPr/>
        </p:nvSpPr>
        <p:spPr>
          <a:xfrm>
            <a:off x="2057401" y="5257800"/>
            <a:ext cx="8035919" cy="923330"/>
          </a:xfrm>
          <a:prstGeom prst="rect">
            <a:avLst/>
          </a:prstGeom>
          <a:noFill/>
        </p:spPr>
        <p:txBody>
          <a:bodyPr wrap="none" rtlCol="0">
            <a:spAutoFit/>
          </a:bodyPr>
          <a:lstStyle/>
          <a:p>
            <a:r>
              <a:rPr lang="en-US" sz="5400" dirty="0">
                <a:latin typeface="Cooper Black" pitchFamily="18" charset="0"/>
              </a:rPr>
              <a:t>The Battle of Inflation</a:t>
            </a:r>
          </a:p>
        </p:txBody>
      </p:sp>
      <p:pic>
        <p:nvPicPr>
          <p:cNvPr id="3" name="Picture 2" descr="Text&#10;&#10;Description automatically generated with low confidence">
            <a:extLst>
              <a:ext uri="{FF2B5EF4-FFF2-40B4-BE49-F238E27FC236}">
                <a16:creationId xmlns:a16="http://schemas.microsoft.com/office/drawing/2014/main" id="{59FBEC54-CFFB-4A82-A04E-5D3B1B826786}"/>
              </a:ext>
            </a:extLst>
          </p:cNvPr>
          <p:cNvPicPr>
            <a:picLocks noChangeAspect="1"/>
          </p:cNvPicPr>
          <p:nvPr/>
        </p:nvPicPr>
        <p:blipFill>
          <a:blip r:embed="rId4"/>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3118746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12192000" cy="6858000"/>
          </a:xfrm>
          <a:prstGeom prst="rect">
            <a:avLst/>
          </a:prstGeom>
          <a:gradFill flip="none" rotWithShape="1">
            <a:gsLst>
              <a:gs pos="100000">
                <a:srgbClr val="0E659A"/>
              </a:gs>
              <a:gs pos="56000">
                <a:srgbClr val="0F3F6A"/>
              </a:gs>
            </a:gsLst>
            <a:lin ang="5400000" scaled="1"/>
            <a:tileRect/>
          </a:gradFill>
          <a:ln w="254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15362" name="Rectangle 2"/>
          <p:cNvSpPr>
            <a:spLocks/>
          </p:cNvSpPr>
          <p:nvPr/>
        </p:nvSpPr>
        <p:spPr bwMode="auto">
          <a:xfrm>
            <a:off x="6262552" y="463094"/>
            <a:ext cx="5376597" cy="133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267" b="1" dirty="0">
                <a:solidFill>
                  <a:srgbClr val="FFFFFF"/>
                </a:solidFill>
                <a:effectLst>
                  <a:outerShdw blurRad="50800" dist="76200" algn="l" rotWithShape="0">
                    <a:prstClr val="black">
                      <a:alpha val="40000"/>
                    </a:prstClr>
                  </a:outerShdw>
                </a:effectLst>
                <a:latin typeface="Montserrat" charset="0"/>
                <a:ea typeface="Montserrat" charset="0"/>
                <a:cs typeface="Montserrat" charset="0"/>
                <a:sym typeface="Montserrat-Bold" charset="0"/>
              </a:rPr>
              <a:t>FACTS ABOUT NATIONAL DEBT</a:t>
            </a:r>
          </a:p>
        </p:txBody>
      </p:sp>
      <p:pic>
        <p:nvPicPr>
          <p:cNvPr id="9" name="Picture 8" descr="currentstatement"/>
          <p:cNvPicPr>
            <a:picLocks noChangeAspect="1" noChangeArrowheads="1"/>
          </p:cNvPicPr>
          <p:nvPr/>
        </p:nvPicPr>
        <p:blipFill>
          <a:blip r:embed="rId3" cstate="print"/>
          <a:srcRect/>
          <a:stretch>
            <a:fillRect/>
          </a:stretch>
        </p:blipFill>
        <p:spPr bwMode="auto">
          <a:xfrm>
            <a:off x="256780" y="236646"/>
            <a:ext cx="5075976" cy="6384709"/>
          </a:xfrm>
          <a:prstGeom prst="rect">
            <a:avLst/>
          </a:prstGeom>
          <a:noFill/>
          <a:effectLst>
            <a:outerShdw blurRad="50800" dist="76200" dir="2700000" algn="tl" rotWithShape="0">
              <a:prstClr val="black">
                <a:alpha val="40000"/>
              </a:prstClr>
            </a:outerShdw>
          </a:effectLst>
        </p:spPr>
      </p:pic>
      <p:sp>
        <p:nvSpPr>
          <p:cNvPr id="10" name="AutoShape 11"/>
          <p:cNvSpPr>
            <a:spLocks noChangeArrowheads="1"/>
          </p:cNvSpPr>
          <p:nvPr/>
        </p:nvSpPr>
        <p:spPr bwMode="auto">
          <a:xfrm>
            <a:off x="6016092" y="2259912"/>
            <a:ext cx="5869517" cy="2801269"/>
          </a:xfrm>
          <a:prstGeom prst="wedgeRectCallout">
            <a:avLst>
              <a:gd name="adj1" fmla="val -75205"/>
              <a:gd name="adj2" fmla="val 20672"/>
            </a:avLst>
          </a:prstGeom>
          <a:solidFill>
            <a:srgbClr val="0E659A"/>
          </a:solidFill>
          <a:ln w="76200">
            <a:noFill/>
            <a:miter lim="800000"/>
            <a:headEnd/>
            <a:tailEnd/>
          </a:ln>
          <a:effectLst>
            <a:outerShdw blurRad="50800" dist="76200" dir="2700000" algn="tl" rotWithShape="0">
              <a:prstClr val="black">
                <a:alpha val="40000"/>
              </a:prstClr>
            </a:outerShdw>
          </a:effectLst>
        </p:spPr>
        <p:txBody>
          <a:bodyPr wrap="none" anchor="ctr"/>
          <a:lstStyle/>
          <a:p>
            <a:pPr algn="ctr"/>
            <a:endParaRPr lang="en-US" sz="2400"/>
          </a:p>
        </p:txBody>
      </p:sp>
      <p:pic>
        <p:nvPicPr>
          <p:cNvPr id="11" name="Picture 9" descr="Picture 1"/>
          <p:cNvPicPr>
            <a:picLocks noChangeAspect="1" noChangeArrowheads="1"/>
          </p:cNvPicPr>
          <p:nvPr/>
        </p:nvPicPr>
        <p:blipFill rotWithShape="1">
          <a:blip r:embed="rId4" cstate="print"/>
          <a:srcRect t="10239" r="4348" b="2048"/>
          <a:stretch/>
        </p:blipFill>
        <p:spPr bwMode="auto">
          <a:xfrm>
            <a:off x="6148432" y="2402558"/>
            <a:ext cx="5604837" cy="2515977"/>
          </a:xfrm>
          <a:prstGeom prst="rect">
            <a:avLst/>
          </a:prstGeom>
          <a:noFill/>
        </p:spPr>
      </p:pic>
      <p:sp>
        <p:nvSpPr>
          <p:cNvPr id="7" name="TextBox 6">
            <a:extLst>
              <a:ext uri="{FF2B5EF4-FFF2-40B4-BE49-F238E27FC236}">
                <a16:creationId xmlns:a16="http://schemas.microsoft.com/office/drawing/2014/main" id="{D6649616-E0CC-2D46-996B-297DFA900ED6}"/>
              </a:ext>
            </a:extLst>
          </p:cNvPr>
          <p:cNvSpPr txBox="1"/>
          <p:nvPr/>
        </p:nvSpPr>
        <p:spPr>
          <a:xfrm>
            <a:off x="4276107" y="6650252"/>
            <a:ext cx="3411187" cy="207749"/>
          </a:xfrm>
          <a:prstGeom prst="rect">
            <a:avLst/>
          </a:prstGeom>
          <a:noFill/>
        </p:spPr>
        <p:txBody>
          <a:bodyPr wrap="square" rtlCol="0">
            <a:spAutoFit/>
          </a:bodyPr>
          <a:lstStyle/>
          <a:p>
            <a:pPr algn="ctr"/>
            <a:r>
              <a:rPr lang="en-US" sz="750" dirty="0">
                <a:solidFill>
                  <a:schemeClr val="bg1"/>
                </a:solidFill>
              </a:rPr>
              <a:t>For Agent Use Only – Not For Use With The Public</a:t>
            </a:r>
          </a:p>
        </p:txBody>
      </p:sp>
      <p:pic>
        <p:nvPicPr>
          <p:cNvPr id="12" name="Picture 11" descr="Text, logo&#10;&#10;Description automatically generated with medium confidence">
            <a:extLst>
              <a:ext uri="{FF2B5EF4-FFF2-40B4-BE49-F238E27FC236}">
                <a16:creationId xmlns:a16="http://schemas.microsoft.com/office/drawing/2014/main" id="{45472756-AE9B-414D-93F3-DC969485EB08}"/>
              </a:ext>
            </a:extLst>
          </p:cNvPr>
          <p:cNvPicPr>
            <a:picLocks noChangeAspect="1"/>
          </p:cNvPicPr>
          <p:nvPr/>
        </p:nvPicPr>
        <p:blipFill>
          <a:blip r:embed="rId5"/>
          <a:stretch>
            <a:fillRect/>
          </a:stretch>
        </p:blipFill>
        <p:spPr>
          <a:xfrm>
            <a:off x="10694563" y="6207911"/>
            <a:ext cx="1263910" cy="478407"/>
          </a:xfrm>
          <a:prstGeom prst="rect">
            <a:avLst/>
          </a:prstGeom>
        </p:spPr>
      </p:pic>
    </p:spTree>
    <p:extLst>
      <p:ext uri="{BB962C8B-B14F-4D97-AF65-F5344CB8AC3E}">
        <p14:creationId xmlns:p14="http://schemas.microsoft.com/office/powerpoint/2010/main" val="681067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0"/>
          </p:nvPr>
        </p:nvPicPr>
        <p:blipFill>
          <a:blip r:embed="rId3"/>
          <a:srcRect l="2533" r="2533"/>
          <a:stretch>
            <a:fillRect/>
          </a:stretch>
        </p:blipFill>
        <p:spPr>
          <a:xfrm>
            <a:off x="0" y="1425"/>
            <a:ext cx="12192000" cy="6858001"/>
          </a:xfrm>
        </p:spPr>
      </p:pic>
      <p:sp>
        <p:nvSpPr>
          <p:cNvPr id="15" name="Manual Input 14"/>
          <p:cNvSpPr/>
          <p:nvPr/>
        </p:nvSpPr>
        <p:spPr bwMode="auto">
          <a:xfrm rot="5400000">
            <a:off x="6652" y="0"/>
            <a:ext cx="6858000" cy="6858000"/>
          </a:xfrm>
          <a:prstGeom prst="flowChartManualInput">
            <a:avLst/>
          </a:prstGeom>
          <a:solidFill>
            <a:srgbClr val="0E659A">
              <a:alpha val="81000"/>
            </a:srgbClr>
          </a:solidFill>
          <a:ln w="254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6" name="Rounded Rectangle 5"/>
          <p:cNvSpPr/>
          <p:nvPr/>
        </p:nvSpPr>
        <p:spPr bwMode="auto">
          <a:xfrm>
            <a:off x="435395" y="1370899"/>
            <a:ext cx="6752647" cy="2348653"/>
          </a:xfrm>
          <a:prstGeom prst="roundRect">
            <a:avLst>
              <a:gd name="adj" fmla="val 8311"/>
            </a:avLst>
          </a:prstGeom>
          <a:solidFill>
            <a:schemeClr val="bg1"/>
          </a:solidFill>
          <a:ln w="254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5" name="Rectangle 3"/>
          <p:cNvSpPr>
            <a:spLocks/>
          </p:cNvSpPr>
          <p:nvPr/>
        </p:nvSpPr>
        <p:spPr bwMode="auto">
          <a:xfrm>
            <a:off x="587072" y="1401604"/>
            <a:ext cx="6449289" cy="240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320"/>
              </a:lnSpc>
            </a:pPr>
            <a:r>
              <a:rPr lang="en-US" sz="4267" b="1" dirty="0">
                <a:solidFill>
                  <a:srgbClr val="0E659A"/>
                </a:solidFill>
                <a:effectLst>
                  <a:innerShdw blurRad="114300">
                    <a:prstClr val="black"/>
                  </a:innerShdw>
                </a:effectLst>
                <a:latin typeface="Montserrat" charset="0"/>
                <a:ea typeface="Montserrat" charset="0"/>
                <a:cs typeface="Montserrat" charset="0"/>
                <a:sym typeface="Montserrat-Bold" charset="0"/>
              </a:rPr>
              <a:t>THERE ARE ONLY TWO WAYS TO COMBAT THE GROWING DEBT</a:t>
            </a:r>
          </a:p>
        </p:txBody>
      </p:sp>
      <p:sp>
        <p:nvSpPr>
          <p:cNvPr id="14" name="Rectangle 4"/>
          <p:cNvSpPr txBox="1">
            <a:spLocks noChangeArrowheads="1"/>
          </p:cNvSpPr>
          <p:nvPr/>
        </p:nvSpPr>
        <p:spPr bwMode="auto">
          <a:xfrm>
            <a:off x="435396" y="4485118"/>
            <a:ext cx="5960457" cy="2208245"/>
          </a:xfrm>
          <a:prstGeom prst="rect">
            <a:avLst/>
          </a:prstGeom>
          <a:noFill/>
          <a:ln>
            <a:miter lim="800000"/>
            <a:headEnd/>
            <a:tailEnd/>
          </a:ln>
        </p:spPr>
        <p:txBody>
          <a:bodyPr vert="horz" wrap="square" lIns="121920" tIns="60960" rIns="121920" bIns="60960" numCol="1" anchor="t" anchorCtr="0" compatLnSpc="1">
            <a:prstTxWarp prst="textNoShape">
              <a:avLst/>
            </a:prstTxWarp>
          </a:bodyPr>
          <a:lstStyle>
            <a:lvl1pPr algn="ctr" rtl="0" fontAlgn="base">
              <a:spcBef>
                <a:spcPct val="0"/>
              </a:spcBef>
              <a:spcAft>
                <a:spcPct val="0"/>
              </a:spcAft>
              <a:defRPr sz="900" b="0" i="0" baseline="0">
                <a:solidFill>
                  <a:schemeClr val="tx1"/>
                </a:solidFill>
                <a:latin typeface="Lato Light" charset="0"/>
                <a:ea typeface="Lato Light" charset="0"/>
                <a:cs typeface="Lato Light" charset="0"/>
                <a:sym typeface="Gill Sans" charset="0"/>
              </a:defRPr>
            </a:lvl1pPr>
            <a:lvl2pPr algn="ctr" rtl="0" fontAlgn="base">
              <a:spcBef>
                <a:spcPct val="0"/>
              </a:spcBef>
              <a:spcAft>
                <a:spcPct val="0"/>
              </a:spcAft>
              <a:defRPr sz="1000" b="0" i="0">
                <a:solidFill>
                  <a:schemeClr val="tx1"/>
                </a:solidFill>
                <a:latin typeface="Lato Light" charset="0"/>
                <a:ea typeface="Lato Light" charset="0"/>
                <a:cs typeface="Lato Light" charset="0"/>
                <a:sym typeface="Gill Sans" charset="0"/>
              </a:defRPr>
            </a:lvl2pPr>
            <a:lvl3pPr algn="ctr" rtl="0" fontAlgn="base">
              <a:spcBef>
                <a:spcPct val="0"/>
              </a:spcBef>
              <a:spcAft>
                <a:spcPct val="0"/>
              </a:spcAft>
              <a:defRPr sz="1000" b="0" i="0">
                <a:solidFill>
                  <a:schemeClr val="tx1"/>
                </a:solidFill>
                <a:latin typeface="Lato Light" charset="0"/>
                <a:ea typeface="Lato Light" charset="0"/>
                <a:cs typeface="Lato Light" charset="0"/>
                <a:sym typeface="Gill Sans" charset="0"/>
              </a:defRPr>
            </a:lvl3pPr>
            <a:lvl4pPr algn="ctr" rtl="0" fontAlgn="base">
              <a:spcBef>
                <a:spcPct val="0"/>
              </a:spcBef>
              <a:spcAft>
                <a:spcPct val="0"/>
              </a:spcAft>
              <a:defRPr sz="1000" b="0" i="0">
                <a:solidFill>
                  <a:schemeClr val="tx1"/>
                </a:solidFill>
                <a:latin typeface="Lato Light" charset="0"/>
                <a:ea typeface="Lato Light" charset="0"/>
                <a:cs typeface="Lato Light" charset="0"/>
                <a:sym typeface="Gill Sans" charset="0"/>
              </a:defRPr>
            </a:lvl4pPr>
            <a:lvl5pPr algn="ctr" rtl="0" fontAlgn="base">
              <a:spcBef>
                <a:spcPct val="0"/>
              </a:spcBef>
              <a:spcAft>
                <a:spcPct val="0"/>
              </a:spcAft>
              <a:defRPr sz="1000" b="0" i="0">
                <a:solidFill>
                  <a:schemeClr val="tx1"/>
                </a:solidFill>
                <a:latin typeface="Lato Light" charset="0"/>
                <a:ea typeface="Lato Light" charset="0"/>
                <a:cs typeface="Lato Light" charset="0"/>
                <a:sym typeface="Gill Sans" charset="0"/>
              </a:defRPr>
            </a:lvl5pPr>
            <a:lvl6pPr marL="171446" algn="ctr" rtl="0" fontAlgn="base">
              <a:spcBef>
                <a:spcPct val="0"/>
              </a:spcBef>
              <a:spcAft>
                <a:spcPct val="0"/>
              </a:spcAft>
              <a:defRPr sz="1800">
                <a:solidFill>
                  <a:schemeClr val="tx1"/>
                </a:solidFill>
                <a:latin typeface="+mn-lt"/>
                <a:ea typeface="+mn-ea"/>
                <a:cs typeface="+mn-cs"/>
                <a:sym typeface="Gill Sans" charset="0"/>
              </a:defRPr>
            </a:lvl6pPr>
            <a:lvl7pPr marL="342891" algn="ctr" rtl="0" fontAlgn="base">
              <a:spcBef>
                <a:spcPct val="0"/>
              </a:spcBef>
              <a:spcAft>
                <a:spcPct val="0"/>
              </a:spcAft>
              <a:defRPr sz="1800">
                <a:solidFill>
                  <a:schemeClr val="tx1"/>
                </a:solidFill>
                <a:latin typeface="+mn-lt"/>
                <a:ea typeface="+mn-ea"/>
                <a:cs typeface="+mn-cs"/>
                <a:sym typeface="Gill Sans" charset="0"/>
              </a:defRPr>
            </a:lvl7pPr>
            <a:lvl8pPr marL="514337" algn="ctr" rtl="0" fontAlgn="base">
              <a:spcBef>
                <a:spcPct val="0"/>
              </a:spcBef>
              <a:spcAft>
                <a:spcPct val="0"/>
              </a:spcAft>
              <a:defRPr sz="1800">
                <a:solidFill>
                  <a:schemeClr val="tx1"/>
                </a:solidFill>
                <a:latin typeface="+mn-lt"/>
                <a:ea typeface="+mn-ea"/>
                <a:cs typeface="+mn-cs"/>
                <a:sym typeface="Gill Sans" charset="0"/>
              </a:defRPr>
            </a:lvl8pPr>
            <a:lvl9pPr marL="685783" algn="ctr" rtl="0" fontAlgn="base">
              <a:spcBef>
                <a:spcPct val="0"/>
              </a:spcBef>
              <a:spcAft>
                <a:spcPct val="0"/>
              </a:spcAft>
              <a:defRPr sz="1800">
                <a:solidFill>
                  <a:schemeClr val="tx1"/>
                </a:solidFill>
                <a:latin typeface="+mn-lt"/>
                <a:ea typeface="+mn-ea"/>
                <a:cs typeface="+mn-cs"/>
                <a:sym typeface="Gill Sans" charset="0"/>
              </a:defRPr>
            </a:lvl9pPr>
          </a:lstStyle>
          <a:p>
            <a:pPr marL="711182" indent="-711182" algn="l">
              <a:lnSpc>
                <a:spcPct val="90000"/>
              </a:lnSpc>
              <a:buClr>
                <a:schemeClr val="tx1"/>
              </a:buClr>
            </a:pPr>
            <a:r>
              <a:rPr lang="en-US" sz="5867"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1. SPEND LESS</a:t>
            </a:r>
          </a:p>
          <a:p>
            <a:pPr marL="711182" indent="-711182" algn="l">
              <a:lnSpc>
                <a:spcPct val="90000"/>
              </a:lnSpc>
              <a:buClr>
                <a:schemeClr val="tx1"/>
              </a:buClr>
            </a:pPr>
            <a:r>
              <a:rPr lang="en-US" sz="5867"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2. TAX MORE</a:t>
            </a:r>
            <a:endParaRPr lang="en-US" sz="1333"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endParaRPr>
          </a:p>
        </p:txBody>
      </p:sp>
      <p:sp>
        <p:nvSpPr>
          <p:cNvPr id="7" name="TextBox 6">
            <a:extLst>
              <a:ext uri="{FF2B5EF4-FFF2-40B4-BE49-F238E27FC236}">
                <a16:creationId xmlns:a16="http://schemas.microsoft.com/office/drawing/2014/main" id="{754E752A-3D04-9F40-84AB-4B2312F79AC9}"/>
              </a:ext>
            </a:extLst>
          </p:cNvPr>
          <p:cNvSpPr txBox="1"/>
          <p:nvPr/>
        </p:nvSpPr>
        <p:spPr>
          <a:xfrm>
            <a:off x="4276107" y="6650252"/>
            <a:ext cx="3411187" cy="207749"/>
          </a:xfrm>
          <a:prstGeom prst="rect">
            <a:avLst/>
          </a:prstGeom>
          <a:noFill/>
        </p:spPr>
        <p:txBody>
          <a:bodyPr wrap="square" rtlCol="0">
            <a:spAutoFit/>
          </a:bodyPr>
          <a:lstStyle/>
          <a:p>
            <a:pPr algn="ctr"/>
            <a:r>
              <a:rPr lang="en-US" sz="750" dirty="0"/>
              <a:t>For Agent Use Only – Not For Use With The Public</a:t>
            </a:r>
          </a:p>
        </p:txBody>
      </p:sp>
      <p:pic>
        <p:nvPicPr>
          <p:cNvPr id="9" name="Picture 8" descr="Text&#10;&#10;Description automatically generated with low confidence">
            <a:extLst>
              <a:ext uri="{FF2B5EF4-FFF2-40B4-BE49-F238E27FC236}">
                <a16:creationId xmlns:a16="http://schemas.microsoft.com/office/drawing/2014/main" id="{0FE998E9-3290-4D43-B47D-4920C6071DB5}"/>
              </a:ext>
            </a:extLst>
          </p:cNvPr>
          <p:cNvPicPr>
            <a:picLocks noChangeAspect="1"/>
          </p:cNvPicPr>
          <p:nvPr/>
        </p:nvPicPr>
        <p:blipFill>
          <a:blip r:embed="rId4"/>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111715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strVal val="#ppt_w*0.70"/>
                                          </p:val>
                                        </p:tav>
                                        <p:tav tm="100000">
                                          <p:val>
                                            <p:strVal val="#ppt_w"/>
                                          </p:val>
                                        </p:tav>
                                      </p:tavLst>
                                    </p:anim>
                                    <p:anim calcmode="lin" valueType="num">
                                      <p:cBhvr>
                                        <p:cTn id="16" dur="500" fill="hold"/>
                                        <p:tgtEl>
                                          <p:spTgt spid="14">
                                            <p:txEl>
                                              <p:pRg st="0" end="0"/>
                                            </p:txEl>
                                          </p:spTgt>
                                        </p:tgtEl>
                                        <p:attrNameLst>
                                          <p:attrName>ppt_h</p:attrName>
                                        </p:attrNameLst>
                                      </p:cBhvr>
                                      <p:tavLst>
                                        <p:tav tm="0">
                                          <p:val>
                                            <p:strVal val="#ppt_h"/>
                                          </p:val>
                                        </p:tav>
                                        <p:tav tm="100000">
                                          <p:val>
                                            <p:strVal val="#ppt_h"/>
                                          </p:val>
                                        </p:tav>
                                      </p:tavLst>
                                    </p:anim>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 calcmode="lin" valueType="num">
                                      <p:cBhvr>
                                        <p:cTn id="22" dur="500" fill="hold"/>
                                        <p:tgtEl>
                                          <p:spTgt spid="14">
                                            <p:txEl>
                                              <p:pRg st="1" end="1"/>
                                            </p:txEl>
                                          </p:spTgt>
                                        </p:tgtEl>
                                        <p:attrNameLst>
                                          <p:attrName>ppt_w</p:attrName>
                                        </p:attrNameLst>
                                      </p:cBhvr>
                                      <p:tavLst>
                                        <p:tav tm="0">
                                          <p:val>
                                            <p:strVal val="#ppt_w*0.70"/>
                                          </p:val>
                                        </p:tav>
                                        <p:tav tm="100000">
                                          <p:val>
                                            <p:strVal val="#ppt_w"/>
                                          </p:val>
                                        </p:tav>
                                      </p:tavLst>
                                    </p:anim>
                                    <p:anim calcmode="lin" valueType="num">
                                      <p:cBhvr>
                                        <p:cTn id="23" dur="500" fill="hold"/>
                                        <p:tgtEl>
                                          <p:spTgt spid="14">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1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 y="4005064"/>
            <a:ext cx="12192000" cy="1728192"/>
          </a:xfrm>
          <a:prstGeom prst="rect">
            <a:avLst/>
          </a:prstGeom>
          <a:solidFill>
            <a:srgbClr val="0F3F6A"/>
          </a:solidFill>
          <a:ln w="254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5488" b="95732" l="0" r="94674">
                        <a14:foregroundMark x1="79457" y1="78201" x2="81087" y2="83232"/>
                        <a14:backgroundMark x1="44565" y1="93750" x2="49022" y2="93445"/>
                        <a14:backgroundMark x1="64022" y1="24238" x2="64022" y2="24238"/>
                      </a14:backgroundRemoval>
                    </a14:imgEffect>
                  </a14:imgLayer>
                </a14:imgProps>
              </a:ext>
            </a:extLst>
          </a:blip>
          <a:srcRect l="2646" t="7056" r="4734" b="5817"/>
          <a:stretch/>
        </p:blipFill>
        <p:spPr>
          <a:xfrm>
            <a:off x="47329" y="2084851"/>
            <a:ext cx="7062628" cy="4737312"/>
          </a:xfrm>
          <a:prstGeom prst="rect">
            <a:avLst/>
          </a:prstGeom>
        </p:spPr>
      </p:pic>
      <p:sp>
        <p:nvSpPr>
          <p:cNvPr id="8" name="Rectangle 4"/>
          <p:cNvSpPr>
            <a:spLocks/>
          </p:cNvSpPr>
          <p:nvPr/>
        </p:nvSpPr>
        <p:spPr bwMode="auto">
          <a:xfrm>
            <a:off x="1151452" y="147992"/>
            <a:ext cx="9889099" cy="220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907"/>
              </a:lnSpc>
            </a:pPr>
            <a:r>
              <a:rPr lang="en-US" sz="4800" b="1" dirty="0">
                <a:solidFill>
                  <a:srgbClr val="0E659A"/>
                </a:solidFill>
                <a:effectLst>
                  <a:innerShdw blurRad="114300">
                    <a:prstClr val="black"/>
                  </a:innerShdw>
                </a:effectLst>
                <a:latin typeface="Montserrat" charset="0"/>
                <a:ea typeface="Montserrat" charset="0"/>
                <a:cs typeface="Montserrat" charset="0"/>
                <a:sym typeface="Montserrat-Bold" charset="0"/>
              </a:rPr>
              <a:t>ARE WE SPENDING LESS </a:t>
            </a:r>
          </a:p>
          <a:p>
            <a:pPr>
              <a:lnSpc>
                <a:spcPts val="4907"/>
              </a:lnSpc>
            </a:pPr>
            <a:r>
              <a:rPr lang="en-US" sz="4800" b="1" dirty="0">
                <a:solidFill>
                  <a:srgbClr val="0E659A"/>
                </a:solidFill>
                <a:effectLst>
                  <a:innerShdw blurRad="114300">
                    <a:prstClr val="black"/>
                  </a:innerShdw>
                </a:effectLst>
                <a:latin typeface="Montserrat" charset="0"/>
                <a:ea typeface="Montserrat" charset="0"/>
                <a:cs typeface="Montserrat" charset="0"/>
                <a:sym typeface="Montserrat-Bold" charset="0"/>
              </a:rPr>
              <a:t>AS A GOVERNMENT?</a:t>
            </a:r>
          </a:p>
        </p:txBody>
      </p:sp>
      <p:sp>
        <p:nvSpPr>
          <p:cNvPr id="12" name="Rectangle 4"/>
          <p:cNvSpPr>
            <a:spLocks/>
          </p:cNvSpPr>
          <p:nvPr/>
        </p:nvSpPr>
        <p:spPr bwMode="auto">
          <a:xfrm>
            <a:off x="6964695" y="4549517"/>
            <a:ext cx="5184576"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907"/>
              </a:lnSpc>
            </a:pPr>
            <a:r>
              <a:rPr lang="en-US" sz="12800" b="1" dirty="0">
                <a:solidFill>
                  <a:srgbClr val="FFFFFF"/>
                </a:solidFill>
                <a:effectLst>
                  <a:outerShdw blurRad="50800" dist="76200" algn="l" rotWithShape="0">
                    <a:prstClr val="black">
                      <a:alpha val="40000"/>
                    </a:prstClr>
                  </a:outerShdw>
                </a:effectLst>
                <a:latin typeface="Montserrat" charset="0"/>
                <a:ea typeface="Montserrat" charset="0"/>
                <a:cs typeface="Montserrat" charset="0"/>
                <a:sym typeface="Montserrat-Bold" charset="0"/>
              </a:rPr>
              <a:t>NO</a:t>
            </a:r>
          </a:p>
        </p:txBody>
      </p:sp>
      <p:sp>
        <p:nvSpPr>
          <p:cNvPr id="6" name="TextBox 5">
            <a:extLst>
              <a:ext uri="{FF2B5EF4-FFF2-40B4-BE49-F238E27FC236}">
                <a16:creationId xmlns:a16="http://schemas.microsoft.com/office/drawing/2014/main" id="{A8BBA8CF-4F92-D14A-94B8-0DE912DCF489}"/>
              </a:ext>
            </a:extLst>
          </p:cNvPr>
          <p:cNvSpPr txBox="1"/>
          <p:nvPr/>
        </p:nvSpPr>
        <p:spPr>
          <a:xfrm>
            <a:off x="4276107" y="6650252"/>
            <a:ext cx="3411187" cy="207749"/>
          </a:xfrm>
          <a:prstGeom prst="rect">
            <a:avLst/>
          </a:prstGeom>
          <a:noFill/>
        </p:spPr>
        <p:txBody>
          <a:bodyPr wrap="square" rtlCol="0">
            <a:spAutoFit/>
          </a:bodyPr>
          <a:lstStyle/>
          <a:p>
            <a:pPr algn="ctr"/>
            <a:r>
              <a:rPr lang="en-US" sz="750" dirty="0"/>
              <a:t>For Agent Use Only – Not For Use With The Public</a:t>
            </a:r>
          </a:p>
        </p:txBody>
      </p:sp>
      <p:pic>
        <p:nvPicPr>
          <p:cNvPr id="9" name="Picture 8" descr="Text&#10;&#10;Description automatically generated with low confidence">
            <a:extLst>
              <a:ext uri="{FF2B5EF4-FFF2-40B4-BE49-F238E27FC236}">
                <a16:creationId xmlns:a16="http://schemas.microsoft.com/office/drawing/2014/main" id="{14741A77-0A35-4141-A794-C9A707DD85F6}"/>
              </a:ext>
            </a:extLst>
          </p:cNvPr>
          <p:cNvPicPr>
            <a:picLocks noChangeAspect="1"/>
          </p:cNvPicPr>
          <p:nvPr/>
        </p:nvPicPr>
        <p:blipFill>
          <a:blip r:embed="rId5"/>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1893775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35" presetClass="emph" presetSubtype="0" repeatCount="3000" fill="hold" grpId="1" nodeType="afterEffect">
                                  <p:stCondLst>
                                    <p:cond delay="0"/>
                                  </p:stCondLst>
                                  <p:childTnLst>
                                    <p:anim calcmode="discrete" valueType="str">
                                      <p:cBhvr>
                                        <p:cTn id="9"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 y="4005064"/>
            <a:ext cx="12192000" cy="1728192"/>
          </a:xfrm>
          <a:prstGeom prst="rect">
            <a:avLst/>
          </a:prstGeom>
          <a:solidFill>
            <a:srgbClr val="0F3F6A"/>
          </a:solidFill>
          <a:ln w="254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5488" b="95732" l="0" r="94674">
                        <a14:foregroundMark x1="79457" y1="78201" x2="81087" y2="83232"/>
                        <a14:backgroundMark x1="44565" y1="93750" x2="49022" y2="93445"/>
                        <a14:backgroundMark x1="64022" y1="24238" x2="64022" y2="24238"/>
                      </a14:backgroundRemoval>
                    </a14:imgEffect>
                  </a14:imgLayer>
                </a14:imgProps>
              </a:ext>
            </a:extLst>
          </a:blip>
          <a:srcRect l="2646" t="7056" r="4734" b="5817"/>
          <a:stretch/>
        </p:blipFill>
        <p:spPr>
          <a:xfrm>
            <a:off x="47329" y="2084851"/>
            <a:ext cx="7062628" cy="4737312"/>
          </a:xfrm>
          <a:prstGeom prst="rect">
            <a:avLst/>
          </a:prstGeom>
        </p:spPr>
      </p:pic>
      <p:sp>
        <p:nvSpPr>
          <p:cNvPr id="8" name="Rectangle 4"/>
          <p:cNvSpPr>
            <a:spLocks/>
          </p:cNvSpPr>
          <p:nvPr/>
        </p:nvSpPr>
        <p:spPr bwMode="auto">
          <a:xfrm>
            <a:off x="1151452" y="147992"/>
            <a:ext cx="9889099" cy="220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907"/>
              </a:lnSpc>
            </a:pPr>
            <a:r>
              <a:rPr lang="en-US" sz="4800" b="1" dirty="0">
                <a:solidFill>
                  <a:srgbClr val="0E659A"/>
                </a:solidFill>
                <a:effectLst>
                  <a:innerShdw blurRad="114300">
                    <a:prstClr val="black"/>
                  </a:innerShdw>
                </a:effectLst>
                <a:latin typeface="Montserrat" charset="0"/>
                <a:ea typeface="Montserrat" charset="0"/>
                <a:cs typeface="Montserrat" charset="0"/>
                <a:sym typeface="Montserrat-Bold" charset="0"/>
              </a:rPr>
              <a:t>WE ARE SPENDING MORE THAN WE EVER HAVE IN THE HISTORY OF OUR COUNTRY</a:t>
            </a:r>
          </a:p>
        </p:txBody>
      </p:sp>
      <p:sp>
        <p:nvSpPr>
          <p:cNvPr id="11" name="Rectangle 4"/>
          <p:cNvSpPr>
            <a:spLocks/>
          </p:cNvSpPr>
          <p:nvPr/>
        </p:nvSpPr>
        <p:spPr bwMode="auto">
          <a:xfrm>
            <a:off x="6897614" y="2915655"/>
            <a:ext cx="5404199" cy="163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907"/>
              </a:lnSpc>
            </a:pPr>
            <a:r>
              <a:rPr lang="en-US" sz="7200" b="1" dirty="0">
                <a:solidFill>
                  <a:srgbClr val="1687A1"/>
                </a:solidFill>
                <a:effectLst>
                  <a:innerShdw blurRad="114300">
                    <a:prstClr val="black">
                      <a:alpha val="69000"/>
                    </a:prstClr>
                  </a:innerShdw>
                </a:effectLst>
                <a:latin typeface="Montserrat" charset="0"/>
                <a:ea typeface="Montserrat" charset="0"/>
                <a:cs typeface="Montserrat" charset="0"/>
                <a:sym typeface="Montserrat-Bold" charset="0"/>
              </a:rPr>
              <a:t>SOLUTION</a:t>
            </a:r>
            <a:r>
              <a:rPr lang="en-US" sz="7200" b="1" dirty="0">
                <a:solidFill>
                  <a:srgbClr val="FFFFFF"/>
                </a:solidFill>
                <a:effectLst>
                  <a:innerShdw blurRad="114300">
                    <a:prstClr val="black">
                      <a:alpha val="69000"/>
                    </a:prstClr>
                  </a:innerShdw>
                </a:effectLst>
                <a:latin typeface="Montserrat" charset="0"/>
                <a:ea typeface="Montserrat" charset="0"/>
                <a:cs typeface="Montserrat" charset="0"/>
                <a:sym typeface="Montserrat-Bold" charset="0"/>
              </a:rPr>
              <a:t>:</a:t>
            </a:r>
          </a:p>
        </p:txBody>
      </p:sp>
      <p:sp>
        <p:nvSpPr>
          <p:cNvPr id="12" name="Rectangle 4"/>
          <p:cNvSpPr>
            <a:spLocks/>
          </p:cNvSpPr>
          <p:nvPr/>
        </p:nvSpPr>
        <p:spPr bwMode="auto">
          <a:xfrm>
            <a:off x="6956160" y="4101075"/>
            <a:ext cx="5184576"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907"/>
              </a:lnSpc>
            </a:pPr>
            <a:r>
              <a:rPr lang="en-US" sz="5333" b="1" dirty="0">
                <a:solidFill>
                  <a:srgbClr val="FFFFFF"/>
                </a:solidFill>
                <a:effectLst>
                  <a:outerShdw blurRad="50800" dist="76200" algn="l" rotWithShape="0">
                    <a:prstClr val="black">
                      <a:alpha val="40000"/>
                    </a:prstClr>
                  </a:outerShdw>
                </a:effectLst>
                <a:latin typeface="Montserrat" charset="0"/>
                <a:ea typeface="Montserrat" charset="0"/>
                <a:cs typeface="Montserrat" charset="0"/>
                <a:sym typeface="Montserrat-Bold" charset="0"/>
              </a:rPr>
              <a:t>MORE </a:t>
            </a:r>
          </a:p>
          <a:p>
            <a:pPr>
              <a:lnSpc>
                <a:spcPts val="4907"/>
              </a:lnSpc>
            </a:pPr>
            <a:r>
              <a:rPr lang="en-US" sz="5333" b="1" dirty="0">
                <a:solidFill>
                  <a:srgbClr val="FFFFFF"/>
                </a:solidFill>
                <a:effectLst>
                  <a:outerShdw blurRad="50800" dist="76200" algn="l" rotWithShape="0">
                    <a:prstClr val="black">
                      <a:alpha val="40000"/>
                    </a:prstClr>
                  </a:outerShdw>
                </a:effectLst>
                <a:latin typeface="Montserrat" charset="0"/>
                <a:ea typeface="Montserrat" charset="0"/>
                <a:cs typeface="Montserrat" charset="0"/>
                <a:sym typeface="Montserrat-Bold" charset="0"/>
              </a:rPr>
              <a:t>TAXES</a:t>
            </a:r>
          </a:p>
        </p:txBody>
      </p:sp>
      <p:sp>
        <p:nvSpPr>
          <p:cNvPr id="7" name="TextBox 6">
            <a:extLst>
              <a:ext uri="{FF2B5EF4-FFF2-40B4-BE49-F238E27FC236}">
                <a16:creationId xmlns:a16="http://schemas.microsoft.com/office/drawing/2014/main" id="{D6883A2E-83D6-5643-BEC6-2322DC0308B7}"/>
              </a:ext>
            </a:extLst>
          </p:cNvPr>
          <p:cNvSpPr txBox="1"/>
          <p:nvPr/>
        </p:nvSpPr>
        <p:spPr>
          <a:xfrm>
            <a:off x="4276107" y="6650252"/>
            <a:ext cx="3411187" cy="207749"/>
          </a:xfrm>
          <a:prstGeom prst="rect">
            <a:avLst/>
          </a:prstGeom>
          <a:noFill/>
        </p:spPr>
        <p:txBody>
          <a:bodyPr wrap="square" rtlCol="0">
            <a:spAutoFit/>
          </a:bodyPr>
          <a:lstStyle/>
          <a:p>
            <a:pPr algn="ctr"/>
            <a:r>
              <a:rPr lang="en-US" sz="750" dirty="0"/>
              <a:t>For Agent Use Only – Not For Use With The Public</a:t>
            </a:r>
          </a:p>
        </p:txBody>
      </p:sp>
      <p:pic>
        <p:nvPicPr>
          <p:cNvPr id="10" name="Picture 9" descr="Text&#10;&#10;Description automatically generated with low confidence">
            <a:extLst>
              <a:ext uri="{FF2B5EF4-FFF2-40B4-BE49-F238E27FC236}">
                <a16:creationId xmlns:a16="http://schemas.microsoft.com/office/drawing/2014/main" id="{DED13D02-7B85-4950-8D14-C5E3471A2386}"/>
              </a:ext>
            </a:extLst>
          </p:cNvPr>
          <p:cNvPicPr>
            <a:picLocks noChangeAspect="1"/>
          </p:cNvPicPr>
          <p:nvPr/>
        </p:nvPicPr>
        <p:blipFill>
          <a:blip r:embed="rId5"/>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2592591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5" presetClass="emph" presetSubtype="0" repeatCount="2000" fill="hold" grpId="0" nodeType="withEffect">
                                  <p:stCondLst>
                                    <p:cond delay="0"/>
                                  </p:stCondLst>
                                  <p:childTnLst>
                                    <p:anim calcmode="discrete" valueType="str">
                                      <p:cBhvr>
                                        <p:cTn id="9"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10" fill="hold">
                            <p:stCondLst>
                              <p:cond delay="2000"/>
                            </p:stCondLst>
                            <p:childTnLst>
                              <p:par>
                                <p:cTn id="11" presetID="1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Select="1" noMove="1" noResize="1"/>
          </p:cNvSpPr>
          <p:nvPr>
            <p:ph type="title"/>
            <p:custDataLst>
              <p:tags r:id="rId2"/>
            </p:custDataLst>
          </p:nvPr>
        </p:nvSpPr>
        <p:spPr>
          <a:xfrm>
            <a:off x="1670580" y="169863"/>
            <a:ext cx="8997421" cy="1143000"/>
          </a:xfrm>
        </p:spPr>
        <p:txBody>
          <a:bodyPr>
            <a:noAutofit/>
          </a:bodyPr>
          <a:lstStyle/>
          <a:p>
            <a:r>
              <a:rPr lang="en-US" altLang="en-US" sz="3200">
                <a:ea typeface="ＭＳ Ｐゴシック" pitchFamily="34" charset="-128"/>
              </a:rPr>
              <a:t>WHAT DIRECTION DO YOU THINK FUTURE TAX RATES ARE GOING TO GO?</a:t>
            </a:r>
          </a:p>
        </p:txBody>
      </p:sp>
      <p:pic>
        <p:nvPicPr>
          <p:cNvPr id="2" name="Picture 1"/>
          <p:cNvPicPr>
            <a:picLocks noSelect="1" noChangeAspect="1" noMove="1" noResize="1"/>
          </p:cNvPicPr>
          <p:nvPr>
            <p:custDataLst>
              <p:tags r:id="rId3"/>
            </p:custDataLst>
          </p:nvPr>
        </p:nvPicPr>
        <p:blipFill>
          <a:blip r:embed="rId6">
            <a:extLst>
              <a:ext uri="{28A0092B-C50C-407E-A947-70E740481C1C}">
                <a14:useLocalDpi xmlns:a14="http://schemas.microsoft.com/office/drawing/2010/main" val="0"/>
              </a:ext>
            </a:extLst>
          </a:blip>
          <a:srcRect b="6272"/>
          <a:stretch>
            <a:fillRect/>
          </a:stretch>
        </p:blipFill>
        <p:spPr>
          <a:xfrm>
            <a:off x="2496079" y="1620158"/>
            <a:ext cx="7376470" cy="4803220"/>
          </a:xfrm>
          <a:prstGeom prst="rect">
            <a:avLst/>
          </a:prstGeom>
          <a:ln>
            <a:solidFill>
              <a:schemeClr val="accent1"/>
            </a:solidFill>
          </a:ln>
          <a:effectLst>
            <a:glow rad="127000">
              <a:srgbClr val="3D9B35"/>
            </a:glow>
          </a:effectLst>
        </p:spPr>
      </p:pic>
      <p:sp>
        <p:nvSpPr>
          <p:cNvPr id="4" name="Rectangle 3">
            <a:extLst>
              <a:ext uri="{FF2B5EF4-FFF2-40B4-BE49-F238E27FC236}">
                <a16:creationId xmlns:a16="http://schemas.microsoft.com/office/drawing/2014/main" id="{5A324EE4-1C59-7244-963D-B74589A37A11}"/>
              </a:ext>
            </a:extLst>
          </p:cNvPr>
          <p:cNvSpPr/>
          <p:nvPr/>
        </p:nvSpPr>
        <p:spPr bwMode="auto">
          <a:xfrm>
            <a:off x="3" y="5332597"/>
            <a:ext cx="12191997" cy="864096"/>
          </a:xfrm>
          <a:prstGeom prst="rect">
            <a:avLst/>
          </a:prstGeom>
          <a:solidFill>
            <a:schemeClr val="bg1">
              <a:alpha val="53000"/>
            </a:schemeClr>
          </a:solidFill>
          <a:ln w="25400" cap="flat" cmpd="sng" algn="ctr">
            <a:noFill/>
            <a:prstDash val="solid"/>
            <a:round/>
            <a:headEnd type="none" w="med" len="med"/>
            <a:tailEnd type="none" w="med" len="med"/>
          </a:ln>
          <a:effectLst>
            <a:outerShdw blurRad="50800" dist="50800" dir="5400000" algn="ctr" rotWithShape="0">
              <a:srgbClr val="000000"/>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5" name="Rectangle 4">
            <a:extLst>
              <a:ext uri="{FF2B5EF4-FFF2-40B4-BE49-F238E27FC236}">
                <a16:creationId xmlns:a16="http://schemas.microsoft.com/office/drawing/2014/main" id="{56A0BCC0-435F-1E4A-BFDD-5E765F55DAB4}"/>
              </a:ext>
            </a:extLst>
          </p:cNvPr>
          <p:cNvSpPr>
            <a:spLocks/>
          </p:cNvSpPr>
          <p:nvPr/>
        </p:nvSpPr>
        <p:spPr bwMode="auto">
          <a:xfrm>
            <a:off x="143341" y="5406818"/>
            <a:ext cx="11905321" cy="6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907"/>
              </a:lnSpc>
            </a:pPr>
            <a:r>
              <a:rPr lang="en-US" sz="3733" b="1" dirty="0">
                <a:latin typeface="Montserrat" charset="0"/>
                <a:ea typeface="Montserrat" charset="0"/>
                <a:cs typeface="Montserrat" charset="0"/>
                <a:sym typeface="Montserrat-Bold" charset="0"/>
              </a:rPr>
              <a:t>DOES IT MAKE SENSE TO DEFER YOUR TAXES?</a:t>
            </a:r>
          </a:p>
        </p:txBody>
      </p:sp>
      <p:sp>
        <p:nvSpPr>
          <p:cNvPr id="6" name="Text Box 13">
            <a:extLst>
              <a:ext uri="{FF2B5EF4-FFF2-40B4-BE49-F238E27FC236}">
                <a16:creationId xmlns:a16="http://schemas.microsoft.com/office/drawing/2014/main" id="{7CDEF7C1-FE60-A14A-8478-AF2DD88A54C5}"/>
              </a:ext>
            </a:extLst>
          </p:cNvPr>
          <p:cNvSpPr txBox="1">
            <a:spLocks noChangeArrowheads="1"/>
          </p:cNvSpPr>
          <p:nvPr/>
        </p:nvSpPr>
        <p:spPr bwMode="auto">
          <a:xfrm>
            <a:off x="7321591" y="2262433"/>
            <a:ext cx="2473789" cy="639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67" dirty="0">
                <a:latin typeface="Adobe Gothic Std B" charset="-127"/>
                <a:ea typeface="Adobe Gothic Std B" charset="-127"/>
                <a:cs typeface="Adobe Gothic Std B" charset="-127"/>
              </a:rPr>
              <a:t>2nd Worst Financial Crisis in History</a:t>
            </a:r>
          </a:p>
        </p:txBody>
      </p:sp>
      <p:sp>
        <p:nvSpPr>
          <p:cNvPr id="7" name="Line 9">
            <a:extLst>
              <a:ext uri="{FF2B5EF4-FFF2-40B4-BE49-F238E27FC236}">
                <a16:creationId xmlns:a16="http://schemas.microsoft.com/office/drawing/2014/main" id="{09C5182B-FE78-7743-BB62-78D6A2BEECE8}"/>
              </a:ext>
            </a:extLst>
          </p:cNvPr>
          <p:cNvSpPr>
            <a:spLocks noChangeShapeType="1"/>
          </p:cNvSpPr>
          <p:nvPr/>
        </p:nvSpPr>
        <p:spPr bwMode="auto">
          <a:xfrm>
            <a:off x="8229601" y="2917513"/>
            <a:ext cx="609600" cy="1349688"/>
          </a:xfrm>
          <a:prstGeom prst="line">
            <a:avLst/>
          </a:prstGeom>
          <a:noFill/>
          <a:ln w="50800">
            <a:solidFill>
              <a:srgbClr val="0000EE"/>
            </a:solidFill>
            <a:round/>
            <a:headEnd/>
            <a:tailEnd type="triangle" w="med" len="med"/>
          </a:ln>
        </p:spPr>
        <p:txBody>
          <a:bodyPr/>
          <a:lstStyle/>
          <a:p>
            <a:endParaRPr lang="en-US" sz="2400"/>
          </a:p>
        </p:txBody>
      </p:sp>
      <p:sp>
        <p:nvSpPr>
          <p:cNvPr id="8" name="Text Box 11">
            <a:extLst>
              <a:ext uri="{FF2B5EF4-FFF2-40B4-BE49-F238E27FC236}">
                <a16:creationId xmlns:a16="http://schemas.microsoft.com/office/drawing/2014/main" id="{321AE463-4381-5A46-839F-ADEC6A462886}"/>
              </a:ext>
            </a:extLst>
          </p:cNvPr>
          <p:cNvSpPr txBox="1">
            <a:spLocks noChangeArrowheads="1"/>
          </p:cNvSpPr>
          <p:nvPr/>
        </p:nvSpPr>
        <p:spPr bwMode="auto">
          <a:xfrm>
            <a:off x="2133600" y="3426727"/>
            <a:ext cx="1967345" cy="698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dirty="0">
                <a:latin typeface="Adobe Gothic Std B" charset="-127"/>
                <a:ea typeface="Adobe Gothic Std B" charset="-127"/>
                <a:cs typeface="Adobe Gothic Std B" charset="-127"/>
              </a:rPr>
              <a:t>Stock Market Crash – 25%</a:t>
            </a:r>
          </a:p>
        </p:txBody>
      </p:sp>
      <p:sp>
        <p:nvSpPr>
          <p:cNvPr id="9" name="Line 8">
            <a:extLst>
              <a:ext uri="{FF2B5EF4-FFF2-40B4-BE49-F238E27FC236}">
                <a16:creationId xmlns:a16="http://schemas.microsoft.com/office/drawing/2014/main" id="{2D35BBD4-DEEA-3A42-A3E9-CA4B7E3A2CF5}"/>
              </a:ext>
            </a:extLst>
          </p:cNvPr>
          <p:cNvSpPr>
            <a:spLocks noChangeShapeType="1"/>
          </p:cNvSpPr>
          <p:nvPr/>
        </p:nvSpPr>
        <p:spPr bwMode="auto">
          <a:xfrm>
            <a:off x="3429000" y="4125055"/>
            <a:ext cx="457200" cy="599345"/>
          </a:xfrm>
          <a:prstGeom prst="line">
            <a:avLst/>
          </a:prstGeom>
          <a:noFill/>
          <a:ln w="50800">
            <a:solidFill>
              <a:srgbClr val="0000EE"/>
            </a:solidFill>
            <a:round/>
            <a:headEnd/>
            <a:tailEnd type="triangle" w="med" len="med"/>
          </a:ln>
        </p:spPr>
        <p:txBody>
          <a:bodyPr/>
          <a:lstStyle/>
          <a:p>
            <a:endParaRPr lang="en-US" sz="2400"/>
          </a:p>
        </p:txBody>
      </p:sp>
      <p:sp>
        <p:nvSpPr>
          <p:cNvPr id="10" name="Text Box 12">
            <a:extLst>
              <a:ext uri="{FF2B5EF4-FFF2-40B4-BE49-F238E27FC236}">
                <a16:creationId xmlns:a16="http://schemas.microsoft.com/office/drawing/2014/main" id="{CB0B3C31-6912-6E44-850F-52699F625DA4}"/>
              </a:ext>
            </a:extLst>
          </p:cNvPr>
          <p:cNvSpPr txBox="1">
            <a:spLocks noChangeArrowheads="1"/>
          </p:cNvSpPr>
          <p:nvPr/>
        </p:nvSpPr>
        <p:spPr bwMode="auto">
          <a:xfrm>
            <a:off x="4471990" y="3262287"/>
            <a:ext cx="3162993" cy="488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dirty="0">
                <a:latin typeface="Adobe Gothic Std B" charset="-127"/>
                <a:ea typeface="Adobe Gothic Std B" charset="-127"/>
                <a:cs typeface="Adobe Gothic Std B" charset="-127"/>
              </a:rPr>
              <a:t>Taxes High for 50 Years</a:t>
            </a:r>
          </a:p>
        </p:txBody>
      </p:sp>
      <p:cxnSp>
        <p:nvCxnSpPr>
          <p:cNvPr id="11" name="Straight Arrow Connector 17">
            <a:extLst>
              <a:ext uri="{FF2B5EF4-FFF2-40B4-BE49-F238E27FC236}">
                <a16:creationId xmlns:a16="http://schemas.microsoft.com/office/drawing/2014/main" id="{CB76ECB2-C929-2F41-8434-FDE1EF8202A8}"/>
              </a:ext>
            </a:extLst>
          </p:cNvPr>
          <p:cNvCxnSpPr>
            <a:cxnSpLocks noChangeShapeType="1"/>
          </p:cNvCxnSpPr>
          <p:nvPr/>
        </p:nvCxnSpPr>
        <p:spPr bwMode="auto">
          <a:xfrm>
            <a:off x="4353801" y="3905702"/>
            <a:ext cx="3189999" cy="1"/>
          </a:xfrm>
          <a:prstGeom prst="straightConnector1">
            <a:avLst/>
          </a:prstGeom>
          <a:noFill/>
          <a:ln w="47625" algn="ctr">
            <a:solidFill>
              <a:srgbClr val="0000EE"/>
            </a:solidFill>
            <a:round/>
            <a:headEnd type="triangle" w="med" len="med"/>
            <a:tailEnd type="triangle" w="med" len="med"/>
          </a:ln>
        </p:spPr>
      </p:cxnSp>
      <p:sp>
        <p:nvSpPr>
          <p:cNvPr id="14" name="Text Box 12">
            <a:extLst>
              <a:ext uri="{FF2B5EF4-FFF2-40B4-BE49-F238E27FC236}">
                <a16:creationId xmlns:a16="http://schemas.microsoft.com/office/drawing/2014/main" id="{3BC5DB83-B51F-F84D-B863-05F2F1DDC415}"/>
              </a:ext>
            </a:extLst>
          </p:cNvPr>
          <p:cNvSpPr txBox="1">
            <a:spLocks noChangeArrowheads="1"/>
          </p:cNvSpPr>
          <p:nvPr/>
        </p:nvSpPr>
        <p:spPr bwMode="auto">
          <a:xfrm>
            <a:off x="4797289" y="4799342"/>
            <a:ext cx="2303022" cy="488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dirty="0">
                <a:latin typeface="Adobe Gothic Std B" charset="-127"/>
                <a:ea typeface="Adobe Gothic Std B" charset="-127"/>
                <a:cs typeface="Adobe Gothic Std B" charset="-127"/>
              </a:rPr>
              <a:t>Average is 62.1%</a:t>
            </a:r>
          </a:p>
        </p:txBody>
      </p:sp>
      <p:sp>
        <p:nvSpPr>
          <p:cNvPr id="15" name="TextBox 14">
            <a:extLst>
              <a:ext uri="{FF2B5EF4-FFF2-40B4-BE49-F238E27FC236}">
                <a16:creationId xmlns:a16="http://schemas.microsoft.com/office/drawing/2014/main" id="{333E95B7-6F6F-2746-BA26-43F53D96C27B}"/>
              </a:ext>
            </a:extLst>
          </p:cNvPr>
          <p:cNvSpPr txBox="1"/>
          <p:nvPr/>
        </p:nvSpPr>
        <p:spPr>
          <a:xfrm>
            <a:off x="4276107" y="6650252"/>
            <a:ext cx="3411187" cy="207749"/>
          </a:xfrm>
          <a:prstGeom prst="rect">
            <a:avLst/>
          </a:prstGeom>
          <a:noFill/>
        </p:spPr>
        <p:txBody>
          <a:bodyPr wrap="square" rtlCol="0">
            <a:spAutoFit/>
          </a:bodyPr>
          <a:lstStyle/>
          <a:p>
            <a:pPr algn="ctr"/>
            <a:r>
              <a:rPr lang="en-US" sz="750" dirty="0"/>
              <a:t>For Agent Use Only – Not For Use With The Public</a:t>
            </a:r>
          </a:p>
        </p:txBody>
      </p:sp>
      <p:pic>
        <p:nvPicPr>
          <p:cNvPr id="17" name="Picture 16" descr="Text&#10;&#10;Description automatically generated with low confidence">
            <a:extLst>
              <a:ext uri="{FF2B5EF4-FFF2-40B4-BE49-F238E27FC236}">
                <a16:creationId xmlns:a16="http://schemas.microsoft.com/office/drawing/2014/main" id="{8E8BF371-7BFD-4AFE-9988-73EC2F33BAB8}"/>
              </a:ext>
            </a:extLst>
          </p:cNvPr>
          <p:cNvPicPr>
            <a:picLocks noChangeAspect="1"/>
          </p:cNvPicPr>
          <p:nvPr/>
        </p:nvPicPr>
        <p:blipFill>
          <a:blip r:embed="rId7"/>
          <a:stretch>
            <a:fillRect/>
          </a:stretch>
        </p:blipFill>
        <p:spPr>
          <a:xfrm>
            <a:off x="10728073" y="6241388"/>
            <a:ext cx="1251451" cy="457201"/>
          </a:xfrm>
          <a:prstGeom prst="rect">
            <a:avLst/>
          </a:prstGeom>
        </p:spPr>
      </p:pic>
    </p:spTree>
    <p:custDataLst>
      <p:tags r:id="rId1"/>
    </p:custDataLst>
    <p:extLst>
      <p:ext uri="{BB962C8B-B14F-4D97-AF65-F5344CB8AC3E}">
        <p14:creationId xmlns:p14="http://schemas.microsoft.com/office/powerpoint/2010/main" val="247482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9087405" y="2531212"/>
            <a:ext cx="2841443" cy="2016224"/>
          </a:xfrm>
          <a:prstGeom prst="rect">
            <a:avLst/>
          </a:prstGeom>
          <a:solidFill>
            <a:srgbClr val="0F3F6A"/>
          </a:solidFill>
          <a:ln w="25400" cap="flat" cmpd="sng" algn="ctr">
            <a:noFill/>
            <a:prstDash val="solid"/>
            <a:round/>
            <a:headEnd type="none" w="med" len="med"/>
            <a:tailEnd type="none" w="med" len="med"/>
          </a:ln>
          <a:effectLst>
            <a:outerShdw blurRad="50800" dist="762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21" name="Rectangle 20"/>
          <p:cNvSpPr/>
          <p:nvPr/>
        </p:nvSpPr>
        <p:spPr bwMode="auto">
          <a:xfrm>
            <a:off x="3226437" y="2531212"/>
            <a:ext cx="2841443" cy="2016224"/>
          </a:xfrm>
          <a:prstGeom prst="rect">
            <a:avLst/>
          </a:prstGeom>
          <a:solidFill>
            <a:srgbClr val="0F3F6A"/>
          </a:solidFill>
          <a:ln w="25400" cap="flat" cmpd="sng" algn="ctr">
            <a:noFill/>
            <a:prstDash val="solid"/>
            <a:round/>
            <a:headEnd type="none" w="med" len="med"/>
            <a:tailEnd type="none" w="med" len="med"/>
          </a:ln>
          <a:effectLst>
            <a:outerShdw blurRad="50800" dist="762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22" name="Rectangle 21"/>
          <p:cNvSpPr/>
          <p:nvPr/>
        </p:nvSpPr>
        <p:spPr bwMode="auto">
          <a:xfrm>
            <a:off x="291356" y="2531212"/>
            <a:ext cx="2841443" cy="2016224"/>
          </a:xfrm>
          <a:prstGeom prst="rect">
            <a:avLst/>
          </a:prstGeom>
          <a:solidFill>
            <a:srgbClr val="0F3F6A"/>
          </a:solidFill>
          <a:ln w="25400" cap="flat" cmpd="sng" algn="ctr">
            <a:noFill/>
            <a:prstDash val="solid"/>
            <a:round/>
            <a:headEnd type="none" w="med" len="med"/>
            <a:tailEnd type="none" w="med" len="med"/>
          </a:ln>
          <a:effectLst>
            <a:outerShdw blurRad="50800" dist="762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19" name="Rectangle 18"/>
          <p:cNvSpPr/>
          <p:nvPr/>
        </p:nvSpPr>
        <p:spPr bwMode="auto">
          <a:xfrm>
            <a:off x="6156921" y="2531212"/>
            <a:ext cx="2841443" cy="2016224"/>
          </a:xfrm>
          <a:prstGeom prst="rect">
            <a:avLst/>
          </a:prstGeom>
          <a:solidFill>
            <a:srgbClr val="0F3F6A"/>
          </a:solidFill>
          <a:ln w="25400" cap="flat" cmpd="sng" algn="ctr">
            <a:noFill/>
            <a:prstDash val="solid"/>
            <a:round/>
            <a:headEnd type="none" w="med" len="med"/>
            <a:tailEnd type="none" w="med" len="med"/>
          </a:ln>
          <a:effectLst>
            <a:outerShdw blurRad="50800" dist="762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11" name="Title 10"/>
          <p:cNvSpPr>
            <a:spLocks noGrp="1"/>
          </p:cNvSpPr>
          <p:nvPr>
            <p:ph type="title"/>
          </p:nvPr>
        </p:nvSpPr>
        <p:spPr>
          <a:xfrm>
            <a:off x="1900566" y="548680"/>
            <a:ext cx="8731772" cy="1056117"/>
          </a:xfrm>
          <a:effectLst>
            <a:innerShdw blurRad="114300">
              <a:prstClr val="black"/>
            </a:innerShdw>
          </a:effectLst>
        </p:spPr>
        <p:txBody>
          <a:bodyPr>
            <a:noAutofit/>
          </a:bodyPr>
          <a:lstStyle/>
          <a:p>
            <a:pPr algn="ctr"/>
            <a:r>
              <a:rPr lang="en-US" sz="7200" dirty="0">
                <a:solidFill>
                  <a:srgbClr val="0F3F6A"/>
                </a:solidFill>
                <a:effectLst>
                  <a:innerShdw blurRad="114300">
                    <a:prstClr val="black"/>
                  </a:innerShdw>
                </a:effectLst>
                <a:latin typeface="Montserrat" charset="0"/>
                <a:ea typeface="Montserrat" charset="0"/>
                <a:cs typeface="Montserrat" charset="0"/>
              </a:rPr>
              <a:t>WAYS TO SAVE</a:t>
            </a:r>
          </a:p>
        </p:txBody>
      </p:sp>
      <p:sp>
        <p:nvSpPr>
          <p:cNvPr id="35" name="Rectangle 4"/>
          <p:cNvSpPr>
            <a:spLocks/>
          </p:cNvSpPr>
          <p:nvPr/>
        </p:nvSpPr>
        <p:spPr bwMode="auto">
          <a:xfrm>
            <a:off x="872156" y="2901529"/>
            <a:ext cx="1680040" cy="1358851"/>
          </a:xfrm>
          <a:prstGeom prst="rect">
            <a:avLst/>
          </a:prstGeom>
          <a:noFill/>
          <a:ln>
            <a:noFill/>
          </a:ln>
          <a:effectLst>
            <a:outerShdw blurRad="50800" dist="762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733" b="1" dirty="0">
                <a:solidFill>
                  <a:srgbClr val="FFFFFF"/>
                </a:solidFill>
                <a:effectLst>
                  <a:outerShdw blurRad="50800" dist="76200" algn="l" rotWithShape="0">
                    <a:prstClr val="black">
                      <a:alpha val="40000"/>
                    </a:prstClr>
                  </a:outerShdw>
                </a:effectLst>
                <a:latin typeface="Montserrat" charset="0"/>
                <a:ea typeface="Montserrat" charset="0"/>
                <a:cs typeface="Montserrat" charset="0"/>
                <a:sym typeface="Montserrat-Bold" charset="0"/>
              </a:rPr>
              <a:t>AFTER </a:t>
            </a:r>
          </a:p>
          <a:p>
            <a:r>
              <a:rPr lang="en-US" sz="3733" b="1" dirty="0">
                <a:solidFill>
                  <a:srgbClr val="FFFFFF"/>
                </a:solidFill>
                <a:effectLst>
                  <a:outerShdw blurRad="50800" dist="76200" algn="l" rotWithShape="0">
                    <a:prstClr val="black">
                      <a:alpha val="40000"/>
                    </a:prstClr>
                  </a:outerShdw>
                </a:effectLst>
                <a:latin typeface="Montserrat" charset="0"/>
                <a:ea typeface="Montserrat" charset="0"/>
                <a:cs typeface="Montserrat" charset="0"/>
                <a:sym typeface="Montserrat-Bold" charset="0"/>
              </a:rPr>
              <a:t>TAX</a:t>
            </a:r>
          </a:p>
        </p:txBody>
      </p:sp>
      <p:sp>
        <p:nvSpPr>
          <p:cNvPr id="40" name="Rectangle 4"/>
          <p:cNvSpPr>
            <a:spLocks/>
          </p:cNvSpPr>
          <p:nvPr/>
        </p:nvSpPr>
        <p:spPr bwMode="auto">
          <a:xfrm>
            <a:off x="3791744" y="2852936"/>
            <a:ext cx="1589128" cy="1358851"/>
          </a:xfrm>
          <a:prstGeom prst="rect">
            <a:avLst/>
          </a:prstGeom>
          <a:noFill/>
          <a:ln>
            <a:noFill/>
          </a:ln>
          <a:effectLst>
            <a:outerShdw blurRad="50800" dist="762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733" b="1" dirty="0">
                <a:solidFill>
                  <a:srgbClr val="FFFFFF"/>
                </a:solidFill>
                <a:effectLst>
                  <a:outerShdw blurRad="50800" dist="76200" algn="l" rotWithShape="0">
                    <a:prstClr val="black">
                      <a:alpha val="40000"/>
                    </a:prstClr>
                  </a:outerShdw>
                </a:effectLst>
                <a:latin typeface="Montserrat" charset="0"/>
                <a:ea typeface="Montserrat" charset="0"/>
                <a:cs typeface="Montserrat" charset="0"/>
                <a:sym typeface="Montserrat-Bold" charset="0"/>
              </a:rPr>
              <a:t>PRE </a:t>
            </a:r>
          </a:p>
          <a:p>
            <a:r>
              <a:rPr lang="en-US" sz="3733" b="1" dirty="0">
                <a:solidFill>
                  <a:srgbClr val="FFFFFF"/>
                </a:solidFill>
                <a:effectLst>
                  <a:outerShdw blurRad="50800" dist="76200" algn="l" rotWithShape="0">
                    <a:prstClr val="black">
                      <a:alpha val="40000"/>
                    </a:prstClr>
                  </a:outerShdw>
                </a:effectLst>
                <a:latin typeface="Montserrat" charset="0"/>
                <a:ea typeface="Montserrat" charset="0"/>
                <a:cs typeface="Montserrat" charset="0"/>
                <a:sym typeface="Montserrat-Bold" charset="0"/>
              </a:rPr>
              <a:t>TAX</a:t>
            </a:r>
          </a:p>
        </p:txBody>
      </p:sp>
      <p:sp>
        <p:nvSpPr>
          <p:cNvPr id="45" name="Rectangle 4"/>
          <p:cNvSpPr>
            <a:spLocks/>
          </p:cNvSpPr>
          <p:nvPr/>
        </p:nvSpPr>
        <p:spPr bwMode="auto">
          <a:xfrm>
            <a:off x="6266452" y="2843140"/>
            <a:ext cx="2671328" cy="1358851"/>
          </a:xfrm>
          <a:prstGeom prst="rect">
            <a:avLst/>
          </a:prstGeom>
          <a:noFill/>
          <a:ln>
            <a:noFill/>
          </a:ln>
          <a:effectLst>
            <a:outerShdw blurRad="50800" dist="762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733" b="1" dirty="0">
                <a:solidFill>
                  <a:srgbClr val="FFFFFF"/>
                </a:solidFill>
                <a:effectLst>
                  <a:outerShdw blurRad="50800" dist="76200" algn="l" rotWithShape="0">
                    <a:prstClr val="black">
                      <a:alpha val="40000"/>
                    </a:prstClr>
                  </a:outerShdw>
                </a:effectLst>
                <a:latin typeface="Montserrat" charset="0"/>
                <a:ea typeface="Montserrat" charset="0"/>
                <a:cs typeface="Montserrat" charset="0"/>
                <a:sym typeface="Montserrat-Bold" charset="0"/>
              </a:rPr>
              <a:t>TAX DEFERRED</a:t>
            </a:r>
          </a:p>
        </p:txBody>
      </p:sp>
      <p:sp>
        <p:nvSpPr>
          <p:cNvPr id="50" name="Rectangle 4"/>
          <p:cNvSpPr>
            <a:spLocks/>
          </p:cNvSpPr>
          <p:nvPr/>
        </p:nvSpPr>
        <p:spPr bwMode="auto">
          <a:xfrm>
            <a:off x="9761621" y="2891198"/>
            <a:ext cx="1493011" cy="1262735"/>
          </a:xfrm>
          <a:prstGeom prst="rect">
            <a:avLst/>
          </a:prstGeom>
          <a:noFill/>
          <a:ln>
            <a:noFill/>
          </a:ln>
          <a:effectLst>
            <a:outerShdw blurRad="50800" dist="762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733" b="1" dirty="0">
                <a:solidFill>
                  <a:srgbClr val="FFFFFF"/>
                </a:solidFill>
                <a:effectLst>
                  <a:outerShdw blurRad="50800" dist="76200" algn="l" rotWithShape="0">
                    <a:prstClr val="black">
                      <a:alpha val="40000"/>
                    </a:prstClr>
                  </a:outerShdw>
                </a:effectLst>
                <a:latin typeface="Montserrat" charset="0"/>
                <a:ea typeface="Montserrat" charset="0"/>
                <a:cs typeface="Montserrat" charset="0"/>
                <a:sym typeface="Montserrat-Bold" charset="0"/>
              </a:rPr>
              <a:t>TAX FREE</a:t>
            </a:r>
          </a:p>
        </p:txBody>
      </p:sp>
      <p:sp>
        <p:nvSpPr>
          <p:cNvPr id="12" name="TextBox 11">
            <a:extLst>
              <a:ext uri="{FF2B5EF4-FFF2-40B4-BE49-F238E27FC236}">
                <a16:creationId xmlns:a16="http://schemas.microsoft.com/office/drawing/2014/main" id="{45411DA1-465A-2645-A3B5-6D5B943CFDBF}"/>
              </a:ext>
            </a:extLst>
          </p:cNvPr>
          <p:cNvSpPr txBox="1"/>
          <p:nvPr/>
        </p:nvSpPr>
        <p:spPr>
          <a:xfrm>
            <a:off x="4276107" y="6650252"/>
            <a:ext cx="3411187" cy="207749"/>
          </a:xfrm>
          <a:prstGeom prst="rect">
            <a:avLst/>
          </a:prstGeom>
          <a:noFill/>
        </p:spPr>
        <p:txBody>
          <a:bodyPr wrap="square" rtlCol="0">
            <a:spAutoFit/>
          </a:bodyPr>
          <a:lstStyle/>
          <a:p>
            <a:pPr algn="ctr"/>
            <a:r>
              <a:rPr lang="en-US" sz="750" dirty="0"/>
              <a:t>For Agent Use Only – Not For Use With The Public</a:t>
            </a:r>
          </a:p>
        </p:txBody>
      </p:sp>
      <p:pic>
        <p:nvPicPr>
          <p:cNvPr id="14" name="Picture 13" descr="Text&#10;&#10;Description automatically generated with low confidence">
            <a:extLst>
              <a:ext uri="{FF2B5EF4-FFF2-40B4-BE49-F238E27FC236}">
                <a16:creationId xmlns:a16="http://schemas.microsoft.com/office/drawing/2014/main" id="{FBCD486C-5B10-402D-A9FA-A4D3B70F01DE}"/>
              </a:ext>
            </a:extLst>
          </p:cNvPr>
          <p:cNvPicPr>
            <a:picLocks noChangeAspect="1"/>
          </p:cNvPicPr>
          <p:nvPr/>
        </p:nvPicPr>
        <p:blipFill>
          <a:blip r:embed="rId3"/>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2713480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left)">
                                      <p:cBhvr>
                                        <p:cTn id="31" dur="500"/>
                                        <p:tgtEl>
                                          <p:spTgt spid="5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P spid="22" grpId="0" animBg="1"/>
      <p:bldP spid="19" grpId="0" animBg="1"/>
      <p:bldP spid="35" grpId="0"/>
      <p:bldP spid="40" grpId="0"/>
      <p:bldP spid="45"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Прямоугольник 48"/>
          <p:cNvSpPr/>
          <p:nvPr/>
        </p:nvSpPr>
        <p:spPr>
          <a:xfrm rot="16200000">
            <a:off x="9312505" y="1364624"/>
            <a:ext cx="480777" cy="4417507"/>
          </a:xfrm>
          <a:prstGeom prst="rect">
            <a:avLst/>
          </a:prstGeom>
          <a:solidFill>
            <a:srgbClr val="0F3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Прямоугольник 48"/>
          <p:cNvSpPr/>
          <p:nvPr/>
        </p:nvSpPr>
        <p:spPr>
          <a:xfrm rot="16200000">
            <a:off x="2398718" y="1372143"/>
            <a:ext cx="480777" cy="4417507"/>
          </a:xfrm>
          <a:prstGeom prst="rect">
            <a:avLst/>
          </a:prstGeom>
          <a:solidFill>
            <a:srgbClr val="0F3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2"/>
          <p:cNvSpPr>
            <a:spLocks noGrp="1"/>
          </p:cNvSpPr>
          <p:nvPr>
            <p:ph type="title"/>
          </p:nvPr>
        </p:nvSpPr>
        <p:spPr>
          <a:xfrm>
            <a:off x="623389" y="581086"/>
            <a:ext cx="10945216" cy="1344149"/>
          </a:xfrm>
        </p:spPr>
        <p:txBody>
          <a:bodyPr>
            <a:noAutofit/>
          </a:bodyPr>
          <a:lstStyle/>
          <a:p>
            <a:pPr algn="ctr"/>
            <a:r>
              <a:rPr lang="en-US" sz="4800" dirty="0">
                <a:solidFill>
                  <a:srgbClr val="0E659A"/>
                </a:solidFill>
                <a:effectLst>
                  <a:innerShdw blurRad="114300">
                    <a:prstClr val="black"/>
                  </a:innerShdw>
                </a:effectLst>
                <a:latin typeface="Montserrat" charset="0"/>
                <a:ea typeface="Montserrat" charset="0"/>
                <a:cs typeface="Montserrat" charset="0"/>
              </a:rPr>
              <a:t>TYPES OF RETIREMENT INCOME</a:t>
            </a:r>
          </a:p>
        </p:txBody>
      </p:sp>
      <p:sp>
        <p:nvSpPr>
          <p:cNvPr id="8" name="TextBox 7"/>
          <p:cNvSpPr txBox="1"/>
          <p:nvPr/>
        </p:nvSpPr>
        <p:spPr>
          <a:xfrm>
            <a:off x="590762" y="2486846"/>
            <a:ext cx="4096676" cy="666786"/>
          </a:xfrm>
          <a:prstGeom prst="rect">
            <a:avLst/>
          </a:prstGeom>
          <a:noFill/>
        </p:spPr>
        <p:txBody>
          <a:bodyPr wrap="square" rtlCol="0">
            <a:spAutoFit/>
          </a:bodyPr>
          <a:lstStyle/>
          <a:p>
            <a:r>
              <a:rPr lang="en-US" sz="3733" b="1" dirty="0">
                <a:solidFill>
                  <a:srgbClr val="0F3F6A"/>
                </a:solidFill>
                <a:latin typeface="Montserrat" charset="0"/>
                <a:ea typeface="Montserrat" charset="0"/>
                <a:cs typeface="Montserrat" charset="0"/>
              </a:rPr>
              <a:t>CAPITAL GAINS</a:t>
            </a:r>
          </a:p>
        </p:txBody>
      </p:sp>
      <p:sp>
        <p:nvSpPr>
          <p:cNvPr id="9" name="TextBox 8"/>
          <p:cNvSpPr txBox="1"/>
          <p:nvPr/>
        </p:nvSpPr>
        <p:spPr>
          <a:xfrm>
            <a:off x="8019918" y="2486846"/>
            <a:ext cx="3065949" cy="666786"/>
          </a:xfrm>
          <a:prstGeom prst="rect">
            <a:avLst/>
          </a:prstGeom>
          <a:noFill/>
        </p:spPr>
        <p:txBody>
          <a:bodyPr wrap="square" rtlCol="0">
            <a:spAutoFit/>
          </a:bodyPr>
          <a:lstStyle/>
          <a:p>
            <a:r>
              <a:rPr lang="en-US" sz="3733" b="1" dirty="0">
                <a:solidFill>
                  <a:srgbClr val="0F3F6A"/>
                </a:solidFill>
                <a:latin typeface="Montserrat" charset="0"/>
                <a:ea typeface="Montserrat" charset="0"/>
                <a:cs typeface="Montserrat" charset="0"/>
              </a:rPr>
              <a:t>ORDINARY</a:t>
            </a:r>
          </a:p>
        </p:txBody>
      </p:sp>
      <p:sp>
        <p:nvSpPr>
          <p:cNvPr id="10" name="TextBox 9"/>
          <p:cNvSpPr txBox="1"/>
          <p:nvPr/>
        </p:nvSpPr>
        <p:spPr>
          <a:xfrm>
            <a:off x="751181" y="3758674"/>
            <a:ext cx="3871267" cy="2144177"/>
          </a:xfrm>
          <a:prstGeom prst="rect">
            <a:avLst/>
          </a:prstGeom>
          <a:noFill/>
        </p:spPr>
        <p:txBody>
          <a:bodyPr wrap="square" rtlCol="0">
            <a:spAutoFit/>
          </a:bodyPr>
          <a:lstStyle/>
          <a:p>
            <a:pPr>
              <a:lnSpc>
                <a:spcPts val="3200"/>
              </a:lnSpc>
            </a:pPr>
            <a:r>
              <a:rPr lang="en-US" sz="2667" dirty="0">
                <a:latin typeface="Montserrat" charset="0"/>
                <a:ea typeface="Montserrat" charset="0"/>
                <a:cs typeface="Montserrat" charset="0"/>
              </a:rPr>
              <a:t>STOCKS</a:t>
            </a:r>
          </a:p>
          <a:p>
            <a:pPr>
              <a:lnSpc>
                <a:spcPts val="3200"/>
              </a:lnSpc>
            </a:pPr>
            <a:r>
              <a:rPr lang="en-US" sz="2667" dirty="0">
                <a:latin typeface="Montserrat" charset="0"/>
                <a:ea typeface="Montserrat" charset="0"/>
                <a:cs typeface="Montserrat" charset="0"/>
              </a:rPr>
              <a:t>MUTUAL FUNDS</a:t>
            </a:r>
          </a:p>
          <a:p>
            <a:pPr>
              <a:lnSpc>
                <a:spcPts val="3200"/>
              </a:lnSpc>
            </a:pPr>
            <a:r>
              <a:rPr lang="en-US" sz="2667" dirty="0">
                <a:latin typeface="Montserrat" charset="0"/>
                <a:ea typeface="Montserrat" charset="0"/>
                <a:cs typeface="Montserrat" charset="0"/>
              </a:rPr>
              <a:t>SALE OF BUSINESS INTERESTS</a:t>
            </a:r>
          </a:p>
          <a:p>
            <a:pPr>
              <a:lnSpc>
                <a:spcPts val="3200"/>
              </a:lnSpc>
            </a:pPr>
            <a:r>
              <a:rPr lang="en-US" sz="2667" dirty="0">
                <a:latin typeface="Montserrat" charset="0"/>
                <a:ea typeface="Montserrat" charset="0"/>
                <a:cs typeface="Montserrat" charset="0"/>
              </a:rPr>
              <a:t>REAL ESTATE</a:t>
            </a:r>
          </a:p>
        </p:txBody>
      </p:sp>
      <p:sp>
        <p:nvSpPr>
          <p:cNvPr id="11" name="TextBox 10"/>
          <p:cNvSpPr txBox="1"/>
          <p:nvPr/>
        </p:nvSpPr>
        <p:spPr>
          <a:xfrm>
            <a:off x="7796406" y="3799132"/>
            <a:ext cx="4573024" cy="913070"/>
          </a:xfrm>
          <a:prstGeom prst="rect">
            <a:avLst/>
          </a:prstGeom>
          <a:noFill/>
        </p:spPr>
        <p:txBody>
          <a:bodyPr wrap="square" rtlCol="0">
            <a:spAutoFit/>
          </a:bodyPr>
          <a:lstStyle/>
          <a:p>
            <a:pPr>
              <a:lnSpc>
                <a:spcPts val="3200"/>
              </a:lnSpc>
            </a:pPr>
            <a:r>
              <a:rPr lang="en-US" sz="2667" dirty="0">
                <a:latin typeface="Montserrat" charset="0"/>
                <a:ea typeface="Montserrat" charset="0"/>
                <a:cs typeface="Montserrat" charset="0"/>
              </a:rPr>
              <a:t>WAGES &amp; INTEREST</a:t>
            </a:r>
          </a:p>
          <a:p>
            <a:pPr>
              <a:lnSpc>
                <a:spcPts val="3200"/>
              </a:lnSpc>
            </a:pPr>
            <a:r>
              <a:rPr lang="en-US" sz="2667" dirty="0">
                <a:latin typeface="Montserrat" charset="0"/>
                <a:ea typeface="Montserrat" charset="0"/>
                <a:cs typeface="Montserrat" charset="0"/>
              </a:rPr>
              <a:t>SOCIAL SECURITY</a:t>
            </a:r>
          </a:p>
        </p:txBody>
      </p:sp>
      <p:sp>
        <p:nvSpPr>
          <p:cNvPr id="12" name="TextBox 11"/>
          <p:cNvSpPr txBox="1"/>
          <p:nvPr/>
        </p:nvSpPr>
        <p:spPr>
          <a:xfrm>
            <a:off x="7807589" y="4609712"/>
            <a:ext cx="3169193" cy="830997"/>
          </a:xfrm>
          <a:prstGeom prst="rect">
            <a:avLst/>
          </a:prstGeom>
          <a:noFill/>
        </p:spPr>
        <p:txBody>
          <a:bodyPr wrap="square" rtlCol="0">
            <a:spAutoFit/>
          </a:bodyPr>
          <a:lstStyle/>
          <a:p>
            <a:r>
              <a:rPr lang="en-US" sz="2400" dirty="0">
                <a:latin typeface="Montserrat" charset="0"/>
                <a:ea typeface="Montserrat" charset="0"/>
                <a:cs typeface="Montserrat" charset="0"/>
              </a:rPr>
              <a:t>IRA, SEP, SIMPLE</a:t>
            </a:r>
          </a:p>
          <a:p>
            <a:r>
              <a:rPr lang="en-US" sz="2400" dirty="0">
                <a:latin typeface="Montserrat" charset="0"/>
                <a:ea typeface="Montserrat" charset="0"/>
                <a:cs typeface="Montserrat" charset="0"/>
              </a:rPr>
              <a:t>401(k), 403(b)</a:t>
            </a:r>
          </a:p>
        </p:txBody>
      </p:sp>
      <p:sp>
        <p:nvSpPr>
          <p:cNvPr id="14" name="TextBox 13"/>
          <p:cNvSpPr txBox="1"/>
          <p:nvPr/>
        </p:nvSpPr>
        <p:spPr>
          <a:xfrm>
            <a:off x="4201475" y="1901092"/>
            <a:ext cx="3775844" cy="666786"/>
          </a:xfrm>
          <a:prstGeom prst="rect">
            <a:avLst/>
          </a:prstGeom>
          <a:noFill/>
          <a:effectLst/>
        </p:spPr>
        <p:txBody>
          <a:bodyPr wrap="square" rtlCol="0">
            <a:spAutoFit/>
          </a:bodyPr>
          <a:lstStyle/>
          <a:p>
            <a:pPr algn="ctr"/>
            <a:r>
              <a:rPr lang="en-US" sz="3733" dirty="0">
                <a:solidFill>
                  <a:srgbClr val="0F3F6A"/>
                </a:solidFill>
                <a:latin typeface="Montserrat" charset="0"/>
                <a:ea typeface="Montserrat" charset="0"/>
                <a:cs typeface="Montserrat" charset="0"/>
              </a:rPr>
              <a:t>TAXABLE</a:t>
            </a:r>
          </a:p>
        </p:txBody>
      </p:sp>
      <p:grpSp>
        <p:nvGrpSpPr>
          <p:cNvPr id="20" name="Group 19"/>
          <p:cNvGrpSpPr/>
          <p:nvPr/>
        </p:nvGrpSpPr>
        <p:grpSpPr>
          <a:xfrm>
            <a:off x="430351" y="505087"/>
            <a:ext cx="11331295" cy="1837965"/>
            <a:chOff x="322763" y="236523"/>
            <a:chExt cx="8498471" cy="1378474"/>
          </a:xfrm>
        </p:grpSpPr>
        <p:sp>
          <p:nvSpPr>
            <p:cNvPr id="13" name="Прямоугольник 10"/>
            <p:cNvSpPr/>
            <p:nvPr/>
          </p:nvSpPr>
          <p:spPr>
            <a:xfrm rot="5400000">
              <a:off x="3913604" y="-3304242"/>
              <a:ext cx="1316791" cy="8398321"/>
            </a:xfrm>
            <a:custGeom>
              <a:avLst/>
              <a:gdLst>
                <a:gd name="connsiteX0" fmla="*/ 0 w 14592301"/>
                <a:gd name="connsiteY0" fmla="*/ 0 h 10058400"/>
                <a:gd name="connsiteX1" fmla="*/ 14592301 w 14592301"/>
                <a:gd name="connsiteY1" fmla="*/ 0 h 10058400"/>
                <a:gd name="connsiteX2" fmla="*/ 14592301 w 14592301"/>
                <a:gd name="connsiteY2" fmla="*/ 10058400 h 10058400"/>
                <a:gd name="connsiteX3" fmla="*/ 0 w 14592301"/>
                <a:gd name="connsiteY3" fmla="*/ 10058400 h 10058400"/>
                <a:gd name="connsiteX4" fmla="*/ 0 w 14592301"/>
                <a:gd name="connsiteY4" fmla="*/ 0 h 10058400"/>
                <a:gd name="connsiteX0" fmla="*/ 0 w 14592301"/>
                <a:gd name="connsiteY0" fmla="*/ 0 h 10058400"/>
                <a:gd name="connsiteX1" fmla="*/ 14592301 w 14592301"/>
                <a:gd name="connsiteY1" fmla="*/ 0 h 10058400"/>
                <a:gd name="connsiteX2" fmla="*/ 14554201 w 14592301"/>
                <a:gd name="connsiteY2" fmla="*/ 1714500 h 10058400"/>
                <a:gd name="connsiteX3" fmla="*/ 14592301 w 14592301"/>
                <a:gd name="connsiteY3" fmla="*/ 10058400 h 10058400"/>
                <a:gd name="connsiteX4" fmla="*/ 0 w 14592301"/>
                <a:gd name="connsiteY4" fmla="*/ 10058400 h 10058400"/>
                <a:gd name="connsiteX5" fmla="*/ 0 w 14592301"/>
                <a:gd name="connsiteY5" fmla="*/ 0 h 10058400"/>
                <a:gd name="connsiteX0" fmla="*/ 0 w 14592301"/>
                <a:gd name="connsiteY0" fmla="*/ 0 h 10058400"/>
                <a:gd name="connsiteX1" fmla="*/ 14592301 w 14592301"/>
                <a:gd name="connsiteY1" fmla="*/ 0 h 10058400"/>
                <a:gd name="connsiteX2" fmla="*/ 14554201 w 14592301"/>
                <a:gd name="connsiteY2" fmla="*/ 1714500 h 10058400"/>
                <a:gd name="connsiteX3" fmla="*/ 14554201 w 14592301"/>
                <a:gd name="connsiteY3" fmla="*/ 8267700 h 10058400"/>
                <a:gd name="connsiteX4" fmla="*/ 14592301 w 14592301"/>
                <a:gd name="connsiteY4" fmla="*/ 10058400 h 10058400"/>
                <a:gd name="connsiteX5" fmla="*/ 0 w 14592301"/>
                <a:gd name="connsiteY5" fmla="*/ 10058400 h 10058400"/>
                <a:gd name="connsiteX6" fmla="*/ 0 w 14592301"/>
                <a:gd name="connsiteY6" fmla="*/ 0 h 10058400"/>
                <a:gd name="connsiteX0" fmla="*/ 0 w 14592301"/>
                <a:gd name="connsiteY0" fmla="*/ 0 h 10058400"/>
                <a:gd name="connsiteX1" fmla="*/ 14592301 w 14592301"/>
                <a:gd name="connsiteY1" fmla="*/ 0 h 10058400"/>
                <a:gd name="connsiteX2" fmla="*/ 14554201 w 14592301"/>
                <a:gd name="connsiteY2" fmla="*/ 1714500 h 10058400"/>
                <a:gd name="connsiteX3" fmla="*/ 14554201 w 14592301"/>
                <a:gd name="connsiteY3" fmla="*/ 4953000 h 10058400"/>
                <a:gd name="connsiteX4" fmla="*/ 14554201 w 14592301"/>
                <a:gd name="connsiteY4" fmla="*/ 8267700 h 10058400"/>
                <a:gd name="connsiteX5" fmla="*/ 14592301 w 14592301"/>
                <a:gd name="connsiteY5" fmla="*/ 10058400 h 10058400"/>
                <a:gd name="connsiteX6" fmla="*/ 0 w 14592301"/>
                <a:gd name="connsiteY6" fmla="*/ 10058400 h 10058400"/>
                <a:gd name="connsiteX7" fmla="*/ 0 w 14592301"/>
                <a:gd name="connsiteY7" fmla="*/ 0 h 10058400"/>
                <a:gd name="connsiteX0" fmla="*/ 0 w 14592301"/>
                <a:gd name="connsiteY0" fmla="*/ 0 h 10058400"/>
                <a:gd name="connsiteX1" fmla="*/ 14592301 w 14592301"/>
                <a:gd name="connsiteY1" fmla="*/ 0 h 10058400"/>
                <a:gd name="connsiteX2" fmla="*/ 14554201 w 14592301"/>
                <a:gd name="connsiteY2" fmla="*/ 1714500 h 10058400"/>
                <a:gd name="connsiteX3" fmla="*/ 14554201 w 14592301"/>
                <a:gd name="connsiteY3" fmla="*/ 8267700 h 10058400"/>
                <a:gd name="connsiteX4" fmla="*/ 14592301 w 14592301"/>
                <a:gd name="connsiteY4" fmla="*/ 10058400 h 10058400"/>
                <a:gd name="connsiteX5" fmla="*/ 0 w 14592301"/>
                <a:gd name="connsiteY5" fmla="*/ 10058400 h 10058400"/>
                <a:gd name="connsiteX6" fmla="*/ 0 w 14592301"/>
                <a:gd name="connsiteY6" fmla="*/ 0 h 10058400"/>
                <a:gd name="connsiteX0" fmla="*/ 0 w 14592301"/>
                <a:gd name="connsiteY0" fmla="*/ 0 h 10058400"/>
                <a:gd name="connsiteX1" fmla="*/ 14592301 w 14592301"/>
                <a:gd name="connsiteY1" fmla="*/ 0 h 10058400"/>
                <a:gd name="connsiteX2" fmla="*/ 14554201 w 14592301"/>
                <a:gd name="connsiteY2" fmla="*/ 1714500 h 10058400"/>
                <a:gd name="connsiteX3" fmla="*/ 14554201 w 14592301"/>
                <a:gd name="connsiteY3" fmla="*/ 4876800 h 10058400"/>
                <a:gd name="connsiteX4" fmla="*/ 14554201 w 14592301"/>
                <a:gd name="connsiteY4" fmla="*/ 8267700 h 10058400"/>
                <a:gd name="connsiteX5" fmla="*/ 14592301 w 14592301"/>
                <a:gd name="connsiteY5" fmla="*/ 10058400 h 10058400"/>
                <a:gd name="connsiteX6" fmla="*/ 0 w 14592301"/>
                <a:gd name="connsiteY6" fmla="*/ 10058400 h 10058400"/>
                <a:gd name="connsiteX7" fmla="*/ 0 w 14592301"/>
                <a:gd name="connsiteY7" fmla="*/ 0 h 10058400"/>
                <a:gd name="connsiteX0" fmla="*/ 14554201 w 14645641"/>
                <a:gd name="connsiteY0" fmla="*/ 4876800 h 10058400"/>
                <a:gd name="connsiteX1" fmla="*/ 14554201 w 14645641"/>
                <a:gd name="connsiteY1" fmla="*/ 8267700 h 10058400"/>
                <a:gd name="connsiteX2" fmla="*/ 14592301 w 14645641"/>
                <a:gd name="connsiteY2" fmla="*/ 10058400 h 10058400"/>
                <a:gd name="connsiteX3" fmla="*/ 0 w 14645641"/>
                <a:gd name="connsiteY3" fmla="*/ 10058400 h 10058400"/>
                <a:gd name="connsiteX4" fmla="*/ 0 w 14645641"/>
                <a:gd name="connsiteY4" fmla="*/ 0 h 10058400"/>
                <a:gd name="connsiteX5" fmla="*/ 14592301 w 14645641"/>
                <a:gd name="connsiteY5" fmla="*/ 0 h 10058400"/>
                <a:gd name="connsiteX6" fmla="*/ 14554201 w 14645641"/>
                <a:gd name="connsiteY6" fmla="*/ 1714500 h 10058400"/>
                <a:gd name="connsiteX7" fmla="*/ 14645641 w 14645641"/>
                <a:gd name="connsiteY7" fmla="*/ 4968240 h 10058400"/>
                <a:gd name="connsiteX0" fmla="*/ 14554201 w 14592301"/>
                <a:gd name="connsiteY0" fmla="*/ 4876800 h 10058400"/>
                <a:gd name="connsiteX1" fmla="*/ 14554201 w 14592301"/>
                <a:gd name="connsiteY1" fmla="*/ 8267700 h 10058400"/>
                <a:gd name="connsiteX2" fmla="*/ 14592301 w 14592301"/>
                <a:gd name="connsiteY2" fmla="*/ 10058400 h 10058400"/>
                <a:gd name="connsiteX3" fmla="*/ 0 w 14592301"/>
                <a:gd name="connsiteY3" fmla="*/ 10058400 h 10058400"/>
                <a:gd name="connsiteX4" fmla="*/ 0 w 14592301"/>
                <a:gd name="connsiteY4" fmla="*/ 0 h 10058400"/>
                <a:gd name="connsiteX5" fmla="*/ 14592301 w 14592301"/>
                <a:gd name="connsiteY5" fmla="*/ 0 h 10058400"/>
                <a:gd name="connsiteX6" fmla="*/ 14554201 w 14592301"/>
                <a:gd name="connsiteY6" fmla="*/ 1714500 h 10058400"/>
                <a:gd name="connsiteX0" fmla="*/ 14554201 w 14592301"/>
                <a:gd name="connsiteY0" fmla="*/ 8267700 h 10058400"/>
                <a:gd name="connsiteX1" fmla="*/ 14592301 w 14592301"/>
                <a:gd name="connsiteY1" fmla="*/ 10058400 h 10058400"/>
                <a:gd name="connsiteX2" fmla="*/ 0 w 14592301"/>
                <a:gd name="connsiteY2" fmla="*/ 10058400 h 10058400"/>
                <a:gd name="connsiteX3" fmla="*/ 0 w 14592301"/>
                <a:gd name="connsiteY3" fmla="*/ 0 h 10058400"/>
                <a:gd name="connsiteX4" fmla="*/ 14592301 w 14592301"/>
                <a:gd name="connsiteY4" fmla="*/ 0 h 10058400"/>
                <a:gd name="connsiteX5" fmla="*/ 14554201 w 14592301"/>
                <a:gd name="connsiteY5" fmla="*/ 1714500 h 100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2301" h="10058400">
                  <a:moveTo>
                    <a:pt x="14554201" y="8267700"/>
                  </a:moveTo>
                  <a:lnTo>
                    <a:pt x="14592301" y="10058400"/>
                  </a:lnTo>
                  <a:lnTo>
                    <a:pt x="0" y="10058400"/>
                  </a:lnTo>
                  <a:lnTo>
                    <a:pt x="0" y="0"/>
                  </a:lnTo>
                  <a:lnTo>
                    <a:pt x="14592301" y="0"/>
                  </a:lnTo>
                  <a:lnTo>
                    <a:pt x="14554201" y="1714500"/>
                  </a:lnTo>
                </a:path>
              </a:pathLst>
            </a:custGeom>
            <a:noFill/>
            <a:ln w="114300">
              <a:solidFill>
                <a:srgbClr val="0F3F6A"/>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F3F6A"/>
                </a:solidFill>
              </a:endParaRPr>
            </a:p>
          </p:txBody>
        </p:sp>
        <p:sp>
          <p:nvSpPr>
            <p:cNvPr id="17" name="Rectangle 16"/>
            <p:cNvSpPr/>
            <p:nvPr/>
          </p:nvSpPr>
          <p:spPr bwMode="auto">
            <a:xfrm>
              <a:off x="5508104" y="1470981"/>
              <a:ext cx="3313130" cy="144016"/>
            </a:xfrm>
            <a:prstGeom prst="rect">
              <a:avLst/>
            </a:prstGeom>
            <a:solidFill>
              <a:srgbClr val="0F3F6A"/>
            </a:solidFill>
            <a:ln w="254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18" name="Rectangle 17"/>
            <p:cNvSpPr/>
            <p:nvPr/>
          </p:nvSpPr>
          <p:spPr bwMode="auto">
            <a:xfrm>
              <a:off x="322763" y="1470981"/>
              <a:ext cx="3313130" cy="139332"/>
            </a:xfrm>
            <a:prstGeom prst="rect">
              <a:avLst/>
            </a:prstGeom>
            <a:solidFill>
              <a:srgbClr val="0F3F6A"/>
            </a:solidFill>
            <a:ln w="254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grpSp>
      <p:cxnSp>
        <p:nvCxnSpPr>
          <p:cNvPr id="58" name="Straight Connector 57"/>
          <p:cNvCxnSpPr/>
          <p:nvPr/>
        </p:nvCxnSpPr>
        <p:spPr bwMode="auto">
          <a:xfrm>
            <a:off x="842928" y="4194787"/>
            <a:ext cx="3779520" cy="0"/>
          </a:xfrm>
          <a:prstGeom prst="line">
            <a:avLst/>
          </a:prstGeom>
          <a:blipFill dpi="0" rotWithShape="0">
            <a:blip r:embed="rId3"/>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 name="Straight Connector 58"/>
          <p:cNvCxnSpPr/>
          <p:nvPr/>
        </p:nvCxnSpPr>
        <p:spPr bwMode="auto">
          <a:xfrm>
            <a:off x="842928" y="4618404"/>
            <a:ext cx="3779520" cy="0"/>
          </a:xfrm>
          <a:prstGeom prst="line">
            <a:avLst/>
          </a:prstGeom>
          <a:blipFill dpi="0" rotWithShape="0">
            <a:blip r:embed="rId3"/>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 name="Straight Connector 59"/>
          <p:cNvCxnSpPr/>
          <p:nvPr/>
        </p:nvCxnSpPr>
        <p:spPr bwMode="auto">
          <a:xfrm>
            <a:off x="842928" y="5442925"/>
            <a:ext cx="3779520" cy="0"/>
          </a:xfrm>
          <a:prstGeom prst="line">
            <a:avLst/>
          </a:prstGeom>
          <a:blipFill dpi="0" rotWithShape="0">
            <a:blip r:embed="rId3"/>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 name="Straight Connector 62"/>
          <p:cNvCxnSpPr/>
          <p:nvPr/>
        </p:nvCxnSpPr>
        <p:spPr bwMode="auto">
          <a:xfrm flipV="1">
            <a:off x="7796406" y="4255667"/>
            <a:ext cx="3731708" cy="53"/>
          </a:xfrm>
          <a:prstGeom prst="line">
            <a:avLst/>
          </a:prstGeom>
          <a:blipFill dpi="0" rotWithShape="0">
            <a:blip r:embed="rId3"/>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4" name="Rectangle 63"/>
          <p:cNvSpPr/>
          <p:nvPr/>
        </p:nvSpPr>
        <p:spPr>
          <a:xfrm>
            <a:off x="1232520" y="3238929"/>
            <a:ext cx="2248885" cy="630942"/>
          </a:xfrm>
          <a:prstGeom prst="rect">
            <a:avLst/>
          </a:prstGeom>
        </p:spPr>
        <p:txBody>
          <a:bodyPr wrap="none">
            <a:spAutoFit/>
          </a:bodyPr>
          <a:lstStyle/>
          <a:p>
            <a:pPr>
              <a:lnSpc>
                <a:spcPts val="4240"/>
              </a:lnSpc>
            </a:pPr>
            <a:r>
              <a:rPr lang="en-US" sz="2667" dirty="0">
                <a:solidFill>
                  <a:schemeClr val="bg1"/>
                </a:solidFill>
                <a:effectLst>
                  <a:outerShdw blurRad="50800" dist="76200" algn="l" rotWithShape="0">
                    <a:prstClr val="black">
                      <a:alpha val="40000"/>
                    </a:prstClr>
                  </a:outerShdw>
                </a:effectLst>
                <a:latin typeface="Montserrat" charset="0"/>
                <a:ea typeface="Montserrat" charset="0"/>
                <a:cs typeface="Montserrat" charset="0"/>
              </a:rPr>
              <a:t>EARNINGS ON:</a:t>
            </a:r>
          </a:p>
        </p:txBody>
      </p:sp>
      <p:sp>
        <p:nvSpPr>
          <p:cNvPr id="67" name="Rectangle 66"/>
          <p:cNvSpPr/>
          <p:nvPr/>
        </p:nvSpPr>
        <p:spPr>
          <a:xfrm>
            <a:off x="8105702" y="3238929"/>
            <a:ext cx="2382447" cy="630942"/>
          </a:xfrm>
          <a:prstGeom prst="rect">
            <a:avLst/>
          </a:prstGeom>
        </p:spPr>
        <p:txBody>
          <a:bodyPr wrap="none">
            <a:spAutoFit/>
          </a:bodyPr>
          <a:lstStyle/>
          <a:p>
            <a:pPr>
              <a:lnSpc>
                <a:spcPts val="4240"/>
              </a:lnSpc>
            </a:pPr>
            <a:r>
              <a:rPr lang="en-US" sz="2667">
                <a:solidFill>
                  <a:schemeClr val="bg1"/>
                </a:solidFill>
                <a:effectLst>
                  <a:outerShdw blurRad="50800" dist="76200" algn="l" rotWithShape="0">
                    <a:prstClr val="black">
                      <a:alpha val="40000"/>
                    </a:prstClr>
                  </a:outerShdw>
                </a:effectLst>
                <a:latin typeface="Montserrat" charset="0"/>
                <a:ea typeface="Montserrat" charset="0"/>
                <a:cs typeface="Montserrat" charset="0"/>
              </a:rPr>
              <a:t>INCOME FROM:</a:t>
            </a:r>
            <a:endParaRPr lang="en-US" sz="2667" dirty="0">
              <a:solidFill>
                <a:schemeClr val="bg1"/>
              </a:solidFill>
              <a:effectLst>
                <a:outerShdw blurRad="50800" dist="76200" algn="l" rotWithShape="0">
                  <a:prstClr val="black">
                    <a:alpha val="40000"/>
                  </a:prstClr>
                </a:outerShdw>
              </a:effectLst>
              <a:latin typeface="Montserrat" charset="0"/>
              <a:ea typeface="Montserrat" charset="0"/>
              <a:cs typeface="Montserrat" charset="0"/>
            </a:endParaRPr>
          </a:p>
        </p:txBody>
      </p:sp>
      <p:cxnSp>
        <p:nvCxnSpPr>
          <p:cNvPr id="21" name="Straight Connector 20">
            <a:extLst>
              <a:ext uri="{FF2B5EF4-FFF2-40B4-BE49-F238E27FC236}">
                <a16:creationId xmlns:a16="http://schemas.microsoft.com/office/drawing/2014/main" id="{29E22C67-0CC4-4D68-99C4-F440D6970696}"/>
              </a:ext>
            </a:extLst>
          </p:cNvPr>
          <p:cNvCxnSpPr/>
          <p:nvPr/>
        </p:nvCxnSpPr>
        <p:spPr bwMode="auto">
          <a:xfrm flipV="1">
            <a:off x="7807589" y="4634928"/>
            <a:ext cx="3731708" cy="53"/>
          </a:xfrm>
          <a:prstGeom prst="line">
            <a:avLst/>
          </a:prstGeom>
          <a:blipFill dpi="0" rotWithShape="0">
            <a:blip r:embed="rId3"/>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1">
            <a:extLst>
              <a:ext uri="{FF2B5EF4-FFF2-40B4-BE49-F238E27FC236}">
                <a16:creationId xmlns:a16="http://schemas.microsoft.com/office/drawing/2014/main" id="{D40E7A98-915E-BC4C-A302-ADF7F23439E2}"/>
              </a:ext>
            </a:extLst>
          </p:cNvPr>
          <p:cNvSpPr txBox="1"/>
          <p:nvPr/>
        </p:nvSpPr>
        <p:spPr>
          <a:xfrm>
            <a:off x="4276107" y="6650252"/>
            <a:ext cx="3411187" cy="207749"/>
          </a:xfrm>
          <a:prstGeom prst="rect">
            <a:avLst/>
          </a:prstGeom>
          <a:noFill/>
        </p:spPr>
        <p:txBody>
          <a:bodyPr wrap="square" rtlCol="0">
            <a:spAutoFit/>
          </a:bodyPr>
          <a:lstStyle/>
          <a:p>
            <a:pPr algn="ctr"/>
            <a:r>
              <a:rPr lang="en-US" sz="750" dirty="0"/>
              <a:t>For Agent Use Only – Not For Use With The Public</a:t>
            </a:r>
          </a:p>
        </p:txBody>
      </p:sp>
      <p:pic>
        <p:nvPicPr>
          <p:cNvPr id="24" name="Picture 23" descr="Text&#10;&#10;Description automatically generated with low confidence">
            <a:extLst>
              <a:ext uri="{FF2B5EF4-FFF2-40B4-BE49-F238E27FC236}">
                <a16:creationId xmlns:a16="http://schemas.microsoft.com/office/drawing/2014/main" id="{2E02D03F-480D-434D-AE0E-05880067BD90}"/>
              </a:ext>
            </a:extLst>
          </p:cNvPr>
          <p:cNvPicPr>
            <a:picLocks noChangeAspect="1"/>
          </p:cNvPicPr>
          <p:nvPr/>
        </p:nvPicPr>
        <p:blipFill>
          <a:blip r:embed="rId4"/>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1643321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8" grpId="0" animBg="1"/>
      <p:bldP spid="8" grpId="0"/>
      <p:bldP spid="9" grpId="0"/>
      <p:bldP spid="10" grpId="0"/>
      <p:bldP spid="11" grpId="0"/>
      <p:bldP spid="12" grpId="0"/>
      <p:bldP spid="64" grpId="0"/>
      <p:bldP spid="6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3939" y="553119"/>
            <a:ext cx="11104119" cy="1344149"/>
          </a:xfrm>
        </p:spPr>
        <p:txBody>
          <a:bodyPr>
            <a:noAutofit/>
          </a:bodyPr>
          <a:lstStyle/>
          <a:p>
            <a:pPr algn="ctr"/>
            <a:r>
              <a:rPr lang="en-US" sz="4800" dirty="0">
                <a:solidFill>
                  <a:srgbClr val="0E659A"/>
                </a:solidFill>
                <a:effectLst>
                  <a:innerShdw blurRad="114300">
                    <a:prstClr val="black"/>
                  </a:innerShdw>
                </a:effectLst>
                <a:latin typeface="Montserrat" charset="0"/>
                <a:ea typeface="Montserrat" charset="0"/>
                <a:cs typeface="Montserrat" charset="0"/>
              </a:rPr>
              <a:t>TYPES OF RETIREMENT INCOME</a:t>
            </a:r>
          </a:p>
        </p:txBody>
      </p:sp>
      <p:sp>
        <p:nvSpPr>
          <p:cNvPr id="10" name="TextBox 9"/>
          <p:cNvSpPr txBox="1"/>
          <p:nvPr/>
        </p:nvSpPr>
        <p:spPr>
          <a:xfrm>
            <a:off x="3359693" y="2927143"/>
            <a:ext cx="5472608" cy="502702"/>
          </a:xfrm>
          <a:prstGeom prst="rect">
            <a:avLst/>
          </a:prstGeom>
          <a:noFill/>
        </p:spPr>
        <p:txBody>
          <a:bodyPr wrap="square" rtlCol="0">
            <a:spAutoFit/>
          </a:bodyPr>
          <a:lstStyle/>
          <a:p>
            <a:pPr algn="ctr">
              <a:lnSpc>
                <a:spcPts val="3200"/>
              </a:lnSpc>
            </a:pPr>
            <a:r>
              <a:rPr lang="en-US" sz="2667" dirty="0">
                <a:latin typeface="Montserrat" charset="0"/>
                <a:ea typeface="Montserrat" charset="0"/>
                <a:cs typeface="Montserrat" charset="0"/>
              </a:rPr>
              <a:t>MUNICIPAL BONDS</a:t>
            </a:r>
          </a:p>
        </p:txBody>
      </p:sp>
      <p:grpSp>
        <p:nvGrpSpPr>
          <p:cNvPr id="20" name="Group 19"/>
          <p:cNvGrpSpPr/>
          <p:nvPr/>
        </p:nvGrpSpPr>
        <p:grpSpPr>
          <a:xfrm>
            <a:off x="430351" y="505087"/>
            <a:ext cx="11331295" cy="1837965"/>
            <a:chOff x="322763" y="236523"/>
            <a:chExt cx="8498471" cy="1378474"/>
          </a:xfrm>
        </p:grpSpPr>
        <p:sp>
          <p:nvSpPr>
            <p:cNvPr id="13" name="Прямоугольник 10"/>
            <p:cNvSpPr/>
            <p:nvPr/>
          </p:nvSpPr>
          <p:spPr>
            <a:xfrm rot="5400000">
              <a:off x="3913604" y="-3304242"/>
              <a:ext cx="1316791" cy="8398321"/>
            </a:xfrm>
            <a:custGeom>
              <a:avLst/>
              <a:gdLst>
                <a:gd name="connsiteX0" fmla="*/ 0 w 14592301"/>
                <a:gd name="connsiteY0" fmla="*/ 0 h 10058400"/>
                <a:gd name="connsiteX1" fmla="*/ 14592301 w 14592301"/>
                <a:gd name="connsiteY1" fmla="*/ 0 h 10058400"/>
                <a:gd name="connsiteX2" fmla="*/ 14592301 w 14592301"/>
                <a:gd name="connsiteY2" fmla="*/ 10058400 h 10058400"/>
                <a:gd name="connsiteX3" fmla="*/ 0 w 14592301"/>
                <a:gd name="connsiteY3" fmla="*/ 10058400 h 10058400"/>
                <a:gd name="connsiteX4" fmla="*/ 0 w 14592301"/>
                <a:gd name="connsiteY4" fmla="*/ 0 h 10058400"/>
                <a:gd name="connsiteX0" fmla="*/ 0 w 14592301"/>
                <a:gd name="connsiteY0" fmla="*/ 0 h 10058400"/>
                <a:gd name="connsiteX1" fmla="*/ 14592301 w 14592301"/>
                <a:gd name="connsiteY1" fmla="*/ 0 h 10058400"/>
                <a:gd name="connsiteX2" fmla="*/ 14554201 w 14592301"/>
                <a:gd name="connsiteY2" fmla="*/ 1714500 h 10058400"/>
                <a:gd name="connsiteX3" fmla="*/ 14592301 w 14592301"/>
                <a:gd name="connsiteY3" fmla="*/ 10058400 h 10058400"/>
                <a:gd name="connsiteX4" fmla="*/ 0 w 14592301"/>
                <a:gd name="connsiteY4" fmla="*/ 10058400 h 10058400"/>
                <a:gd name="connsiteX5" fmla="*/ 0 w 14592301"/>
                <a:gd name="connsiteY5" fmla="*/ 0 h 10058400"/>
                <a:gd name="connsiteX0" fmla="*/ 0 w 14592301"/>
                <a:gd name="connsiteY0" fmla="*/ 0 h 10058400"/>
                <a:gd name="connsiteX1" fmla="*/ 14592301 w 14592301"/>
                <a:gd name="connsiteY1" fmla="*/ 0 h 10058400"/>
                <a:gd name="connsiteX2" fmla="*/ 14554201 w 14592301"/>
                <a:gd name="connsiteY2" fmla="*/ 1714500 h 10058400"/>
                <a:gd name="connsiteX3" fmla="*/ 14554201 w 14592301"/>
                <a:gd name="connsiteY3" fmla="*/ 8267700 h 10058400"/>
                <a:gd name="connsiteX4" fmla="*/ 14592301 w 14592301"/>
                <a:gd name="connsiteY4" fmla="*/ 10058400 h 10058400"/>
                <a:gd name="connsiteX5" fmla="*/ 0 w 14592301"/>
                <a:gd name="connsiteY5" fmla="*/ 10058400 h 10058400"/>
                <a:gd name="connsiteX6" fmla="*/ 0 w 14592301"/>
                <a:gd name="connsiteY6" fmla="*/ 0 h 10058400"/>
                <a:gd name="connsiteX0" fmla="*/ 0 w 14592301"/>
                <a:gd name="connsiteY0" fmla="*/ 0 h 10058400"/>
                <a:gd name="connsiteX1" fmla="*/ 14592301 w 14592301"/>
                <a:gd name="connsiteY1" fmla="*/ 0 h 10058400"/>
                <a:gd name="connsiteX2" fmla="*/ 14554201 w 14592301"/>
                <a:gd name="connsiteY2" fmla="*/ 1714500 h 10058400"/>
                <a:gd name="connsiteX3" fmla="*/ 14554201 w 14592301"/>
                <a:gd name="connsiteY3" fmla="*/ 4953000 h 10058400"/>
                <a:gd name="connsiteX4" fmla="*/ 14554201 w 14592301"/>
                <a:gd name="connsiteY4" fmla="*/ 8267700 h 10058400"/>
                <a:gd name="connsiteX5" fmla="*/ 14592301 w 14592301"/>
                <a:gd name="connsiteY5" fmla="*/ 10058400 h 10058400"/>
                <a:gd name="connsiteX6" fmla="*/ 0 w 14592301"/>
                <a:gd name="connsiteY6" fmla="*/ 10058400 h 10058400"/>
                <a:gd name="connsiteX7" fmla="*/ 0 w 14592301"/>
                <a:gd name="connsiteY7" fmla="*/ 0 h 10058400"/>
                <a:gd name="connsiteX0" fmla="*/ 0 w 14592301"/>
                <a:gd name="connsiteY0" fmla="*/ 0 h 10058400"/>
                <a:gd name="connsiteX1" fmla="*/ 14592301 w 14592301"/>
                <a:gd name="connsiteY1" fmla="*/ 0 h 10058400"/>
                <a:gd name="connsiteX2" fmla="*/ 14554201 w 14592301"/>
                <a:gd name="connsiteY2" fmla="*/ 1714500 h 10058400"/>
                <a:gd name="connsiteX3" fmla="*/ 14554201 w 14592301"/>
                <a:gd name="connsiteY3" fmla="*/ 8267700 h 10058400"/>
                <a:gd name="connsiteX4" fmla="*/ 14592301 w 14592301"/>
                <a:gd name="connsiteY4" fmla="*/ 10058400 h 10058400"/>
                <a:gd name="connsiteX5" fmla="*/ 0 w 14592301"/>
                <a:gd name="connsiteY5" fmla="*/ 10058400 h 10058400"/>
                <a:gd name="connsiteX6" fmla="*/ 0 w 14592301"/>
                <a:gd name="connsiteY6" fmla="*/ 0 h 10058400"/>
                <a:gd name="connsiteX0" fmla="*/ 0 w 14592301"/>
                <a:gd name="connsiteY0" fmla="*/ 0 h 10058400"/>
                <a:gd name="connsiteX1" fmla="*/ 14592301 w 14592301"/>
                <a:gd name="connsiteY1" fmla="*/ 0 h 10058400"/>
                <a:gd name="connsiteX2" fmla="*/ 14554201 w 14592301"/>
                <a:gd name="connsiteY2" fmla="*/ 1714500 h 10058400"/>
                <a:gd name="connsiteX3" fmla="*/ 14554201 w 14592301"/>
                <a:gd name="connsiteY3" fmla="*/ 4876800 h 10058400"/>
                <a:gd name="connsiteX4" fmla="*/ 14554201 w 14592301"/>
                <a:gd name="connsiteY4" fmla="*/ 8267700 h 10058400"/>
                <a:gd name="connsiteX5" fmla="*/ 14592301 w 14592301"/>
                <a:gd name="connsiteY5" fmla="*/ 10058400 h 10058400"/>
                <a:gd name="connsiteX6" fmla="*/ 0 w 14592301"/>
                <a:gd name="connsiteY6" fmla="*/ 10058400 h 10058400"/>
                <a:gd name="connsiteX7" fmla="*/ 0 w 14592301"/>
                <a:gd name="connsiteY7" fmla="*/ 0 h 10058400"/>
                <a:gd name="connsiteX0" fmla="*/ 14554201 w 14645641"/>
                <a:gd name="connsiteY0" fmla="*/ 4876800 h 10058400"/>
                <a:gd name="connsiteX1" fmla="*/ 14554201 w 14645641"/>
                <a:gd name="connsiteY1" fmla="*/ 8267700 h 10058400"/>
                <a:gd name="connsiteX2" fmla="*/ 14592301 w 14645641"/>
                <a:gd name="connsiteY2" fmla="*/ 10058400 h 10058400"/>
                <a:gd name="connsiteX3" fmla="*/ 0 w 14645641"/>
                <a:gd name="connsiteY3" fmla="*/ 10058400 h 10058400"/>
                <a:gd name="connsiteX4" fmla="*/ 0 w 14645641"/>
                <a:gd name="connsiteY4" fmla="*/ 0 h 10058400"/>
                <a:gd name="connsiteX5" fmla="*/ 14592301 w 14645641"/>
                <a:gd name="connsiteY5" fmla="*/ 0 h 10058400"/>
                <a:gd name="connsiteX6" fmla="*/ 14554201 w 14645641"/>
                <a:gd name="connsiteY6" fmla="*/ 1714500 h 10058400"/>
                <a:gd name="connsiteX7" fmla="*/ 14645641 w 14645641"/>
                <a:gd name="connsiteY7" fmla="*/ 4968240 h 10058400"/>
                <a:gd name="connsiteX0" fmla="*/ 14554201 w 14592301"/>
                <a:gd name="connsiteY0" fmla="*/ 4876800 h 10058400"/>
                <a:gd name="connsiteX1" fmla="*/ 14554201 w 14592301"/>
                <a:gd name="connsiteY1" fmla="*/ 8267700 h 10058400"/>
                <a:gd name="connsiteX2" fmla="*/ 14592301 w 14592301"/>
                <a:gd name="connsiteY2" fmla="*/ 10058400 h 10058400"/>
                <a:gd name="connsiteX3" fmla="*/ 0 w 14592301"/>
                <a:gd name="connsiteY3" fmla="*/ 10058400 h 10058400"/>
                <a:gd name="connsiteX4" fmla="*/ 0 w 14592301"/>
                <a:gd name="connsiteY4" fmla="*/ 0 h 10058400"/>
                <a:gd name="connsiteX5" fmla="*/ 14592301 w 14592301"/>
                <a:gd name="connsiteY5" fmla="*/ 0 h 10058400"/>
                <a:gd name="connsiteX6" fmla="*/ 14554201 w 14592301"/>
                <a:gd name="connsiteY6" fmla="*/ 1714500 h 10058400"/>
                <a:gd name="connsiteX0" fmla="*/ 14554201 w 14592301"/>
                <a:gd name="connsiteY0" fmla="*/ 8267700 h 10058400"/>
                <a:gd name="connsiteX1" fmla="*/ 14592301 w 14592301"/>
                <a:gd name="connsiteY1" fmla="*/ 10058400 h 10058400"/>
                <a:gd name="connsiteX2" fmla="*/ 0 w 14592301"/>
                <a:gd name="connsiteY2" fmla="*/ 10058400 h 10058400"/>
                <a:gd name="connsiteX3" fmla="*/ 0 w 14592301"/>
                <a:gd name="connsiteY3" fmla="*/ 0 h 10058400"/>
                <a:gd name="connsiteX4" fmla="*/ 14592301 w 14592301"/>
                <a:gd name="connsiteY4" fmla="*/ 0 h 10058400"/>
                <a:gd name="connsiteX5" fmla="*/ 14554201 w 14592301"/>
                <a:gd name="connsiteY5" fmla="*/ 1714500 h 100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2301" h="10058400">
                  <a:moveTo>
                    <a:pt x="14554201" y="8267700"/>
                  </a:moveTo>
                  <a:lnTo>
                    <a:pt x="14592301" y="10058400"/>
                  </a:lnTo>
                  <a:lnTo>
                    <a:pt x="0" y="10058400"/>
                  </a:lnTo>
                  <a:lnTo>
                    <a:pt x="0" y="0"/>
                  </a:lnTo>
                  <a:lnTo>
                    <a:pt x="14592301" y="0"/>
                  </a:lnTo>
                  <a:lnTo>
                    <a:pt x="14554201" y="1714500"/>
                  </a:lnTo>
                </a:path>
              </a:pathLst>
            </a:custGeom>
            <a:noFill/>
            <a:ln w="114300">
              <a:solidFill>
                <a:srgbClr val="0F3F6A"/>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F3F6A"/>
                </a:solidFill>
              </a:endParaRPr>
            </a:p>
          </p:txBody>
        </p:sp>
        <p:sp>
          <p:nvSpPr>
            <p:cNvPr id="17" name="Rectangle 16"/>
            <p:cNvSpPr/>
            <p:nvPr/>
          </p:nvSpPr>
          <p:spPr bwMode="auto">
            <a:xfrm>
              <a:off x="5508104" y="1470981"/>
              <a:ext cx="3313130" cy="144016"/>
            </a:xfrm>
            <a:prstGeom prst="rect">
              <a:avLst/>
            </a:prstGeom>
            <a:solidFill>
              <a:srgbClr val="0F3F6A"/>
            </a:solidFill>
            <a:ln w="254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18" name="Rectangle 17"/>
            <p:cNvSpPr/>
            <p:nvPr/>
          </p:nvSpPr>
          <p:spPr bwMode="auto">
            <a:xfrm>
              <a:off x="322763" y="1470981"/>
              <a:ext cx="3313130" cy="139332"/>
            </a:xfrm>
            <a:prstGeom prst="rect">
              <a:avLst/>
            </a:prstGeom>
            <a:solidFill>
              <a:srgbClr val="0F3F6A"/>
            </a:solidFill>
            <a:ln w="254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grpSp>
      <p:cxnSp>
        <p:nvCxnSpPr>
          <p:cNvPr id="58" name="Straight Connector 57"/>
          <p:cNvCxnSpPr/>
          <p:nvPr/>
        </p:nvCxnSpPr>
        <p:spPr bwMode="auto">
          <a:xfrm>
            <a:off x="3407701" y="3332989"/>
            <a:ext cx="5472608" cy="0"/>
          </a:xfrm>
          <a:prstGeom prst="line">
            <a:avLst/>
          </a:prstGeom>
          <a:blipFill dpi="0" rotWithShape="0">
            <a:blip r:embed="rId3"/>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 name="Straight Connector 58"/>
          <p:cNvCxnSpPr/>
          <p:nvPr/>
        </p:nvCxnSpPr>
        <p:spPr bwMode="auto">
          <a:xfrm>
            <a:off x="3407701" y="3717032"/>
            <a:ext cx="5472608" cy="0"/>
          </a:xfrm>
          <a:prstGeom prst="line">
            <a:avLst/>
          </a:prstGeom>
          <a:blipFill dpi="0" rotWithShape="0">
            <a:blip r:embed="rId3"/>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 name="Straight Connector 59"/>
          <p:cNvCxnSpPr/>
          <p:nvPr/>
        </p:nvCxnSpPr>
        <p:spPr bwMode="auto">
          <a:xfrm flipV="1">
            <a:off x="3412648" y="4155707"/>
            <a:ext cx="5472608" cy="10367"/>
          </a:xfrm>
          <a:prstGeom prst="line">
            <a:avLst/>
          </a:prstGeom>
          <a:blipFill dpi="0" rotWithShape="0">
            <a:blip r:embed="rId3"/>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Rectangle 1"/>
          <p:cNvSpPr/>
          <p:nvPr/>
        </p:nvSpPr>
        <p:spPr bwMode="auto">
          <a:xfrm>
            <a:off x="430352" y="2151031"/>
            <a:ext cx="11348360" cy="194380"/>
          </a:xfrm>
          <a:prstGeom prst="rect">
            <a:avLst/>
          </a:prstGeom>
          <a:solidFill>
            <a:srgbClr val="0F3F6A"/>
          </a:solidFill>
          <a:ln w="254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32" name="Text Box 13"/>
          <p:cNvSpPr txBox="1">
            <a:spLocks noChangeArrowheads="1"/>
          </p:cNvSpPr>
          <p:nvPr/>
        </p:nvSpPr>
        <p:spPr bwMode="auto">
          <a:xfrm>
            <a:off x="815410" y="4576325"/>
            <a:ext cx="10561173" cy="1692771"/>
          </a:xfrm>
          <a:prstGeom prst="rect">
            <a:avLst/>
          </a:prstGeom>
          <a:noFill/>
          <a:ln w="9525">
            <a:noFill/>
            <a:miter lim="800000"/>
            <a:headEnd/>
            <a:tailEnd/>
          </a:ln>
        </p:spPr>
        <p:txBody>
          <a:bodyPr wrap="square">
            <a:spAutoFit/>
          </a:bodyPr>
          <a:lstStyle/>
          <a:p>
            <a:pPr>
              <a:spcBef>
                <a:spcPct val="50000"/>
              </a:spcBef>
              <a:buClrTx/>
              <a:buFontTx/>
              <a:buNone/>
            </a:pPr>
            <a:r>
              <a:rPr lang="en-US" sz="1600" dirty="0">
                <a:solidFill>
                  <a:srgbClr val="333333"/>
                </a:solidFill>
                <a:latin typeface="Trebuchet MS" charset="0"/>
              </a:rPr>
              <a:t>*Policy loans and withdrawals reduce the policy’s cash value and death benefit and may result in a taxable event.  Withdrawals up to the basis paid into the contract and loans thereafter will not create an immediate taxable event, but substantial tax ramifications could result upon contract lapse or surrender.  Surrender charges may reduce the policy's cash value in early years.</a:t>
            </a:r>
          </a:p>
          <a:p>
            <a:pPr>
              <a:spcBef>
                <a:spcPct val="50000"/>
              </a:spcBef>
              <a:buClrTx/>
              <a:buFontTx/>
              <a:buNone/>
            </a:pPr>
            <a:r>
              <a:rPr lang="en-US" sz="1600" dirty="0">
                <a:solidFill>
                  <a:srgbClr val="333333"/>
                </a:solidFill>
                <a:latin typeface="Trebuchet MS" charset="0"/>
              </a:rPr>
              <a:t>Overfunding a permanent life insurance policy creates the risk that the policy will become what is known as a Modified Endowment Contract (MEC.)  </a:t>
            </a:r>
            <a:r>
              <a:rPr lang="en-US" sz="1600" dirty="0">
                <a:solidFill>
                  <a:srgbClr val="333333"/>
                </a:solidFill>
                <a:latin typeface="Trebuchet MS" charset="0"/>
                <a:cs typeface="Times New Roman" charset="0"/>
              </a:rPr>
              <a:t>For MECs, contract loans and withdrawals are considered taxable income.    </a:t>
            </a:r>
          </a:p>
        </p:txBody>
      </p:sp>
      <p:sp>
        <p:nvSpPr>
          <p:cNvPr id="14" name="TextBox 13"/>
          <p:cNvSpPr txBox="1"/>
          <p:nvPr/>
        </p:nvSpPr>
        <p:spPr>
          <a:xfrm>
            <a:off x="4828099" y="1889002"/>
            <a:ext cx="2621536" cy="666786"/>
          </a:xfrm>
          <a:prstGeom prst="rect">
            <a:avLst/>
          </a:prstGeom>
          <a:solidFill>
            <a:schemeClr val="bg1"/>
          </a:solidFill>
          <a:effectLst/>
        </p:spPr>
        <p:txBody>
          <a:bodyPr wrap="square" rtlCol="0">
            <a:spAutoFit/>
          </a:bodyPr>
          <a:lstStyle/>
          <a:p>
            <a:pPr algn="ctr"/>
            <a:r>
              <a:rPr lang="en-US" sz="3733" dirty="0">
                <a:solidFill>
                  <a:srgbClr val="0F3F6A"/>
                </a:solidFill>
                <a:latin typeface="Montserrat" charset="0"/>
                <a:ea typeface="Montserrat" charset="0"/>
                <a:cs typeface="Montserrat" charset="0"/>
              </a:rPr>
              <a:t>TAX-FREE</a:t>
            </a:r>
          </a:p>
        </p:txBody>
      </p:sp>
      <p:sp>
        <p:nvSpPr>
          <p:cNvPr id="15" name="TextBox 14"/>
          <p:cNvSpPr txBox="1"/>
          <p:nvPr/>
        </p:nvSpPr>
        <p:spPr>
          <a:xfrm>
            <a:off x="3368228" y="3312904"/>
            <a:ext cx="5472608" cy="502702"/>
          </a:xfrm>
          <a:prstGeom prst="rect">
            <a:avLst/>
          </a:prstGeom>
          <a:noFill/>
        </p:spPr>
        <p:txBody>
          <a:bodyPr wrap="square" rtlCol="0">
            <a:spAutoFit/>
          </a:bodyPr>
          <a:lstStyle/>
          <a:p>
            <a:pPr algn="ctr">
              <a:lnSpc>
                <a:spcPts val="3200"/>
              </a:lnSpc>
            </a:pPr>
            <a:r>
              <a:rPr lang="en-US" sz="2667" dirty="0">
                <a:latin typeface="Montserrat" charset="0"/>
                <a:ea typeface="Montserrat" charset="0"/>
                <a:cs typeface="Montserrat" charset="0"/>
              </a:rPr>
              <a:t>ROTH IRA</a:t>
            </a:r>
          </a:p>
        </p:txBody>
      </p:sp>
      <p:sp>
        <p:nvSpPr>
          <p:cNvPr id="16" name="TextBox 15"/>
          <p:cNvSpPr txBox="1"/>
          <p:nvPr/>
        </p:nvSpPr>
        <p:spPr>
          <a:xfrm>
            <a:off x="3376763" y="3745456"/>
            <a:ext cx="5472608" cy="502702"/>
          </a:xfrm>
          <a:prstGeom prst="rect">
            <a:avLst/>
          </a:prstGeom>
          <a:noFill/>
        </p:spPr>
        <p:txBody>
          <a:bodyPr wrap="square" rtlCol="0">
            <a:spAutoFit/>
          </a:bodyPr>
          <a:lstStyle/>
          <a:p>
            <a:pPr algn="ctr">
              <a:lnSpc>
                <a:spcPts val="3200"/>
              </a:lnSpc>
            </a:pPr>
            <a:r>
              <a:rPr lang="en-US" sz="2667" dirty="0">
                <a:latin typeface="Montserrat" charset="0"/>
                <a:ea typeface="Montserrat" charset="0"/>
                <a:cs typeface="Montserrat" charset="0"/>
              </a:rPr>
              <a:t>LIFE INSURANCE CASH VALUE</a:t>
            </a:r>
          </a:p>
        </p:txBody>
      </p:sp>
      <p:sp>
        <p:nvSpPr>
          <p:cNvPr id="19" name="TextBox 18">
            <a:extLst>
              <a:ext uri="{FF2B5EF4-FFF2-40B4-BE49-F238E27FC236}">
                <a16:creationId xmlns:a16="http://schemas.microsoft.com/office/drawing/2014/main" id="{3DF68232-B508-4C41-9BC6-D2804D99ED88}"/>
              </a:ext>
            </a:extLst>
          </p:cNvPr>
          <p:cNvSpPr txBox="1"/>
          <p:nvPr/>
        </p:nvSpPr>
        <p:spPr>
          <a:xfrm>
            <a:off x="4276107" y="6650252"/>
            <a:ext cx="3411187" cy="207749"/>
          </a:xfrm>
          <a:prstGeom prst="rect">
            <a:avLst/>
          </a:prstGeom>
          <a:noFill/>
        </p:spPr>
        <p:txBody>
          <a:bodyPr wrap="square" rtlCol="0">
            <a:spAutoFit/>
          </a:bodyPr>
          <a:lstStyle/>
          <a:p>
            <a:pPr algn="ctr"/>
            <a:r>
              <a:rPr lang="en-US" sz="750" dirty="0"/>
              <a:t>For Agent Use Only – Not For Use With The Public</a:t>
            </a:r>
          </a:p>
        </p:txBody>
      </p:sp>
      <p:pic>
        <p:nvPicPr>
          <p:cNvPr id="22" name="Picture 21" descr="Text&#10;&#10;Description automatically generated with low confidence">
            <a:extLst>
              <a:ext uri="{FF2B5EF4-FFF2-40B4-BE49-F238E27FC236}">
                <a16:creationId xmlns:a16="http://schemas.microsoft.com/office/drawing/2014/main" id="{5F9199C6-0B72-4BE0-A27A-2B2066A9F9ED}"/>
              </a:ext>
            </a:extLst>
          </p:cNvPr>
          <p:cNvPicPr>
            <a:picLocks noChangeAspect="1"/>
          </p:cNvPicPr>
          <p:nvPr/>
        </p:nvPicPr>
        <p:blipFill>
          <a:blip r:embed="rId4"/>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1132329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2"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bwMode="auto">
          <a:xfrm>
            <a:off x="1304847" y="452669"/>
            <a:ext cx="9793088" cy="5472608"/>
          </a:xfrm>
          <a:prstGeom prst="wedgeEllipseCallout">
            <a:avLst>
              <a:gd name="adj1" fmla="val 29342"/>
              <a:gd name="adj2" fmla="val 61358"/>
            </a:avLst>
          </a:prstGeom>
          <a:gradFill flip="none" rotWithShape="1">
            <a:gsLst>
              <a:gs pos="75000">
                <a:srgbClr val="0E659A"/>
              </a:gs>
              <a:gs pos="44000">
                <a:srgbClr val="0F3F6A"/>
              </a:gs>
            </a:gsLst>
            <a:path path="circle">
              <a:fillToRect l="100000" t="100000"/>
            </a:path>
            <a:tileRect r="-100000" b="-100000"/>
          </a:gradFill>
          <a:ln w="25400" cap="flat" cmpd="sng" algn="ctr">
            <a:noFill/>
            <a:prstDash val="solid"/>
            <a:round/>
            <a:headEnd type="none" w="med" len="med"/>
            <a:tailEnd type="none" w="med" len="med"/>
          </a:ln>
          <a:effectLst>
            <a:innerShdw blurRad="114300">
              <a:prstClr val="black"/>
            </a:inn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8" name="Rectangle 7"/>
          <p:cNvSpPr>
            <a:spLocks/>
          </p:cNvSpPr>
          <p:nvPr/>
        </p:nvSpPr>
        <p:spPr bwMode="auto">
          <a:xfrm>
            <a:off x="4785233" y="1241419"/>
            <a:ext cx="2832315" cy="838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3333"/>
              </a:lnSpc>
            </a:pPr>
            <a:r>
              <a:rPr lang="en-US" sz="3733" b="1" dirty="0">
                <a:solidFill>
                  <a:srgbClr val="FFFFFF"/>
                </a:solidFill>
                <a:effectLst>
                  <a:outerShdw blurRad="50800" dist="76200" algn="l" rotWithShape="0">
                    <a:prstClr val="black">
                      <a:alpha val="40000"/>
                    </a:prstClr>
                  </a:outerShdw>
                </a:effectLst>
                <a:latin typeface="Lato" charset="0"/>
                <a:ea typeface="Lato" charset="0"/>
                <a:cs typeface="Lato" charset="0"/>
                <a:sym typeface="Montserrat-Bold" charset="0"/>
              </a:rPr>
              <a:t>QUESTION:</a:t>
            </a:r>
          </a:p>
        </p:txBody>
      </p:sp>
      <p:sp>
        <p:nvSpPr>
          <p:cNvPr id="10" name="Rectangle 7"/>
          <p:cNvSpPr>
            <a:spLocks/>
          </p:cNvSpPr>
          <p:nvPr/>
        </p:nvSpPr>
        <p:spPr bwMode="auto">
          <a:xfrm>
            <a:off x="2140379" y="2372884"/>
            <a:ext cx="8122023" cy="230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30000"/>
              </a:lnSpc>
            </a:pPr>
            <a:r>
              <a:rPr lang="en-US" sz="2667" dirty="0">
                <a:solidFill>
                  <a:srgbClr val="FFFFFF"/>
                </a:solidFill>
                <a:effectLst>
                  <a:outerShdw blurRad="50800" dist="76200" algn="l" rotWithShape="0">
                    <a:prstClr val="black">
                      <a:alpha val="40000"/>
                    </a:prstClr>
                  </a:outerShdw>
                </a:effectLst>
                <a:latin typeface="Lato" charset="0"/>
                <a:ea typeface="Lato" charset="0"/>
                <a:cs typeface="Lato" charset="0"/>
                <a:sym typeface="Montserrat-Regular" charset="0"/>
              </a:rPr>
              <a:t>If you were doing the wrong thing to prepare for your retirement, when would you like to know about it?</a:t>
            </a:r>
          </a:p>
          <a:p>
            <a:pPr algn="l">
              <a:lnSpc>
                <a:spcPct val="130000"/>
              </a:lnSpc>
            </a:pPr>
            <a:endParaRPr lang="en-US" sz="2667" dirty="0">
              <a:solidFill>
                <a:srgbClr val="FFFFFF"/>
              </a:solidFill>
              <a:effectLst>
                <a:outerShdw blurRad="50800" dist="76200" algn="l" rotWithShape="0">
                  <a:prstClr val="black">
                    <a:alpha val="40000"/>
                  </a:prstClr>
                </a:outerShdw>
              </a:effectLst>
              <a:latin typeface="Lato" charset="0"/>
              <a:ea typeface="Lato" charset="0"/>
              <a:cs typeface="Lato" charset="0"/>
              <a:sym typeface="Montserrat-Regular" charset="0"/>
            </a:endParaRPr>
          </a:p>
          <a:p>
            <a:pPr>
              <a:lnSpc>
                <a:spcPct val="130000"/>
              </a:lnSpc>
            </a:pPr>
            <a:r>
              <a:rPr lang="en-US" sz="2667" dirty="0">
                <a:solidFill>
                  <a:srgbClr val="FFFFFF"/>
                </a:solidFill>
                <a:effectLst>
                  <a:outerShdw blurRad="50800" dist="76200" algn="l" rotWithShape="0">
                    <a:prstClr val="black">
                      <a:alpha val="40000"/>
                    </a:prstClr>
                  </a:outerShdw>
                </a:effectLst>
                <a:latin typeface="Lato" charset="0"/>
                <a:ea typeface="Lato" charset="0"/>
                <a:cs typeface="Lato" charset="0"/>
                <a:sym typeface="Montserrat-Regular" charset="0"/>
              </a:rPr>
              <a:t>Now? </a:t>
            </a:r>
            <a:r>
              <a:rPr lang="mr-IN" sz="2667" dirty="0">
                <a:solidFill>
                  <a:srgbClr val="FFFFFF"/>
                </a:solidFill>
                <a:effectLst>
                  <a:outerShdw blurRad="50800" dist="76200" algn="l" rotWithShape="0">
                    <a:prstClr val="black">
                      <a:alpha val="40000"/>
                    </a:prstClr>
                  </a:outerShdw>
                </a:effectLst>
                <a:latin typeface="Lato" charset="0"/>
                <a:ea typeface="Lato" charset="0"/>
                <a:cs typeface="Lato" charset="0"/>
                <a:sym typeface="Montserrat-Regular" charset="0"/>
              </a:rPr>
              <a:t>…</a:t>
            </a:r>
            <a:r>
              <a:rPr lang="en-US" sz="2667" dirty="0">
                <a:solidFill>
                  <a:srgbClr val="FFFFFF"/>
                </a:solidFill>
                <a:effectLst>
                  <a:outerShdw blurRad="50800" dist="76200" algn="l" rotWithShape="0">
                    <a:prstClr val="black">
                      <a:alpha val="40000"/>
                    </a:prstClr>
                  </a:outerShdw>
                </a:effectLst>
                <a:latin typeface="Lato" charset="0"/>
                <a:ea typeface="Lato" charset="0"/>
                <a:cs typeface="Lato" charset="0"/>
                <a:sym typeface="Montserrat-Regular" charset="0"/>
              </a:rPr>
              <a:t> Or when you retire?</a:t>
            </a:r>
          </a:p>
        </p:txBody>
      </p:sp>
      <p:sp>
        <p:nvSpPr>
          <p:cNvPr id="5" name="TextBox 4">
            <a:extLst>
              <a:ext uri="{FF2B5EF4-FFF2-40B4-BE49-F238E27FC236}">
                <a16:creationId xmlns:a16="http://schemas.microsoft.com/office/drawing/2014/main" id="{6EF5CC8E-47C2-6444-A640-596421166FFC}"/>
              </a:ext>
            </a:extLst>
          </p:cNvPr>
          <p:cNvSpPr txBox="1"/>
          <p:nvPr/>
        </p:nvSpPr>
        <p:spPr>
          <a:xfrm>
            <a:off x="4276107" y="6650252"/>
            <a:ext cx="3411187" cy="207749"/>
          </a:xfrm>
          <a:prstGeom prst="rect">
            <a:avLst/>
          </a:prstGeom>
          <a:noFill/>
        </p:spPr>
        <p:txBody>
          <a:bodyPr wrap="square" rtlCol="0">
            <a:spAutoFit/>
          </a:bodyPr>
          <a:lstStyle/>
          <a:p>
            <a:pPr algn="ctr"/>
            <a:r>
              <a:rPr lang="en-US" sz="750" dirty="0"/>
              <a:t>For Agent Use Only – Not For Use With The Public</a:t>
            </a:r>
          </a:p>
        </p:txBody>
      </p:sp>
      <p:pic>
        <p:nvPicPr>
          <p:cNvPr id="7" name="Picture 6" descr="Text&#10;&#10;Description automatically generated with low confidence">
            <a:extLst>
              <a:ext uri="{FF2B5EF4-FFF2-40B4-BE49-F238E27FC236}">
                <a16:creationId xmlns:a16="http://schemas.microsoft.com/office/drawing/2014/main" id="{9C476640-F00F-4A9E-9ADF-39BE6BF76E54}"/>
              </a:ext>
            </a:extLst>
          </p:cNvPr>
          <p:cNvPicPr>
            <a:picLocks noChangeAspect="1"/>
          </p:cNvPicPr>
          <p:nvPr/>
        </p:nvPicPr>
        <p:blipFill>
          <a:blip r:embed="rId3"/>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296154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p:cNvSpPr>
          <p:nvPr/>
        </p:nvSpPr>
        <p:spPr bwMode="auto">
          <a:xfrm>
            <a:off x="1052024" y="548680"/>
            <a:ext cx="10099133" cy="5760640"/>
          </a:xfrm>
          <a:prstGeom prst="rect">
            <a:avLst/>
          </a:prstGeom>
          <a:solidFill>
            <a:srgbClr val="0E659A"/>
          </a:solidFill>
          <a:ln>
            <a:noFill/>
          </a:ln>
          <a:effectLst>
            <a:innerShdw blurRad="114300">
              <a:prstClr val="black"/>
            </a:innerShdw>
          </a:effectLst>
        </p:spPr>
        <p:txBody>
          <a:bodyPr lIns="0" tIns="0" rIns="0" bIns="0"/>
          <a:lstStyle/>
          <a:p>
            <a:endParaRPr lang="en-US" sz="2400"/>
          </a:p>
        </p:txBody>
      </p:sp>
      <p:sp>
        <p:nvSpPr>
          <p:cNvPr id="18444" name="Rectangle 12"/>
          <p:cNvSpPr>
            <a:spLocks/>
          </p:cNvSpPr>
          <p:nvPr/>
        </p:nvSpPr>
        <p:spPr bwMode="auto">
          <a:xfrm>
            <a:off x="3407702" y="644691"/>
            <a:ext cx="5387780" cy="104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3333"/>
              </a:lnSpc>
            </a:pPr>
            <a:r>
              <a:rPr lang="en-US" sz="3333" b="1" spc="400" dirty="0">
                <a:solidFill>
                  <a:srgbClr val="FFFFFF"/>
                </a:solidFill>
                <a:effectLst>
                  <a:outerShdw blurRad="50800" dist="76200" algn="l" rotWithShape="0">
                    <a:prstClr val="black">
                      <a:alpha val="40000"/>
                    </a:prstClr>
                  </a:outerShdw>
                </a:effectLst>
                <a:latin typeface="Lato Black" charset="0"/>
                <a:ea typeface="Lato Black" charset="0"/>
                <a:cs typeface="Lato Black" charset="0"/>
                <a:sym typeface="Montserrat-Bold" charset="0"/>
              </a:rPr>
              <a:t>SMART RETIREMENT MONEY ORDER</a:t>
            </a:r>
          </a:p>
        </p:txBody>
      </p:sp>
      <p:sp>
        <p:nvSpPr>
          <p:cNvPr id="18453" name="Rectangle 21"/>
          <p:cNvSpPr>
            <a:spLocks/>
          </p:cNvSpPr>
          <p:nvPr/>
        </p:nvSpPr>
        <p:spPr bwMode="auto">
          <a:xfrm>
            <a:off x="2424359" y="2197825"/>
            <a:ext cx="3020907" cy="56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dirty="0">
                <a:solidFill>
                  <a:schemeClr val="bg1"/>
                </a:solidFill>
                <a:latin typeface="Lato" charset="0"/>
                <a:ea typeface="Lato" charset="0"/>
                <a:cs typeface="Lato" charset="0"/>
                <a:sym typeface="Montserrat-Regular" charset="0"/>
              </a:rPr>
              <a:t>FREE MONEY</a:t>
            </a:r>
          </a:p>
        </p:txBody>
      </p:sp>
      <p:sp>
        <p:nvSpPr>
          <p:cNvPr id="4" name="Oval 3"/>
          <p:cNvSpPr/>
          <p:nvPr/>
        </p:nvSpPr>
        <p:spPr bwMode="auto">
          <a:xfrm>
            <a:off x="1575600" y="2186140"/>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2" name="Rectangle 21"/>
          <p:cNvSpPr>
            <a:spLocks/>
          </p:cNvSpPr>
          <p:nvPr/>
        </p:nvSpPr>
        <p:spPr bwMode="auto">
          <a:xfrm>
            <a:off x="1705815" y="2249363"/>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1</a:t>
            </a:r>
          </a:p>
        </p:txBody>
      </p:sp>
      <p:sp>
        <p:nvSpPr>
          <p:cNvPr id="13" name="Rectangle 21"/>
          <p:cNvSpPr>
            <a:spLocks/>
          </p:cNvSpPr>
          <p:nvPr/>
        </p:nvSpPr>
        <p:spPr bwMode="auto">
          <a:xfrm>
            <a:off x="7461493" y="2197824"/>
            <a:ext cx="3775289"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a:solidFill>
                  <a:schemeClr val="bg1"/>
                </a:solidFill>
                <a:latin typeface="Lato" charset="0"/>
                <a:ea typeface="Lato" charset="0"/>
                <a:cs typeface="Lato" charset="0"/>
                <a:sym typeface="Montserrat-Regular" charset="0"/>
              </a:rPr>
              <a:t>TAX-FREE MONEY</a:t>
            </a:r>
            <a:endParaRPr lang="en-US" sz="2133" b="1" dirty="0">
              <a:solidFill>
                <a:schemeClr val="bg1"/>
              </a:solidFill>
              <a:latin typeface="Lato" charset="0"/>
              <a:ea typeface="Lato" charset="0"/>
              <a:cs typeface="Lato" charset="0"/>
              <a:sym typeface="Montserrat-Regular" charset="0"/>
            </a:endParaRPr>
          </a:p>
        </p:txBody>
      </p:sp>
      <p:sp>
        <p:nvSpPr>
          <p:cNvPr id="14" name="Oval 13"/>
          <p:cNvSpPr/>
          <p:nvPr/>
        </p:nvSpPr>
        <p:spPr bwMode="auto">
          <a:xfrm>
            <a:off x="6612734" y="2187983"/>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5" name="Rectangle 21"/>
          <p:cNvSpPr>
            <a:spLocks/>
          </p:cNvSpPr>
          <p:nvPr/>
        </p:nvSpPr>
        <p:spPr bwMode="auto">
          <a:xfrm>
            <a:off x="6742948" y="2249363"/>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2</a:t>
            </a:r>
          </a:p>
        </p:txBody>
      </p:sp>
      <p:sp>
        <p:nvSpPr>
          <p:cNvPr id="16" name="Rectangle 21"/>
          <p:cNvSpPr>
            <a:spLocks/>
          </p:cNvSpPr>
          <p:nvPr/>
        </p:nvSpPr>
        <p:spPr bwMode="auto">
          <a:xfrm>
            <a:off x="2434695" y="4237704"/>
            <a:ext cx="3322012" cy="47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a:solidFill>
                  <a:schemeClr val="bg1"/>
                </a:solidFill>
                <a:latin typeface="Lato" charset="0"/>
                <a:ea typeface="Lato" charset="0"/>
                <a:cs typeface="Lato" charset="0"/>
                <a:sym typeface="Montserrat-Regular" charset="0"/>
              </a:rPr>
              <a:t>TAX-DEFERRED MONEY</a:t>
            </a:r>
            <a:endParaRPr lang="en-US" sz="2133" b="1" dirty="0">
              <a:solidFill>
                <a:schemeClr val="bg1"/>
              </a:solidFill>
              <a:latin typeface="Lato" charset="0"/>
              <a:ea typeface="Lato" charset="0"/>
              <a:cs typeface="Lato" charset="0"/>
              <a:sym typeface="Montserrat-Regular" charset="0"/>
            </a:endParaRPr>
          </a:p>
        </p:txBody>
      </p:sp>
      <p:sp>
        <p:nvSpPr>
          <p:cNvPr id="17" name="Oval 16"/>
          <p:cNvSpPr/>
          <p:nvPr/>
        </p:nvSpPr>
        <p:spPr bwMode="auto">
          <a:xfrm>
            <a:off x="1575600" y="4163946"/>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8" name="Rectangle 21"/>
          <p:cNvSpPr>
            <a:spLocks/>
          </p:cNvSpPr>
          <p:nvPr/>
        </p:nvSpPr>
        <p:spPr bwMode="auto">
          <a:xfrm>
            <a:off x="1705815" y="4227168"/>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3</a:t>
            </a:r>
          </a:p>
        </p:txBody>
      </p:sp>
      <p:sp>
        <p:nvSpPr>
          <p:cNvPr id="19" name="Oval 18"/>
          <p:cNvSpPr/>
          <p:nvPr/>
        </p:nvSpPr>
        <p:spPr bwMode="auto">
          <a:xfrm>
            <a:off x="6612734" y="4163946"/>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20" name="Rectangle 21"/>
          <p:cNvSpPr>
            <a:spLocks/>
          </p:cNvSpPr>
          <p:nvPr/>
        </p:nvSpPr>
        <p:spPr bwMode="auto">
          <a:xfrm>
            <a:off x="6742948" y="4227168"/>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4</a:t>
            </a:r>
          </a:p>
        </p:txBody>
      </p:sp>
      <p:sp>
        <p:nvSpPr>
          <p:cNvPr id="21" name="Rectangle 21"/>
          <p:cNvSpPr>
            <a:spLocks/>
          </p:cNvSpPr>
          <p:nvPr/>
        </p:nvSpPr>
        <p:spPr bwMode="auto">
          <a:xfrm>
            <a:off x="7461493" y="4163945"/>
            <a:ext cx="3322012"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dirty="0">
                <a:solidFill>
                  <a:schemeClr val="bg1"/>
                </a:solidFill>
                <a:latin typeface="Lato" charset="0"/>
                <a:ea typeface="Lato" charset="0"/>
                <a:cs typeface="Lato" charset="0"/>
                <a:sym typeface="Montserrat-Regular" charset="0"/>
              </a:rPr>
              <a:t>TAXABLE MONEY</a:t>
            </a:r>
          </a:p>
        </p:txBody>
      </p:sp>
      <p:sp>
        <p:nvSpPr>
          <p:cNvPr id="22" name="TextBox 21">
            <a:extLst>
              <a:ext uri="{FF2B5EF4-FFF2-40B4-BE49-F238E27FC236}">
                <a16:creationId xmlns:a16="http://schemas.microsoft.com/office/drawing/2014/main" id="{84F9538F-3FFB-B045-9434-47C83805E47E}"/>
              </a:ext>
            </a:extLst>
          </p:cNvPr>
          <p:cNvSpPr txBox="1"/>
          <p:nvPr/>
        </p:nvSpPr>
        <p:spPr>
          <a:xfrm>
            <a:off x="4276107" y="6650252"/>
            <a:ext cx="3411187" cy="207749"/>
          </a:xfrm>
          <a:prstGeom prst="rect">
            <a:avLst/>
          </a:prstGeom>
          <a:noFill/>
        </p:spPr>
        <p:txBody>
          <a:bodyPr wrap="square" rtlCol="0">
            <a:spAutoFit/>
          </a:bodyPr>
          <a:lstStyle/>
          <a:p>
            <a:pPr algn="ctr"/>
            <a:r>
              <a:rPr lang="en-US" sz="750" dirty="0"/>
              <a:t>For Agent Use Only – Not For Use With The Public</a:t>
            </a:r>
          </a:p>
        </p:txBody>
      </p:sp>
      <p:pic>
        <p:nvPicPr>
          <p:cNvPr id="24" name="Picture 23" descr="Text&#10;&#10;Description automatically generated with low confidence">
            <a:extLst>
              <a:ext uri="{FF2B5EF4-FFF2-40B4-BE49-F238E27FC236}">
                <a16:creationId xmlns:a16="http://schemas.microsoft.com/office/drawing/2014/main" id="{9370D99C-7A65-4910-92B3-730FD4C08802}"/>
              </a:ext>
            </a:extLst>
          </p:cNvPr>
          <p:cNvPicPr>
            <a:picLocks noChangeAspect="1"/>
          </p:cNvPicPr>
          <p:nvPr/>
        </p:nvPicPr>
        <p:blipFill>
          <a:blip r:embed="rId3"/>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1764047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9236" y="0"/>
            <a:ext cx="12191999" cy="2045855"/>
          </a:xfrm>
          <a:prstGeom prst="rect">
            <a:avLst/>
          </a:prstGeom>
          <a:solidFill>
            <a:srgbClr val="05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25" name="Title 1"/>
          <p:cNvSpPr txBox="1">
            <a:spLocks/>
          </p:cNvSpPr>
          <p:nvPr/>
        </p:nvSpPr>
        <p:spPr>
          <a:xfrm>
            <a:off x="390525" y="457200"/>
            <a:ext cx="11410950" cy="1339273"/>
          </a:xfrm>
          <a:prstGeom prst="rect">
            <a:avLst/>
          </a:prstGeom>
          <a:effectLst>
            <a:outerShdw blurRad="50800" dist="762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FFFFFF"/>
                </a:solidFill>
                <a:latin typeface="Arial" charset="0"/>
                <a:ea typeface="Arial" charset="0"/>
                <a:cs typeface="Arial" charset="0"/>
              </a:rPr>
              <a:t>RETIREMENT BATTLE</a:t>
            </a:r>
          </a:p>
          <a:p>
            <a:pPr algn="ctr"/>
            <a:r>
              <a:rPr lang="en-US" sz="4800" b="1" dirty="0">
                <a:solidFill>
                  <a:srgbClr val="FFFFFF"/>
                </a:solidFill>
                <a:latin typeface="Arial" charset="0"/>
                <a:ea typeface="Arial" charset="0"/>
                <a:cs typeface="Arial" charset="0"/>
              </a:rPr>
              <a:t>#1</a:t>
            </a:r>
          </a:p>
        </p:txBody>
      </p:sp>
      <p:sp>
        <p:nvSpPr>
          <p:cNvPr id="5" name="Content Placeholder 2"/>
          <p:cNvSpPr txBox="1">
            <a:spLocks/>
          </p:cNvSpPr>
          <p:nvPr/>
        </p:nvSpPr>
        <p:spPr>
          <a:xfrm>
            <a:off x="838199" y="2079500"/>
            <a:ext cx="10515600" cy="685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US" sz="3600" b="1" u="sng" dirty="0">
              <a:latin typeface="Arial" charset="0"/>
              <a:ea typeface="Arial" charset="0"/>
              <a:cs typeface="Arial" charset="0"/>
            </a:endParaRPr>
          </a:p>
        </p:txBody>
      </p:sp>
      <p:sp>
        <p:nvSpPr>
          <p:cNvPr id="7" name="Rectangle 14">
            <a:extLst>
              <a:ext uri="{FF2B5EF4-FFF2-40B4-BE49-F238E27FC236}">
                <a16:creationId xmlns:a16="http://schemas.microsoft.com/office/drawing/2014/main" id="{D3DB4F7C-2B9C-BF4F-BC07-3B8E6E6BF32C}"/>
              </a:ext>
            </a:extLst>
          </p:cNvPr>
          <p:cNvSpPr>
            <a:spLocks noChangeArrowheads="1"/>
          </p:cNvSpPr>
          <p:nvPr/>
        </p:nvSpPr>
        <p:spPr bwMode="auto">
          <a:xfrm>
            <a:off x="3267075" y="2064419"/>
            <a:ext cx="8534400" cy="715962"/>
          </a:xfrm>
          <a:prstGeom prst="rect">
            <a:avLst/>
          </a:prstGeom>
          <a:noFill/>
          <a:ln w="9525">
            <a:noFill/>
            <a:miter lim="800000"/>
            <a:headEnd/>
            <a:tailEnd/>
          </a:ln>
        </p:spPr>
        <p:txBody>
          <a:bodyPr anchor="ctr"/>
          <a:lstStyle/>
          <a:p>
            <a:r>
              <a:rPr lang="en-US" sz="3200" b="1" dirty="0">
                <a:solidFill>
                  <a:schemeClr val="accent2"/>
                </a:solidFill>
              </a:rPr>
              <a:t>Winning the Battle of Inflation</a:t>
            </a:r>
          </a:p>
          <a:p>
            <a:pPr algn="l"/>
            <a:endParaRPr lang="en-US" sz="1000" dirty="0">
              <a:solidFill>
                <a:schemeClr val="bg1"/>
              </a:solidFill>
              <a:latin typeface="Times New Roman" pitchFamily="18" charset="0"/>
            </a:endParaRPr>
          </a:p>
        </p:txBody>
      </p:sp>
      <p:sp>
        <p:nvSpPr>
          <p:cNvPr id="8" name="Text Box 4">
            <a:extLst>
              <a:ext uri="{FF2B5EF4-FFF2-40B4-BE49-F238E27FC236}">
                <a16:creationId xmlns:a16="http://schemas.microsoft.com/office/drawing/2014/main" id="{940BE5A8-C6AD-FD44-A8E6-E13C385C9316}"/>
              </a:ext>
            </a:extLst>
          </p:cNvPr>
          <p:cNvSpPr txBox="1">
            <a:spLocks noChangeArrowheads="1"/>
          </p:cNvSpPr>
          <p:nvPr/>
        </p:nvSpPr>
        <p:spPr bwMode="auto">
          <a:xfrm>
            <a:off x="2797957" y="3002756"/>
            <a:ext cx="2740025" cy="852487"/>
          </a:xfrm>
          <a:prstGeom prst="rect">
            <a:avLst/>
          </a:prstGeom>
          <a:noFill/>
          <a:ln w="9525">
            <a:noFill/>
            <a:miter lim="800000"/>
            <a:headEnd/>
            <a:tailEnd/>
          </a:ln>
        </p:spPr>
        <p:txBody>
          <a:bodyPr wrap="none">
            <a:spAutoFit/>
          </a:bodyPr>
          <a:lstStyle/>
          <a:p>
            <a:pPr eaLnBrk="0" hangingPunct="0">
              <a:lnSpc>
                <a:spcPct val="80000"/>
              </a:lnSpc>
              <a:spcAft>
                <a:spcPct val="10000"/>
              </a:spcAft>
            </a:pPr>
            <a:r>
              <a:rPr lang="en-US" sz="2600" b="1" u="sng" dirty="0">
                <a:latin typeface="Arial Narrow" pitchFamily="34" charset="0"/>
                <a:cs typeface="Arial" charset="0"/>
              </a:rPr>
              <a:t>A First Class Stamp</a:t>
            </a:r>
          </a:p>
          <a:p>
            <a:pPr eaLnBrk="0" hangingPunct="0">
              <a:lnSpc>
                <a:spcPct val="80000"/>
              </a:lnSpc>
              <a:spcAft>
                <a:spcPct val="10000"/>
              </a:spcAft>
            </a:pPr>
            <a:endParaRPr lang="en-US" sz="800" b="1" u="sng" dirty="0">
              <a:latin typeface="Arial Narrow" pitchFamily="34" charset="0"/>
              <a:cs typeface="Arial" charset="0"/>
            </a:endParaRPr>
          </a:p>
          <a:p>
            <a:pPr eaLnBrk="0" hangingPunct="0">
              <a:lnSpc>
                <a:spcPct val="80000"/>
              </a:lnSpc>
              <a:spcAft>
                <a:spcPct val="10000"/>
              </a:spcAft>
            </a:pPr>
            <a:r>
              <a:rPr lang="en-US" sz="2400" b="1" dirty="0">
                <a:latin typeface="Arial Narrow" pitchFamily="34" charset="0"/>
                <a:cs typeface="Arial" charset="0"/>
              </a:rPr>
              <a:t>$.13 cents</a:t>
            </a:r>
            <a:r>
              <a:rPr lang="en-US" sz="1600" b="1" baseline="50000" dirty="0">
                <a:latin typeface="Arial Narrow" pitchFamily="34" charset="0"/>
                <a:cs typeface="Arial" charset="0"/>
              </a:rPr>
              <a:t>1</a:t>
            </a:r>
          </a:p>
        </p:txBody>
      </p:sp>
      <p:grpSp>
        <p:nvGrpSpPr>
          <p:cNvPr id="9" name="Group 12">
            <a:extLst>
              <a:ext uri="{FF2B5EF4-FFF2-40B4-BE49-F238E27FC236}">
                <a16:creationId xmlns:a16="http://schemas.microsoft.com/office/drawing/2014/main" id="{9A49844E-2BFE-3040-91D3-21C9E8D334C6}"/>
              </a:ext>
            </a:extLst>
          </p:cNvPr>
          <p:cNvGrpSpPr>
            <a:grpSpLocks/>
          </p:cNvGrpSpPr>
          <p:nvPr/>
        </p:nvGrpSpPr>
        <p:grpSpPr bwMode="auto">
          <a:xfrm>
            <a:off x="3043789" y="3960244"/>
            <a:ext cx="1699564" cy="2760398"/>
            <a:chOff x="2209800" y="2362200"/>
            <a:chExt cx="1698625" cy="2760679"/>
          </a:xfrm>
        </p:grpSpPr>
        <p:pic>
          <p:nvPicPr>
            <p:cNvPr id="12" name="Picture 3" descr="First Class Stamp">
              <a:extLst>
                <a:ext uri="{FF2B5EF4-FFF2-40B4-BE49-F238E27FC236}">
                  <a16:creationId xmlns:a16="http://schemas.microsoft.com/office/drawing/2014/main" id="{746C6F77-CEFE-C049-8A86-A93517F21CC4}"/>
                </a:ext>
              </a:extLst>
            </p:cNvPr>
            <p:cNvPicPr>
              <a:picLocks noChangeAspect="1" noChangeArrowheads="1"/>
            </p:cNvPicPr>
            <p:nvPr/>
          </p:nvPicPr>
          <p:blipFill>
            <a:blip r:embed="rId3" cstate="print"/>
            <a:srcRect l="8667" t="2000" r="9334" b="3334"/>
            <a:stretch>
              <a:fillRect/>
            </a:stretch>
          </p:blipFill>
          <p:spPr bwMode="auto">
            <a:xfrm>
              <a:off x="2209800" y="2362200"/>
              <a:ext cx="1698625" cy="2084388"/>
            </a:xfrm>
            <a:prstGeom prst="rect">
              <a:avLst/>
            </a:prstGeom>
            <a:noFill/>
            <a:ln w="9525">
              <a:noFill/>
              <a:miter lim="800000"/>
              <a:headEnd/>
              <a:tailEnd/>
            </a:ln>
          </p:spPr>
        </p:pic>
        <p:sp>
          <p:nvSpPr>
            <p:cNvPr id="13" name="Text Box 5">
              <a:extLst>
                <a:ext uri="{FF2B5EF4-FFF2-40B4-BE49-F238E27FC236}">
                  <a16:creationId xmlns:a16="http://schemas.microsoft.com/office/drawing/2014/main" id="{93CD16AE-8B01-2A49-8A0B-4A56D167EB55}"/>
                </a:ext>
              </a:extLst>
            </p:cNvPr>
            <p:cNvSpPr txBox="1">
              <a:spLocks noChangeArrowheads="1"/>
            </p:cNvSpPr>
            <p:nvPr/>
          </p:nvSpPr>
          <p:spPr bwMode="auto">
            <a:xfrm>
              <a:off x="2326747" y="4458014"/>
              <a:ext cx="1471065" cy="664865"/>
            </a:xfrm>
            <a:prstGeom prst="rect">
              <a:avLst/>
            </a:prstGeom>
            <a:noFill/>
            <a:ln w="9525">
              <a:noFill/>
              <a:miter lim="800000"/>
              <a:headEnd/>
              <a:tailEnd/>
            </a:ln>
          </p:spPr>
          <p:txBody>
            <a:bodyPr wrap="none">
              <a:spAutoFit/>
            </a:bodyPr>
            <a:lstStyle/>
            <a:p>
              <a:pPr eaLnBrk="0" hangingPunct="0">
                <a:lnSpc>
                  <a:spcPct val="80000"/>
                </a:lnSpc>
                <a:spcAft>
                  <a:spcPct val="10000"/>
                </a:spcAft>
              </a:pPr>
              <a:endParaRPr lang="en-US" sz="2000" b="1" dirty="0">
                <a:latin typeface="Arial Narrow" pitchFamily="34" charset="0"/>
                <a:cs typeface="Arial" charset="0"/>
              </a:endParaRPr>
            </a:p>
            <a:p>
              <a:pPr eaLnBrk="0" hangingPunct="0">
                <a:lnSpc>
                  <a:spcPct val="80000"/>
                </a:lnSpc>
                <a:spcAft>
                  <a:spcPct val="10000"/>
                </a:spcAft>
              </a:pPr>
              <a:r>
                <a:rPr lang="en-US" sz="2400" b="1" dirty="0">
                  <a:latin typeface="Arial Narrow" pitchFamily="34" charset="0"/>
                  <a:cs typeface="Arial" charset="0"/>
                </a:rPr>
                <a:t>$.49 cents</a:t>
              </a:r>
              <a:r>
                <a:rPr lang="en-US" sz="1600" b="1" baseline="50000" dirty="0">
                  <a:latin typeface="Arial Narrow" pitchFamily="34" charset="0"/>
                  <a:cs typeface="Arial" charset="0"/>
                </a:rPr>
                <a:t>1</a:t>
              </a:r>
            </a:p>
          </p:txBody>
        </p:sp>
      </p:grpSp>
      <p:sp>
        <p:nvSpPr>
          <p:cNvPr id="14" name="Text Box 7">
            <a:extLst>
              <a:ext uri="{FF2B5EF4-FFF2-40B4-BE49-F238E27FC236}">
                <a16:creationId xmlns:a16="http://schemas.microsoft.com/office/drawing/2014/main" id="{381BF09E-B1E5-8446-BC91-EC2E7E8E453C}"/>
              </a:ext>
            </a:extLst>
          </p:cNvPr>
          <p:cNvSpPr txBox="1">
            <a:spLocks noChangeArrowheads="1"/>
          </p:cNvSpPr>
          <p:nvPr/>
        </p:nvSpPr>
        <p:spPr bwMode="auto">
          <a:xfrm>
            <a:off x="6654020" y="3002755"/>
            <a:ext cx="2843213" cy="852488"/>
          </a:xfrm>
          <a:prstGeom prst="rect">
            <a:avLst/>
          </a:prstGeom>
          <a:noFill/>
          <a:ln w="9525">
            <a:noFill/>
            <a:miter lim="800000"/>
            <a:headEnd/>
            <a:tailEnd/>
          </a:ln>
        </p:spPr>
        <p:txBody>
          <a:bodyPr wrap="none">
            <a:spAutoFit/>
          </a:bodyPr>
          <a:lstStyle/>
          <a:p>
            <a:pPr eaLnBrk="0" hangingPunct="0">
              <a:lnSpc>
                <a:spcPct val="80000"/>
              </a:lnSpc>
              <a:spcAft>
                <a:spcPct val="10000"/>
              </a:spcAft>
            </a:pPr>
            <a:r>
              <a:rPr lang="en-US" sz="2600" b="1" u="sng" dirty="0">
                <a:latin typeface="Arial Narrow" pitchFamily="34" charset="0"/>
                <a:cs typeface="Arial" charset="0"/>
              </a:rPr>
              <a:t>A Gallon of Gasoline</a:t>
            </a:r>
          </a:p>
          <a:p>
            <a:pPr eaLnBrk="0" hangingPunct="0">
              <a:lnSpc>
                <a:spcPct val="80000"/>
              </a:lnSpc>
              <a:spcAft>
                <a:spcPct val="10000"/>
              </a:spcAft>
            </a:pPr>
            <a:endParaRPr lang="en-US" sz="800" b="1" dirty="0">
              <a:latin typeface="Arial Narrow" pitchFamily="34" charset="0"/>
              <a:cs typeface="Arial" charset="0"/>
            </a:endParaRPr>
          </a:p>
          <a:p>
            <a:pPr eaLnBrk="0" hangingPunct="0">
              <a:lnSpc>
                <a:spcPct val="80000"/>
              </a:lnSpc>
              <a:spcAft>
                <a:spcPct val="10000"/>
              </a:spcAft>
            </a:pPr>
            <a:r>
              <a:rPr lang="en-US" sz="2400" b="1" dirty="0">
                <a:latin typeface="Arial Narrow" pitchFamily="34" charset="0"/>
                <a:cs typeface="Arial" charset="0"/>
              </a:rPr>
              <a:t>$.59 cents</a:t>
            </a:r>
            <a:r>
              <a:rPr lang="en-US" sz="1600" b="1" baseline="50000" dirty="0">
                <a:latin typeface="Arial Narrow" pitchFamily="34" charset="0"/>
                <a:cs typeface="Arial" charset="0"/>
              </a:rPr>
              <a:t>2</a:t>
            </a:r>
          </a:p>
        </p:txBody>
      </p:sp>
      <p:grpSp>
        <p:nvGrpSpPr>
          <p:cNvPr id="15" name="Group 15">
            <a:extLst>
              <a:ext uri="{FF2B5EF4-FFF2-40B4-BE49-F238E27FC236}">
                <a16:creationId xmlns:a16="http://schemas.microsoft.com/office/drawing/2014/main" id="{54594483-E51E-614E-AC98-F3AF2116B259}"/>
              </a:ext>
            </a:extLst>
          </p:cNvPr>
          <p:cNvGrpSpPr>
            <a:grpSpLocks/>
          </p:cNvGrpSpPr>
          <p:nvPr/>
        </p:nvGrpSpPr>
        <p:grpSpPr bwMode="auto">
          <a:xfrm>
            <a:off x="6848215" y="3934047"/>
            <a:ext cx="2138641" cy="2786595"/>
            <a:chOff x="4953000" y="2362200"/>
            <a:chExt cx="1981200" cy="2825847"/>
          </a:xfrm>
        </p:grpSpPr>
        <p:pic>
          <p:nvPicPr>
            <p:cNvPr id="16" name="Picture 6" descr="gasoline pump Texaco">
              <a:extLst>
                <a:ext uri="{FF2B5EF4-FFF2-40B4-BE49-F238E27FC236}">
                  <a16:creationId xmlns:a16="http://schemas.microsoft.com/office/drawing/2014/main" id="{325EC13D-644E-8842-999E-4C2009B28937}"/>
                </a:ext>
              </a:extLst>
            </p:cNvPr>
            <p:cNvPicPr>
              <a:picLocks noChangeAspect="1" noChangeArrowheads="1"/>
            </p:cNvPicPr>
            <p:nvPr/>
          </p:nvPicPr>
          <p:blipFill>
            <a:blip r:embed="rId4" cstate="print"/>
            <a:srcRect/>
            <a:stretch>
              <a:fillRect/>
            </a:stretch>
          </p:blipFill>
          <p:spPr bwMode="auto">
            <a:xfrm>
              <a:off x="4953000" y="2362200"/>
              <a:ext cx="1981200" cy="2025650"/>
            </a:xfrm>
            <a:prstGeom prst="rect">
              <a:avLst/>
            </a:prstGeom>
            <a:noFill/>
            <a:ln w="9525">
              <a:noFill/>
              <a:miter lim="800000"/>
              <a:headEnd/>
              <a:tailEnd/>
            </a:ln>
          </p:spPr>
        </p:pic>
        <p:sp>
          <p:nvSpPr>
            <p:cNvPr id="18" name="Text Box 8">
              <a:extLst>
                <a:ext uri="{FF2B5EF4-FFF2-40B4-BE49-F238E27FC236}">
                  <a16:creationId xmlns:a16="http://schemas.microsoft.com/office/drawing/2014/main" id="{1FC9A464-962F-7E47-841E-43B9EC0AA62E}"/>
                </a:ext>
              </a:extLst>
            </p:cNvPr>
            <p:cNvSpPr txBox="1">
              <a:spLocks noChangeArrowheads="1"/>
            </p:cNvSpPr>
            <p:nvPr/>
          </p:nvSpPr>
          <p:spPr bwMode="auto">
            <a:xfrm>
              <a:off x="5587344" y="4457705"/>
              <a:ext cx="753347" cy="730342"/>
            </a:xfrm>
            <a:prstGeom prst="rect">
              <a:avLst/>
            </a:prstGeom>
            <a:noFill/>
            <a:ln w="9525">
              <a:noFill/>
              <a:miter lim="800000"/>
              <a:headEnd/>
              <a:tailEnd/>
            </a:ln>
          </p:spPr>
          <p:txBody>
            <a:bodyPr>
              <a:spAutoFit/>
            </a:bodyPr>
            <a:lstStyle/>
            <a:p>
              <a:pPr eaLnBrk="0" hangingPunct="0">
                <a:lnSpc>
                  <a:spcPct val="80000"/>
                </a:lnSpc>
                <a:spcAft>
                  <a:spcPct val="10000"/>
                </a:spcAft>
              </a:pPr>
              <a:endParaRPr lang="en-US" sz="2400" b="1" dirty="0">
                <a:latin typeface="Arial Narrow" pitchFamily="34" charset="0"/>
                <a:cs typeface="Arial" charset="0"/>
              </a:endParaRPr>
            </a:p>
            <a:p>
              <a:pPr eaLnBrk="0" hangingPunct="0">
                <a:lnSpc>
                  <a:spcPct val="80000"/>
                </a:lnSpc>
                <a:spcAft>
                  <a:spcPct val="10000"/>
                </a:spcAft>
              </a:pPr>
              <a:r>
                <a:rPr lang="en-US" sz="2400" b="1" dirty="0">
                  <a:latin typeface="Arial Narrow" pitchFamily="34" charset="0"/>
                  <a:cs typeface="Arial" charset="0"/>
                </a:rPr>
                <a:t>$2.19</a:t>
              </a:r>
              <a:endParaRPr lang="en-US" sz="2000" b="1" dirty="0">
                <a:latin typeface="Arial Narrow" pitchFamily="34" charset="0"/>
                <a:cs typeface="Arial" charset="0"/>
              </a:endParaRPr>
            </a:p>
          </p:txBody>
        </p:sp>
      </p:grpSp>
      <p:sp>
        <p:nvSpPr>
          <p:cNvPr id="19" name="Text Box 10">
            <a:extLst>
              <a:ext uri="{FF2B5EF4-FFF2-40B4-BE49-F238E27FC236}">
                <a16:creationId xmlns:a16="http://schemas.microsoft.com/office/drawing/2014/main" id="{FE523CD1-846D-B24E-A54A-E3AB8D534F35}"/>
              </a:ext>
            </a:extLst>
          </p:cNvPr>
          <p:cNvSpPr txBox="1">
            <a:spLocks noChangeArrowheads="1"/>
          </p:cNvSpPr>
          <p:nvPr/>
        </p:nvSpPr>
        <p:spPr bwMode="auto">
          <a:xfrm>
            <a:off x="9148211" y="5002332"/>
            <a:ext cx="1695450" cy="403225"/>
          </a:xfrm>
          <a:prstGeom prst="rect">
            <a:avLst/>
          </a:prstGeom>
          <a:noFill/>
          <a:ln w="9525">
            <a:noFill/>
            <a:miter lim="800000"/>
            <a:headEnd/>
            <a:tailEnd/>
          </a:ln>
        </p:spPr>
        <p:txBody>
          <a:bodyPr>
            <a:spAutoFit/>
          </a:bodyPr>
          <a:lstStyle/>
          <a:p>
            <a:pPr algn="l" eaLnBrk="0" hangingPunct="0">
              <a:lnSpc>
                <a:spcPct val="80000"/>
              </a:lnSpc>
              <a:spcAft>
                <a:spcPct val="10000"/>
              </a:spcAft>
            </a:pPr>
            <a:r>
              <a:rPr lang="en-US" sz="1200" baseline="30000" dirty="0">
                <a:latin typeface="Arial Narrow" pitchFamily="34" charset="0"/>
                <a:cs typeface="Arial" charset="0"/>
              </a:rPr>
              <a:t>1</a:t>
            </a:r>
            <a:r>
              <a:rPr lang="en-US" sz="1200" dirty="0">
                <a:latin typeface="Arial Narrow" pitchFamily="34" charset="0"/>
                <a:cs typeface="Arial" charset="0"/>
              </a:rPr>
              <a:t> US Postal Service</a:t>
            </a:r>
          </a:p>
          <a:p>
            <a:pPr algn="l" eaLnBrk="0" hangingPunct="0">
              <a:lnSpc>
                <a:spcPct val="80000"/>
              </a:lnSpc>
              <a:spcAft>
                <a:spcPct val="10000"/>
              </a:spcAft>
            </a:pPr>
            <a:r>
              <a:rPr lang="en-US" sz="1200" baseline="30000" dirty="0">
                <a:latin typeface="Arial Narrow" pitchFamily="34" charset="0"/>
                <a:cs typeface="Arial" charset="0"/>
              </a:rPr>
              <a:t>2 </a:t>
            </a:r>
            <a:r>
              <a:rPr lang="en-US" sz="1200" dirty="0">
                <a:latin typeface="Arial Narrow" pitchFamily="34" charset="0"/>
                <a:cs typeface="Arial" charset="0"/>
              </a:rPr>
              <a:t>Flashback 1970’s</a:t>
            </a:r>
          </a:p>
        </p:txBody>
      </p:sp>
      <p:sp>
        <p:nvSpPr>
          <p:cNvPr id="20" name="Rectangle 16">
            <a:extLst>
              <a:ext uri="{FF2B5EF4-FFF2-40B4-BE49-F238E27FC236}">
                <a16:creationId xmlns:a16="http://schemas.microsoft.com/office/drawing/2014/main" id="{935E1232-A943-D744-AEB1-BFFC8D725931}"/>
              </a:ext>
            </a:extLst>
          </p:cNvPr>
          <p:cNvSpPr>
            <a:spLocks noChangeArrowheads="1"/>
          </p:cNvSpPr>
          <p:nvPr/>
        </p:nvSpPr>
        <p:spPr bwMode="auto">
          <a:xfrm>
            <a:off x="992087" y="3398043"/>
            <a:ext cx="742950" cy="457200"/>
          </a:xfrm>
          <a:prstGeom prst="rect">
            <a:avLst/>
          </a:prstGeom>
          <a:noFill/>
          <a:ln w="9525">
            <a:noFill/>
            <a:miter lim="800000"/>
            <a:headEnd/>
            <a:tailEnd/>
          </a:ln>
        </p:spPr>
        <p:txBody>
          <a:bodyPr wrap="none">
            <a:spAutoFit/>
          </a:bodyPr>
          <a:lstStyle/>
          <a:p>
            <a:r>
              <a:rPr lang="en-US" sz="2400" b="1" dirty="0">
                <a:latin typeface="Arial Narrow" pitchFamily="34" charset="0"/>
              </a:rPr>
              <a:t>1976</a:t>
            </a:r>
          </a:p>
        </p:txBody>
      </p:sp>
      <p:sp>
        <p:nvSpPr>
          <p:cNvPr id="21" name="Text Box 19">
            <a:extLst>
              <a:ext uri="{FF2B5EF4-FFF2-40B4-BE49-F238E27FC236}">
                <a16:creationId xmlns:a16="http://schemas.microsoft.com/office/drawing/2014/main" id="{9248C644-FB7D-E844-8D75-45A782E525A0}"/>
              </a:ext>
            </a:extLst>
          </p:cNvPr>
          <p:cNvSpPr txBox="1">
            <a:spLocks noChangeArrowheads="1"/>
          </p:cNvSpPr>
          <p:nvPr/>
        </p:nvSpPr>
        <p:spPr bwMode="auto">
          <a:xfrm rot="-5400000">
            <a:off x="666426" y="4732456"/>
            <a:ext cx="1071563" cy="274638"/>
          </a:xfrm>
          <a:prstGeom prst="rect">
            <a:avLst/>
          </a:prstGeom>
          <a:noFill/>
          <a:ln w="9525">
            <a:noFill/>
            <a:miter lim="800000"/>
            <a:headEnd/>
            <a:tailEnd/>
          </a:ln>
        </p:spPr>
        <p:txBody>
          <a:bodyPr wrap="square">
            <a:spAutoFit/>
          </a:bodyPr>
          <a:lstStyle/>
          <a:p>
            <a:pPr>
              <a:spcBef>
                <a:spcPct val="50000"/>
              </a:spcBef>
            </a:pPr>
            <a:r>
              <a:rPr lang="en-US" sz="1200" b="1" dirty="0"/>
              <a:t>41</a:t>
            </a:r>
            <a:r>
              <a:rPr lang="en-US" sz="1200" b="1" dirty="0">
                <a:latin typeface="Arial" charset="0"/>
              </a:rPr>
              <a:t> YEARS</a:t>
            </a:r>
          </a:p>
        </p:txBody>
      </p:sp>
      <p:sp>
        <p:nvSpPr>
          <p:cNvPr id="22" name="Line 18">
            <a:extLst>
              <a:ext uri="{FF2B5EF4-FFF2-40B4-BE49-F238E27FC236}">
                <a16:creationId xmlns:a16="http://schemas.microsoft.com/office/drawing/2014/main" id="{91454FF2-9E29-174D-AD38-9682F4083B40}"/>
              </a:ext>
            </a:extLst>
          </p:cNvPr>
          <p:cNvSpPr>
            <a:spLocks noChangeShapeType="1"/>
          </p:cNvSpPr>
          <p:nvPr/>
        </p:nvSpPr>
        <p:spPr bwMode="auto">
          <a:xfrm>
            <a:off x="1363562" y="3811602"/>
            <a:ext cx="0" cy="2333625"/>
          </a:xfrm>
          <a:prstGeom prst="line">
            <a:avLst/>
          </a:prstGeom>
          <a:noFill/>
          <a:ln w="19050">
            <a:solidFill>
              <a:schemeClr val="tx1"/>
            </a:solidFill>
            <a:round/>
            <a:headEnd/>
            <a:tailEnd type="triangle" w="med" len="med"/>
          </a:ln>
        </p:spPr>
        <p:txBody>
          <a:bodyPr/>
          <a:lstStyle/>
          <a:p>
            <a:endParaRPr lang="en-US"/>
          </a:p>
        </p:txBody>
      </p:sp>
      <p:sp>
        <p:nvSpPr>
          <p:cNvPr id="23" name="Rectangle 17">
            <a:extLst>
              <a:ext uri="{FF2B5EF4-FFF2-40B4-BE49-F238E27FC236}">
                <a16:creationId xmlns:a16="http://schemas.microsoft.com/office/drawing/2014/main" id="{1D2B5490-348F-684D-B7B0-2ABC757D60EB}"/>
              </a:ext>
            </a:extLst>
          </p:cNvPr>
          <p:cNvSpPr>
            <a:spLocks noChangeArrowheads="1"/>
          </p:cNvSpPr>
          <p:nvPr/>
        </p:nvSpPr>
        <p:spPr bwMode="auto">
          <a:xfrm>
            <a:off x="992087" y="6236923"/>
            <a:ext cx="748923" cy="461665"/>
          </a:xfrm>
          <a:prstGeom prst="rect">
            <a:avLst/>
          </a:prstGeom>
          <a:noFill/>
          <a:ln w="9525">
            <a:noFill/>
            <a:miter lim="800000"/>
            <a:headEnd/>
            <a:tailEnd/>
          </a:ln>
        </p:spPr>
        <p:txBody>
          <a:bodyPr wrap="none">
            <a:spAutoFit/>
          </a:bodyPr>
          <a:lstStyle/>
          <a:p>
            <a:r>
              <a:rPr lang="en-US" sz="2400" b="1" dirty="0">
                <a:latin typeface="Arial Narrow" pitchFamily="34" charset="0"/>
              </a:rPr>
              <a:t>2017</a:t>
            </a:r>
          </a:p>
        </p:txBody>
      </p:sp>
      <p:pic>
        <p:nvPicPr>
          <p:cNvPr id="26" name="Picture 25" descr="Text&#10;&#10;Description automatically generated with low confidence">
            <a:extLst>
              <a:ext uri="{FF2B5EF4-FFF2-40B4-BE49-F238E27FC236}">
                <a16:creationId xmlns:a16="http://schemas.microsoft.com/office/drawing/2014/main" id="{C2DFA59D-6A66-416A-8A35-4D19B6955243}"/>
              </a:ext>
            </a:extLst>
          </p:cNvPr>
          <p:cNvPicPr>
            <a:picLocks noChangeAspect="1"/>
          </p:cNvPicPr>
          <p:nvPr/>
        </p:nvPicPr>
        <p:blipFill>
          <a:blip r:embed="rId5"/>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3223555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p:cNvSpPr>
          <p:nvPr/>
        </p:nvSpPr>
        <p:spPr bwMode="auto">
          <a:xfrm>
            <a:off x="1052024" y="548680"/>
            <a:ext cx="10099133" cy="5760640"/>
          </a:xfrm>
          <a:prstGeom prst="rect">
            <a:avLst/>
          </a:prstGeom>
          <a:solidFill>
            <a:srgbClr val="0E659A"/>
          </a:solidFill>
          <a:ln>
            <a:noFill/>
          </a:ln>
          <a:effectLst>
            <a:innerShdw blurRad="114300">
              <a:prstClr val="black"/>
            </a:innerShdw>
          </a:effectLst>
        </p:spPr>
        <p:txBody>
          <a:bodyPr lIns="0" tIns="0" rIns="0" bIns="0"/>
          <a:lstStyle/>
          <a:p>
            <a:endParaRPr lang="en-US" sz="2400"/>
          </a:p>
        </p:txBody>
      </p:sp>
      <p:sp>
        <p:nvSpPr>
          <p:cNvPr id="18444" name="Rectangle 12"/>
          <p:cNvSpPr>
            <a:spLocks/>
          </p:cNvSpPr>
          <p:nvPr/>
        </p:nvSpPr>
        <p:spPr bwMode="auto">
          <a:xfrm>
            <a:off x="3407702" y="644691"/>
            <a:ext cx="5387780" cy="104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3333"/>
              </a:lnSpc>
            </a:pPr>
            <a:r>
              <a:rPr lang="en-US" sz="3333" b="1" spc="400" dirty="0">
                <a:solidFill>
                  <a:srgbClr val="FFFFFF"/>
                </a:solidFill>
                <a:effectLst>
                  <a:outerShdw blurRad="50800" dist="76200" algn="l" rotWithShape="0">
                    <a:prstClr val="black">
                      <a:alpha val="40000"/>
                    </a:prstClr>
                  </a:outerShdw>
                </a:effectLst>
                <a:latin typeface="Lato Black" charset="0"/>
                <a:ea typeface="Lato Black" charset="0"/>
                <a:cs typeface="Lato Black" charset="0"/>
                <a:sym typeface="Montserrat-Bold" charset="0"/>
              </a:rPr>
              <a:t>SMART RETIREMENT MONEY ORDER</a:t>
            </a:r>
          </a:p>
        </p:txBody>
      </p:sp>
      <p:sp>
        <p:nvSpPr>
          <p:cNvPr id="18453" name="Rectangle 21"/>
          <p:cNvSpPr>
            <a:spLocks/>
          </p:cNvSpPr>
          <p:nvPr/>
        </p:nvSpPr>
        <p:spPr bwMode="auto">
          <a:xfrm>
            <a:off x="2424358" y="2197825"/>
            <a:ext cx="3332348" cy="56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dirty="0">
                <a:solidFill>
                  <a:schemeClr val="bg1"/>
                </a:solidFill>
                <a:latin typeface="Lato" charset="0"/>
                <a:ea typeface="Lato" charset="0"/>
                <a:cs typeface="Lato" charset="0"/>
                <a:sym typeface="Montserrat-Regular" charset="0"/>
              </a:rPr>
              <a:t>FREE MONEY</a:t>
            </a:r>
          </a:p>
          <a:p>
            <a:pPr marL="380990" indent="-380990">
              <a:lnSpc>
                <a:spcPct val="150000"/>
              </a:lnSpc>
              <a:buFont typeface="Arial" charset="0"/>
              <a:buChar char="•"/>
            </a:pPr>
            <a:r>
              <a:rPr lang="en-US" sz="2133" b="1" dirty="0">
                <a:solidFill>
                  <a:schemeClr val="bg1"/>
                </a:solidFill>
                <a:latin typeface="Lato" charset="0"/>
                <a:ea typeface="Lato" charset="0"/>
                <a:cs typeface="Lato" charset="0"/>
                <a:sym typeface="Montserrat-Regular" charset="0"/>
              </a:rPr>
              <a:t>Inherited</a:t>
            </a:r>
          </a:p>
          <a:p>
            <a:pPr marL="380990" indent="-380990">
              <a:lnSpc>
                <a:spcPct val="150000"/>
              </a:lnSpc>
              <a:buFont typeface="Arial" charset="0"/>
              <a:buChar char="•"/>
            </a:pPr>
            <a:r>
              <a:rPr lang="en-US" sz="2133" b="1" dirty="0">
                <a:solidFill>
                  <a:schemeClr val="bg1"/>
                </a:solidFill>
                <a:latin typeface="Lato" charset="0"/>
                <a:ea typeface="Lato" charset="0"/>
                <a:cs typeface="Lato" charset="0"/>
                <a:sym typeface="Montserrat-Regular" charset="0"/>
              </a:rPr>
              <a:t>Matching 401(k) Money</a:t>
            </a:r>
          </a:p>
        </p:txBody>
      </p:sp>
      <p:sp>
        <p:nvSpPr>
          <p:cNvPr id="4" name="Oval 3"/>
          <p:cNvSpPr/>
          <p:nvPr/>
        </p:nvSpPr>
        <p:spPr bwMode="auto">
          <a:xfrm>
            <a:off x="1575600" y="2186140"/>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2" name="Rectangle 21"/>
          <p:cNvSpPr>
            <a:spLocks/>
          </p:cNvSpPr>
          <p:nvPr/>
        </p:nvSpPr>
        <p:spPr bwMode="auto">
          <a:xfrm>
            <a:off x="1705815" y="2249363"/>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1</a:t>
            </a:r>
          </a:p>
        </p:txBody>
      </p:sp>
      <p:sp>
        <p:nvSpPr>
          <p:cNvPr id="13" name="Rectangle 21"/>
          <p:cNvSpPr>
            <a:spLocks/>
          </p:cNvSpPr>
          <p:nvPr/>
        </p:nvSpPr>
        <p:spPr bwMode="auto">
          <a:xfrm>
            <a:off x="7461493" y="2197824"/>
            <a:ext cx="3775289"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a:latin typeface="Lato" charset="0"/>
                <a:ea typeface="Lato" charset="0"/>
                <a:cs typeface="Lato" charset="0"/>
                <a:sym typeface="Montserrat-Regular" charset="0"/>
              </a:rPr>
              <a:t>TAX-FREE MONEY</a:t>
            </a:r>
            <a:endParaRPr lang="en-US" sz="2133" b="1" dirty="0">
              <a:latin typeface="Lato" charset="0"/>
              <a:ea typeface="Lato" charset="0"/>
              <a:cs typeface="Lato" charset="0"/>
              <a:sym typeface="Montserrat-Regular" charset="0"/>
            </a:endParaRPr>
          </a:p>
        </p:txBody>
      </p:sp>
      <p:sp>
        <p:nvSpPr>
          <p:cNvPr id="14" name="Oval 13"/>
          <p:cNvSpPr/>
          <p:nvPr/>
        </p:nvSpPr>
        <p:spPr bwMode="auto">
          <a:xfrm>
            <a:off x="6612734" y="2187983"/>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5" name="Rectangle 21"/>
          <p:cNvSpPr>
            <a:spLocks/>
          </p:cNvSpPr>
          <p:nvPr/>
        </p:nvSpPr>
        <p:spPr bwMode="auto">
          <a:xfrm>
            <a:off x="6742948" y="2249363"/>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2</a:t>
            </a:r>
          </a:p>
        </p:txBody>
      </p:sp>
      <p:sp>
        <p:nvSpPr>
          <p:cNvPr id="16" name="Rectangle 21"/>
          <p:cNvSpPr>
            <a:spLocks/>
          </p:cNvSpPr>
          <p:nvPr/>
        </p:nvSpPr>
        <p:spPr bwMode="auto">
          <a:xfrm>
            <a:off x="2434695" y="4237704"/>
            <a:ext cx="3322012" cy="47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a:latin typeface="Lato" charset="0"/>
                <a:ea typeface="Lato" charset="0"/>
                <a:cs typeface="Lato" charset="0"/>
                <a:sym typeface="Montserrat-Regular" charset="0"/>
              </a:rPr>
              <a:t>TAX-DEFERRED MONEY</a:t>
            </a:r>
            <a:endParaRPr lang="en-US" sz="2133" b="1" dirty="0">
              <a:latin typeface="Lato" charset="0"/>
              <a:ea typeface="Lato" charset="0"/>
              <a:cs typeface="Lato" charset="0"/>
              <a:sym typeface="Montserrat-Regular" charset="0"/>
            </a:endParaRPr>
          </a:p>
        </p:txBody>
      </p:sp>
      <p:sp>
        <p:nvSpPr>
          <p:cNvPr id="17" name="Oval 16"/>
          <p:cNvSpPr/>
          <p:nvPr/>
        </p:nvSpPr>
        <p:spPr bwMode="auto">
          <a:xfrm>
            <a:off x="1575600" y="4163946"/>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8" name="Rectangle 21"/>
          <p:cNvSpPr>
            <a:spLocks/>
          </p:cNvSpPr>
          <p:nvPr/>
        </p:nvSpPr>
        <p:spPr bwMode="auto">
          <a:xfrm>
            <a:off x="1705815" y="4227168"/>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3</a:t>
            </a:r>
          </a:p>
        </p:txBody>
      </p:sp>
      <p:sp>
        <p:nvSpPr>
          <p:cNvPr id="19" name="Oval 18"/>
          <p:cNvSpPr/>
          <p:nvPr/>
        </p:nvSpPr>
        <p:spPr bwMode="auto">
          <a:xfrm>
            <a:off x="6612734" y="4163946"/>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20" name="Rectangle 21"/>
          <p:cNvSpPr>
            <a:spLocks/>
          </p:cNvSpPr>
          <p:nvPr/>
        </p:nvSpPr>
        <p:spPr bwMode="auto">
          <a:xfrm>
            <a:off x="6742948" y="4227168"/>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4</a:t>
            </a:r>
          </a:p>
        </p:txBody>
      </p:sp>
      <p:sp>
        <p:nvSpPr>
          <p:cNvPr id="21" name="Rectangle 21"/>
          <p:cNvSpPr>
            <a:spLocks/>
          </p:cNvSpPr>
          <p:nvPr/>
        </p:nvSpPr>
        <p:spPr bwMode="auto">
          <a:xfrm>
            <a:off x="7461493" y="4163945"/>
            <a:ext cx="3322012"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dirty="0">
                <a:latin typeface="Lato" charset="0"/>
                <a:ea typeface="Lato" charset="0"/>
                <a:cs typeface="Lato" charset="0"/>
                <a:sym typeface="Montserrat-Regular" charset="0"/>
              </a:rPr>
              <a:t>TAXABLE MONEY</a:t>
            </a:r>
          </a:p>
        </p:txBody>
      </p:sp>
      <p:sp>
        <p:nvSpPr>
          <p:cNvPr id="22" name="TextBox 21">
            <a:extLst>
              <a:ext uri="{FF2B5EF4-FFF2-40B4-BE49-F238E27FC236}">
                <a16:creationId xmlns:a16="http://schemas.microsoft.com/office/drawing/2014/main" id="{CF25FFE8-AFB2-D548-B35B-ACBA037B87F4}"/>
              </a:ext>
            </a:extLst>
          </p:cNvPr>
          <p:cNvSpPr txBox="1"/>
          <p:nvPr/>
        </p:nvSpPr>
        <p:spPr>
          <a:xfrm>
            <a:off x="4276107" y="6650252"/>
            <a:ext cx="3411187" cy="207749"/>
          </a:xfrm>
          <a:prstGeom prst="rect">
            <a:avLst/>
          </a:prstGeom>
          <a:noFill/>
        </p:spPr>
        <p:txBody>
          <a:bodyPr wrap="square" rtlCol="0">
            <a:spAutoFit/>
          </a:bodyPr>
          <a:lstStyle/>
          <a:p>
            <a:pPr algn="ctr"/>
            <a:r>
              <a:rPr lang="en-US" sz="750" dirty="0"/>
              <a:t>For Agent Use Only – Not For Use With The Public</a:t>
            </a:r>
          </a:p>
        </p:txBody>
      </p:sp>
      <p:pic>
        <p:nvPicPr>
          <p:cNvPr id="24" name="Picture 23" descr="Text&#10;&#10;Description automatically generated with low confidence">
            <a:extLst>
              <a:ext uri="{FF2B5EF4-FFF2-40B4-BE49-F238E27FC236}">
                <a16:creationId xmlns:a16="http://schemas.microsoft.com/office/drawing/2014/main" id="{C201F658-4B18-4B4E-ACA3-47C71B70653A}"/>
              </a:ext>
            </a:extLst>
          </p:cNvPr>
          <p:cNvPicPr>
            <a:picLocks noChangeAspect="1"/>
          </p:cNvPicPr>
          <p:nvPr/>
        </p:nvPicPr>
        <p:blipFill>
          <a:blip r:embed="rId3"/>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3400999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p:cNvSpPr>
          <p:nvPr/>
        </p:nvSpPr>
        <p:spPr bwMode="auto">
          <a:xfrm>
            <a:off x="1052024" y="548680"/>
            <a:ext cx="10099133" cy="5760640"/>
          </a:xfrm>
          <a:prstGeom prst="rect">
            <a:avLst/>
          </a:prstGeom>
          <a:solidFill>
            <a:srgbClr val="0E659A"/>
          </a:solidFill>
          <a:ln>
            <a:noFill/>
          </a:ln>
          <a:effectLst>
            <a:innerShdw blurRad="114300">
              <a:prstClr val="black"/>
            </a:innerShdw>
          </a:effectLst>
        </p:spPr>
        <p:txBody>
          <a:bodyPr lIns="0" tIns="0" rIns="0" bIns="0"/>
          <a:lstStyle/>
          <a:p>
            <a:endParaRPr lang="en-US" sz="2400"/>
          </a:p>
        </p:txBody>
      </p:sp>
      <p:sp>
        <p:nvSpPr>
          <p:cNvPr id="18444" name="Rectangle 12"/>
          <p:cNvSpPr>
            <a:spLocks/>
          </p:cNvSpPr>
          <p:nvPr/>
        </p:nvSpPr>
        <p:spPr bwMode="auto">
          <a:xfrm>
            <a:off x="3407702" y="644691"/>
            <a:ext cx="5387780" cy="104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3333"/>
              </a:lnSpc>
            </a:pPr>
            <a:r>
              <a:rPr lang="en-US" sz="3333" b="1" spc="400" dirty="0">
                <a:solidFill>
                  <a:srgbClr val="FFFFFF"/>
                </a:solidFill>
                <a:effectLst>
                  <a:outerShdw blurRad="50800" dist="76200" algn="l" rotWithShape="0">
                    <a:prstClr val="black">
                      <a:alpha val="40000"/>
                    </a:prstClr>
                  </a:outerShdw>
                </a:effectLst>
                <a:latin typeface="Lato Black" charset="0"/>
                <a:ea typeface="Lato Black" charset="0"/>
                <a:cs typeface="Lato Black" charset="0"/>
                <a:sym typeface="Montserrat-Bold" charset="0"/>
              </a:rPr>
              <a:t>SMART RETIREMENT MONEY ORDER</a:t>
            </a:r>
          </a:p>
        </p:txBody>
      </p:sp>
      <p:sp>
        <p:nvSpPr>
          <p:cNvPr id="18453" name="Rectangle 21"/>
          <p:cNvSpPr>
            <a:spLocks/>
          </p:cNvSpPr>
          <p:nvPr/>
        </p:nvSpPr>
        <p:spPr bwMode="auto">
          <a:xfrm>
            <a:off x="2424358" y="2197825"/>
            <a:ext cx="3332348" cy="56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dirty="0">
                <a:latin typeface="Lato" charset="0"/>
                <a:ea typeface="Lato" charset="0"/>
                <a:cs typeface="Lato" charset="0"/>
                <a:sym typeface="Montserrat-Regular" charset="0"/>
              </a:rPr>
              <a:t>FREE MONEY</a:t>
            </a:r>
          </a:p>
        </p:txBody>
      </p:sp>
      <p:sp>
        <p:nvSpPr>
          <p:cNvPr id="4" name="Oval 3"/>
          <p:cNvSpPr/>
          <p:nvPr/>
        </p:nvSpPr>
        <p:spPr bwMode="auto">
          <a:xfrm>
            <a:off x="1575600" y="2186140"/>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2" name="Rectangle 21"/>
          <p:cNvSpPr>
            <a:spLocks/>
          </p:cNvSpPr>
          <p:nvPr/>
        </p:nvSpPr>
        <p:spPr bwMode="auto">
          <a:xfrm>
            <a:off x="1705815" y="2249363"/>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1</a:t>
            </a:r>
          </a:p>
        </p:txBody>
      </p:sp>
      <p:sp>
        <p:nvSpPr>
          <p:cNvPr id="13" name="Rectangle 21"/>
          <p:cNvSpPr>
            <a:spLocks/>
          </p:cNvSpPr>
          <p:nvPr/>
        </p:nvSpPr>
        <p:spPr bwMode="auto">
          <a:xfrm>
            <a:off x="7461493" y="2197824"/>
            <a:ext cx="3775289"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dirty="0">
                <a:solidFill>
                  <a:schemeClr val="bg1"/>
                </a:solidFill>
                <a:latin typeface="Lato" charset="0"/>
                <a:ea typeface="Lato" charset="0"/>
                <a:cs typeface="Lato" charset="0"/>
                <a:sym typeface="Montserrat-Regular" charset="0"/>
              </a:rPr>
              <a:t>TAX-FREE MONEY</a:t>
            </a:r>
          </a:p>
          <a:p>
            <a:pPr marL="380990" indent="-380990">
              <a:lnSpc>
                <a:spcPct val="150000"/>
              </a:lnSpc>
              <a:buFont typeface="Arial" charset="0"/>
              <a:buChar char="•"/>
            </a:pPr>
            <a:r>
              <a:rPr lang="en-US" sz="2133" b="1" dirty="0">
                <a:solidFill>
                  <a:schemeClr val="bg1"/>
                </a:solidFill>
                <a:latin typeface="Lato" charset="0"/>
                <a:ea typeface="Lato" charset="0"/>
                <a:cs typeface="Lato" charset="0"/>
                <a:sym typeface="Montserrat-Regular" charset="0"/>
              </a:rPr>
              <a:t>Roth IRA</a:t>
            </a:r>
          </a:p>
          <a:p>
            <a:pPr marL="380990" indent="-380990">
              <a:lnSpc>
                <a:spcPct val="150000"/>
              </a:lnSpc>
              <a:buFont typeface="Arial" charset="0"/>
              <a:buChar char="•"/>
            </a:pPr>
            <a:r>
              <a:rPr lang="en-US" sz="2133" b="1" dirty="0">
                <a:solidFill>
                  <a:schemeClr val="bg1"/>
                </a:solidFill>
                <a:latin typeface="Lato" charset="0"/>
                <a:ea typeface="Lato" charset="0"/>
                <a:cs typeface="Lato" charset="0"/>
                <a:sym typeface="Montserrat-Regular" charset="0"/>
              </a:rPr>
              <a:t>Life Insurance Cash Value*</a:t>
            </a:r>
          </a:p>
        </p:txBody>
      </p:sp>
      <p:sp>
        <p:nvSpPr>
          <p:cNvPr id="14" name="Oval 13"/>
          <p:cNvSpPr/>
          <p:nvPr/>
        </p:nvSpPr>
        <p:spPr bwMode="auto">
          <a:xfrm>
            <a:off x="6612734" y="2187983"/>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5" name="Rectangle 21"/>
          <p:cNvSpPr>
            <a:spLocks/>
          </p:cNvSpPr>
          <p:nvPr/>
        </p:nvSpPr>
        <p:spPr bwMode="auto">
          <a:xfrm>
            <a:off x="6742948" y="2249363"/>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2</a:t>
            </a:r>
          </a:p>
        </p:txBody>
      </p:sp>
      <p:sp>
        <p:nvSpPr>
          <p:cNvPr id="16" name="Rectangle 21"/>
          <p:cNvSpPr>
            <a:spLocks/>
          </p:cNvSpPr>
          <p:nvPr/>
        </p:nvSpPr>
        <p:spPr bwMode="auto">
          <a:xfrm>
            <a:off x="2434695" y="4237704"/>
            <a:ext cx="3322012" cy="47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a:latin typeface="Lato" charset="0"/>
                <a:ea typeface="Lato" charset="0"/>
                <a:cs typeface="Lato" charset="0"/>
                <a:sym typeface="Montserrat-Regular" charset="0"/>
              </a:rPr>
              <a:t>TAX-DEFERRED MONEY</a:t>
            </a:r>
            <a:endParaRPr lang="en-US" sz="2133" b="1" dirty="0">
              <a:latin typeface="Lato" charset="0"/>
              <a:ea typeface="Lato" charset="0"/>
              <a:cs typeface="Lato" charset="0"/>
              <a:sym typeface="Montserrat-Regular" charset="0"/>
            </a:endParaRPr>
          </a:p>
        </p:txBody>
      </p:sp>
      <p:sp>
        <p:nvSpPr>
          <p:cNvPr id="17" name="Oval 16"/>
          <p:cNvSpPr/>
          <p:nvPr/>
        </p:nvSpPr>
        <p:spPr bwMode="auto">
          <a:xfrm>
            <a:off x="1575600" y="4163946"/>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8" name="Rectangle 21"/>
          <p:cNvSpPr>
            <a:spLocks/>
          </p:cNvSpPr>
          <p:nvPr/>
        </p:nvSpPr>
        <p:spPr bwMode="auto">
          <a:xfrm>
            <a:off x="1705815" y="4227168"/>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3</a:t>
            </a:r>
          </a:p>
        </p:txBody>
      </p:sp>
      <p:sp>
        <p:nvSpPr>
          <p:cNvPr id="19" name="Oval 18"/>
          <p:cNvSpPr/>
          <p:nvPr/>
        </p:nvSpPr>
        <p:spPr bwMode="auto">
          <a:xfrm>
            <a:off x="6612734" y="4163946"/>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20" name="Rectangle 21"/>
          <p:cNvSpPr>
            <a:spLocks/>
          </p:cNvSpPr>
          <p:nvPr/>
        </p:nvSpPr>
        <p:spPr bwMode="auto">
          <a:xfrm>
            <a:off x="6742948" y="4227168"/>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4</a:t>
            </a:r>
          </a:p>
        </p:txBody>
      </p:sp>
      <p:sp>
        <p:nvSpPr>
          <p:cNvPr id="21" name="Rectangle 21"/>
          <p:cNvSpPr>
            <a:spLocks/>
          </p:cNvSpPr>
          <p:nvPr/>
        </p:nvSpPr>
        <p:spPr bwMode="auto">
          <a:xfrm>
            <a:off x="7461493" y="4163945"/>
            <a:ext cx="3322012"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dirty="0">
                <a:latin typeface="Lato" charset="0"/>
                <a:ea typeface="Lato" charset="0"/>
                <a:cs typeface="Lato" charset="0"/>
                <a:sym typeface="Montserrat-Regular" charset="0"/>
              </a:rPr>
              <a:t>TAXABLE MONEY</a:t>
            </a:r>
          </a:p>
        </p:txBody>
      </p:sp>
      <p:sp>
        <p:nvSpPr>
          <p:cNvPr id="22" name="Text Box 10"/>
          <p:cNvSpPr txBox="1">
            <a:spLocks noChangeArrowheads="1"/>
          </p:cNvSpPr>
          <p:nvPr/>
        </p:nvSpPr>
        <p:spPr bwMode="auto">
          <a:xfrm>
            <a:off x="1192744" y="5264430"/>
            <a:ext cx="9817693" cy="1077218"/>
          </a:xfrm>
          <a:prstGeom prst="rect">
            <a:avLst/>
          </a:prstGeom>
          <a:noFill/>
          <a:ln w="9525">
            <a:noFill/>
            <a:miter lim="800000"/>
            <a:headEnd/>
            <a:tailEnd/>
          </a:ln>
          <a:effectLst/>
        </p:spPr>
        <p:txBody>
          <a:bodyPr wrap="square">
            <a:spAutoFit/>
          </a:bodyPr>
          <a:lstStyle/>
          <a:p>
            <a:pPr>
              <a:spcBef>
                <a:spcPct val="50000"/>
              </a:spcBef>
              <a:buClrTx/>
              <a:buFontTx/>
              <a:buNone/>
            </a:pPr>
            <a:r>
              <a:rPr lang="en-US" sz="1600">
                <a:solidFill>
                  <a:schemeClr val="bg1"/>
                </a:solidFill>
                <a:latin typeface="Abadi MT Condensed Light" charset="0"/>
                <a:ea typeface="Abadi MT Condensed Light" charset="0"/>
                <a:cs typeface="Abadi MT Condensed Light" charset="0"/>
              </a:rPr>
              <a:t>*Policy loans and withdrawals reduce the policy’s cash value and death benefit and may result in a taxable event.  </a:t>
            </a:r>
            <a:r>
              <a:rPr lang="en-US" sz="1600" dirty="0">
                <a:solidFill>
                  <a:schemeClr val="bg1"/>
                </a:solidFill>
                <a:latin typeface="Abadi MT Condensed Light" charset="0"/>
                <a:ea typeface="Abadi MT Condensed Light" charset="0"/>
                <a:cs typeface="Abadi MT Condensed Light" charset="0"/>
              </a:rPr>
              <a:t>Withdrawals up to the basis paid into the contract and loans thereafter will not create an immediate taxable event, but substantial tax ramifications could result upon contract lapse or surrender.  Surrender charges may reduce the policy's cash value in early years.</a:t>
            </a:r>
          </a:p>
        </p:txBody>
      </p:sp>
      <p:sp>
        <p:nvSpPr>
          <p:cNvPr id="23" name="TextBox 22">
            <a:extLst>
              <a:ext uri="{FF2B5EF4-FFF2-40B4-BE49-F238E27FC236}">
                <a16:creationId xmlns:a16="http://schemas.microsoft.com/office/drawing/2014/main" id="{8A21CF8F-8ECA-6149-82D7-F74EC186D4ED}"/>
              </a:ext>
            </a:extLst>
          </p:cNvPr>
          <p:cNvSpPr txBox="1"/>
          <p:nvPr/>
        </p:nvSpPr>
        <p:spPr>
          <a:xfrm>
            <a:off x="4276107" y="6650252"/>
            <a:ext cx="3411187" cy="207749"/>
          </a:xfrm>
          <a:prstGeom prst="rect">
            <a:avLst/>
          </a:prstGeom>
          <a:noFill/>
        </p:spPr>
        <p:txBody>
          <a:bodyPr wrap="square" rtlCol="0">
            <a:spAutoFit/>
          </a:bodyPr>
          <a:lstStyle/>
          <a:p>
            <a:pPr algn="ctr"/>
            <a:r>
              <a:rPr lang="en-US" sz="750" dirty="0"/>
              <a:t>For Agent Use Only – Not For Use With The Public</a:t>
            </a:r>
          </a:p>
        </p:txBody>
      </p:sp>
      <p:pic>
        <p:nvPicPr>
          <p:cNvPr id="25" name="Picture 24" descr="Text&#10;&#10;Description automatically generated with low confidence">
            <a:extLst>
              <a:ext uri="{FF2B5EF4-FFF2-40B4-BE49-F238E27FC236}">
                <a16:creationId xmlns:a16="http://schemas.microsoft.com/office/drawing/2014/main" id="{E92B12B8-0613-4EB8-918C-AC8CDDF14FF8}"/>
              </a:ext>
            </a:extLst>
          </p:cNvPr>
          <p:cNvPicPr>
            <a:picLocks noChangeAspect="1"/>
          </p:cNvPicPr>
          <p:nvPr/>
        </p:nvPicPr>
        <p:blipFill>
          <a:blip r:embed="rId3"/>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445955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p:cNvSpPr>
          <p:nvPr/>
        </p:nvSpPr>
        <p:spPr bwMode="auto">
          <a:xfrm>
            <a:off x="1052024" y="548680"/>
            <a:ext cx="10099133" cy="5760640"/>
          </a:xfrm>
          <a:prstGeom prst="rect">
            <a:avLst/>
          </a:prstGeom>
          <a:solidFill>
            <a:srgbClr val="0E659A"/>
          </a:solidFill>
          <a:ln>
            <a:noFill/>
          </a:ln>
          <a:effectLst>
            <a:innerShdw blurRad="114300">
              <a:prstClr val="black"/>
            </a:innerShdw>
          </a:effectLst>
        </p:spPr>
        <p:txBody>
          <a:bodyPr lIns="0" tIns="0" rIns="0" bIns="0"/>
          <a:lstStyle/>
          <a:p>
            <a:endParaRPr lang="en-US" sz="2400"/>
          </a:p>
        </p:txBody>
      </p:sp>
      <p:sp>
        <p:nvSpPr>
          <p:cNvPr id="18444" name="Rectangle 12"/>
          <p:cNvSpPr>
            <a:spLocks/>
          </p:cNvSpPr>
          <p:nvPr/>
        </p:nvSpPr>
        <p:spPr bwMode="auto">
          <a:xfrm>
            <a:off x="3407702" y="644691"/>
            <a:ext cx="5387780" cy="104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3333"/>
              </a:lnSpc>
            </a:pPr>
            <a:r>
              <a:rPr lang="en-US" sz="3333" b="1" spc="400" dirty="0">
                <a:solidFill>
                  <a:srgbClr val="FFFFFF"/>
                </a:solidFill>
                <a:effectLst>
                  <a:outerShdw blurRad="50800" dist="76200" algn="l" rotWithShape="0">
                    <a:prstClr val="black">
                      <a:alpha val="40000"/>
                    </a:prstClr>
                  </a:outerShdw>
                </a:effectLst>
                <a:latin typeface="Lato Black" charset="0"/>
                <a:ea typeface="Lato Black" charset="0"/>
                <a:cs typeface="Lato Black" charset="0"/>
                <a:sym typeface="Montserrat-Bold" charset="0"/>
              </a:rPr>
              <a:t>SMART RETIREMENT MONEY ORDER</a:t>
            </a:r>
          </a:p>
        </p:txBody>
      </p:sp>
      <p:sp>
        <p:nvSpPr>
          <p:cNvPr id="18453" name="Rectangle 21"/>
          <p:cNvSpPr>
            <a:spLocks/>
          </p:cNvSpPr>
          <p:nvPr/>
        </p:nvSpPr>
        <p:spPr bwMode="auto">
          <a:xfrm>
            <a:off x="2424358" y="2197825"/>
            <a:ext cx="3332348" cy="56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dirty="0">
                <a:latin typeface="Lato" charset="0"/>
                <a:ea typeface="Lato" charset="0"/>
                <a:cs typeface="Lato" charset="0"/>
                <a:sym typeface="Montserrat-Regular" charset="0"/>
              </a:rPr>
              <a:t>FREE MONEY</a:t>
            </a:r>
          </a:p>
        </p:txBody>
      </p:sp>
      <p:sp>
        <p:nvSpPr>
          <p:cNvPr id="4" name="Oval 3"/>
          <p:cNvSpPr/>
          <p:nvPr/>
        </p:nvSpPr>
        <p:spPr bwMode="auto">
          <a:xfrm>
            <a:off x="1575600" y="2186140"/>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2" name="Rectangle 21"/>
          <p:cNvSpPr>
            <a:spLocks/>
          </p:cNvSpPr>
          <p:nvPr/>
        </p:nvSpPr>
        <p:spPr bwMode="auto">
          <a:xfrm>
            <a:off x="1705815" y="2249363"/>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1</a:t>
            </a:r>
          </a:p>
        </p:txBody>
      </p:sp>
      <p:sp>
        <p:nvSpPr>
          <p:cNvPr id="13" name="Rectangle 21"/>
          <p:cNvSpPr>
            <a:spLocks/>
          </p:cNvSpPr>
          <p:nvPr/>
        </p:nvSpPr>
        <p:spPr bwMode="auto">
          <a:xfrm>
            <a:off x="7461493" y="2197824"/>
            <a:ext cx="3775289"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dirty="0">
                <a:latin typeface="Lato" charset="0"/>
                <a:ea typeface="Lato" charset="0"/>
                <a:cs typeface="Lato" charset="0"/>
                <a:sym typeface="Montserrat-Regular" charset="0"/>
              </a:rPr>
              <a:t>TAX-FREE MONEY</a:t>
            </a:r>
          </a:p>
        </p:txBody>
      </p:sp>
      <p:sp>
        <p:nvSpPr>
          <p:cNvPr id="14" name="Oval 13"/>
          <p:cNvSpPr/>
          <p:nvPr/>
        </p:nvSpPr>
        <p:spPr bwMode="auto">
          <a:xfrm>
            <a:off x="6612734" y="2187983"/>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5" name="Rectangle 21"/>
          <p:cNvSpPr>
            <a:spLocks/>
          </p:cNvSpPr>
          <p:nvPr/>
        </p:nvSpPr>
        <p:spPr bwMode="auto">
          <a:xfrm>
            <a:off x="6742948" y="2249363"/>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2</a:t>
            </a:r>
          </a:p>
        </p:txBody>
      </p:sp>
      <p:sp>
        <p:nvSpPr>
          <p:cNvPr id="16" name="Rectangle 21"/>
          <p:cNvSpPr>
            <a:spLocks/>
          </p:cNvSpPr>
          <p:nvPr/>
        </p:nvSpPr>
        <p:spPr bwMode="auto">
          <a:xfrm>
            <a:off x="2434695" y="4237704"/>
            <a:ext cx="3322012" cy="47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dirty="0">
                <a:solidFill>
                  <a:schemeClr val="bg1"/>
                </a:solidFill>
                <a:latin typeface="Lato" charset="0"/>
                <a:ea typeface="Lato" charset="0"/>
                <a:cs typeface="Lato" charset="0"/>
                <a:sym typeface="Montserrat-Regular" charset="0"/>
              </a:rPr>
              <a:t>TAX-DEFERRED MONEY</a:t>
            </a:r>
          </a:p>
          <a:p>
            <a:pPr marL="380990" indent="-380990">
              <a:lnSpc>
                <a:spcPct val="150000"/>
              </a:lnSpc>
              <a:buFont typeface="Arial" charset="0"/>
              <a:buChar char="•"/>
            </a:pPr>
            <a:r>
              <a:rPr lang="en-US" sz="2133" b="1" dirty="0">
                <a:solidFill>
                  <a:schemeClr val="bg1"/>
                </a:solidFill>
                <a:latin typeface="Lato" charset="0"/>
                <a:ea typeface="Lato" charset="0"/>
                <a:cs typeface="Lato" charset="0"/>
                <a:sym typeface="Montserrat-Regular" charset="0"/>
              </a:rPr>
              <a:t>Annuities</a:t>
            </a:r>
          </a:p>
          <a:p>
            <a:pPr marL="380990" indent="-380990">
              <a:lnSpc>
                <a:spcPct val="150000"/>
              </a:lnSpc>
              <a:buFont typeface="Arial" charset="0"/>
              <a:buChar char="•"/>
            </a:pPr>
            <a:r>
              <a:rPr lang="en-US" sz="2133" b="1" dirty="0">
                <a:solidFill>
                  <a:schemeClr val="bg1"/>
                </a:solidFill>
                <a:latin typeface="Lato" charset="0"/>
                <a:ea typeface="Lato" charset="0"/>
                <a:cs typeface="Lato" charset="0"/>
                <a:sym typeface="Montserrat-Regular" charset="0"/>
              </a:rPr>
              <a:t>Tax-Qualified Plans such as 401(k), IRA, etc.</a:t>
            </a:r>
          </a:p>
        </p:txBody>
      </p:sp>
      <p:sp>
        <p:nvSpPr>
          <p:cNvPr id="17" name="Oval 16"/>
          <p:cNvSpPr/>
          <p:nvPr/>
        </p:nvSpPr>
        <p:spPr bwMode="auto">
          <a:xfrm>
            <a:off x="1575600" y="4163946"/>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8" name="Rectangle 21"/>
          <p:cNvSpPr>
            <a:spLocks/>
          </p:cNvSpPr>
          <p:nvPr/>
        </p:nvSpPr>
        <p:spPr bwMode="auto">
          <a:xfrm>
            <a:off x="1705815" y="4227168"/>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3</a:t>
            </a:r>
          </a:p>
        </p:txBody>
      </p:sp>
      <p:sp>
        <p:nvSpPr>
          <p:cNvPr id="19" name="Oval 18"/>
          <p:cNvSpPr/>
          <p:nvPr/>
        </p:nvSpPr>
        <p:spPr bwMode="auto">
          <a:xfrm>
            <a:off x="6612734" y="4163946"/>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20" name="Rectangle 21"/>
          <p:cNvSpPr>
            <a:spLocks/>
          </p:cNvSpPr>
          <p:nvPr/>
        </p:nvSpPr>
        <p:spPr bwMode="auto">
          <a:xfrm>
            <a:off x="6742948" y="4227168"/>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4</a:t>
            </a:r>
          </a:p>
        </p:txBody>
      </p:sp>
      <p:sp>
        <p:nvSpPr>
          <p:cNvPr id="21" name="Rectangle 21"/>
          <p:cNvSpPr>
            <a:spLocks/>
          </p:cNvSpPr>
          <p:nvPr/>
        </p:nvSpPr>
        <p:spPr bwMode="auto">
          <a:xfrm>
            <a:off x="7461493" y="4163945"/>
            <a:ext cx="3322012"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dirty="0">
                <a:latin typeface="Lato" charset="0"/>
                <a:ea typeface="Lato" charset="0"/>
                <a:cs typeface="Lato" charset="0"/>
                <a:sym typeface="Montserrat-Regular" charset="0"/>
              </a:rPr>
              <a:t>TAXABLE MONEY</a:t>
            </a:r>
          </a:p>
        </p:txBody>
      </p:sp>
      <p:sp>
        <p:nvSpPr>
          <p:cNvPr id="22" name="TextBox 21">
            <a:extLst>
              <a:ext uri="{FF2B5EF4-FFF2-40B4-BE49-F238E27FC236}">
                <a16:creationId xmlns:a16="http://schemas.microsoft.com/office/drawing/2014/main" id="{85A6ADA1-902A-C94B-B4A5-953879DDEBB3}"/>
              </a:ext>
            </a:extLst>
          </p:cNvPr>
          <p:cNvSpPr txBox="1"/>
          <p:nvPr/>
        </p:nvSpPr>
        <p:spPr>
          <a:xfrm>
            <a:off x="4276107" y="6650252"/>
            <a:ext cx="3411187" cy="207749"/>
          </a:xfrm>
          <a:prstGeom prst="rect">
            <a:avLst/>
          </a:prstGeom>
          <a:noFill/>
        </p:spPr>
        <p:txBody>
          <a:bodyPr wrap="square" rtlCol="0">
            <a:spAutoFit/>
          </a:bodyPr>
          <a:lstStyle/>
          <a:p>
            <a:pPr algn="ctr"/>
            <a:r>
              <a:rPr lang="en-US" sz="750" dirty="0"/>
              <a:t>For Agent Use Only – Not For Use With The Public</a:t>
            </a:r>
          </a:p>
        </p:txBody>
      </p:sp>
      <p:pic>
        <p:nvPicPr>
          <p:cNvPr id="24" name="Picture 23" descr="Text&#10;&#10;Description automatically generated with low confidence">
            <a:extLst>
              <a:ext uri="{FF2B5EF4-FFF2-40B4-BE49-F238E27FC236}">
                <a16:creationId xmlns:a16="http://schemas.microsoft.com/office/drawing/2014/main" id="{292C812F-63F8-46A8-A084-0394853904A4}"/>
              </a:ext>
            </a:extLst>
          </p:cNvPr>
          <p:cNvPicPr>
            <a:picLocks noChangeAspect="1"/>
          </p:cNvPicPr>
          <p:nvPr/>
        </p:nvPicPr>
        <p:blipFill>
          <a:blip r:embed="rId3"/>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832175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p:cNvSpPr>
          <p:nvPr/>
        </p:nvSpPr>
        <p:spPr bwMode="auto">
          <a:xfrm>
            <a:off x="1052024" y="548680"/>
            <a:ext cx="10099133" cy="5760640"/>
          </a:xfrm>
          <a:prstGeom prst="rect">
            <a:avLst/>
          </a:prstGeom>
          <a:solidFill>
            <a:srgbClr val="0E659A"/>
          </a:solidFill>
          <a:ln>
            <a:noFill/>
          </a:ln>
          <a:effectLst>
            <a:innerShdw blurRad="114300">
              <a:prstClr val="black"/>
            </a:innerShdw>
          </a:effectLst>
        </p:spPr>
        <p:txBody>
          <a:bodyPr lIns="0" tIns="0" rIns="0" bIns="0"/>
          <a:lstStyle/>
          <a:p>
            <a:endParaRPr lang="en-US" sz="2400"/>
          </a:p>
        </p:txBody>
      </p:sp>
      <p:sp>
        <p:nvSpPr>
          <p:cNvPr id="18444" name="Rectangle 12"/>
          <p:cNvSpPr>
            <a:spLocks/>
          </p:cNvSpPr>
          <p:nvPr/>
        </p:nvSpPr>
        <p:spPr bwMode="auto">
          <a:xfrm>
            <a:off x="3407702" y="644691"/>
            <a:ext cx="5387780" cy="104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3333"/>
              </a:lnSpc>
            </a:pPr>
            <a:r>
              <a:rPr lang="en-US" sz="3333" b="1" spc="400" dirty="0">
                <a:solidFill>
                  <a:srgbClr val="FFFFFF"/>
                </a:solidFill>
                <a:effectLst>
                  <a:outerShdw blurRad="50800" dist="76200" algn="l" rotWithShape="0">
                    <a:prstClr val="black">
                      <a:alpha val="40000"/>
                    </a:prstClr>
                  </a:outerShdw>
                </a:effectLst>
                <a:latin typeface="Lato Black" charset="0"/>
                <a:ea typeface="Lato Black" charset="0"/>
                <a:cs typeface="Lato Black" charset="0"/>
                <a:sym typeface="Montserrat-Bold" charset="0"/>
              </a:rPr>
              <a:t>SMART RETIREMENT MONEY ORDER</a:t>
            </a:r>
          </a:p>
        </p:txBody>
      </p:sp>
      <p:sp>
        <p:nvSpPr>
          <p:cNvPr id="18453" name="Rectangle 21"/>
          <p:cNvSpPr>
            <a:spLocks/>
          </p:cNvSpPr>
          <p:nvPr/>
        </p:nvSpPr>
        <p:spPr bwMode="auto">
          <a:xfrm>
            <a:off x="2424358" y="2197825"/>
            <a:ext cx="3332348" cy="56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dirty="0">
                <a:latin typeface="Lato" charset="0"/>
                <a:ea typeface="Lato" charset="0"/>
                <a:cs typeface="Lato" charset="0"/>
                <a:sym typeface="Montserrat-Regular" charset="0"/>
              </a:rPr>
              <a:t>FREE MONEY</a:t>
            </a:r>
          </a:p>
        </p:txBody>
      </p:sp>
      <p:sp>
        <p:nvSpPr>
          <p:cNvPr id="4" name="Oval 3"/>
          <p:cNvSpPr/>
          <p:nvPr/>
        </p:nvSpPr>
        <p:spPr bwMode="auto">
          <a:xfrm>
            <a:off x="1575600" y="2186140"/>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2" name="Rectangle 21"/>
          <p:cNvSpPr>
            <a:spLocks/>
          </p:cNvSpPr>
          <p:nvPr/>
        </p:nvSpPr>
        <p:spPr bwMode="auto">
          <a:xfrm>
            <a:off x="1705815" y="2249363"/>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1</a:t>
            </a:r>
          </a:p>
        </p:txBody>
      </p:sp>
      <p:sp>
        <p:nvSpPr>
          <p:cNvPr id="13" name="Rectangle 21"/>
          <p:cNvSpPr>
            <a:spLocks/>
          </p:cNvSpPr>
          <p:nvPr/>
        </p:nvSpPr>
        <p:spPr bwMode="auto">
          <a:xfrm>
            <a:off x="7461493" y="2197824"/>
            <a:ext cx="3775289"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dirty="0">
                <a:latin typeface="Lato" charset="0"/>
                <a:ea typeface="Lato" charset="0"/>
                <a:cs typeface="Lato" charset="0"/>
                <a:sym typeface="Montserrat-Regular" charset="0"/>
              </a:rPr>
              <a:t>TAX-FREE MONEY</a:t>
            </a:r>
          </a:p>
        </p:txBody>
      </p:sp>
      <p:sp>
        <p:nvSpPr>
          <p:cNvPr id="14" name="Oval 13"/>
          <p:cNvSpPr/>
          <p:nvPr/>
        </p:nvSpPr>
        <p:spPr bwMode="auto">
          <a:xfrm>
            <a:off x="6612734" y="2187983"/>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5" name="Rectangle 21"/>
          <p:cNvSpPr>
            <a:spLocks/>
          </p:cNvSpPr>
          <p:nvPr/>
        </p:nvSpPr>
        <p:spPr bwMode="auto">
          <a:xfrm>
            <a:off x="6742948" y="2249363"/>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2</a:t>
            </a:r>
          </a:p>
        </p:txBody>
      </p:sp>
      <p:sp>
        <p:nvSpPr>
          <p:cNvPr id="16" name="Rectangle 21"/>
          <p:cNvSpPr>
            <a:spLocks/>
          </p:cNvSpPr>
          <p:nvPr/>
        </p:nvSpPr>
        <p:spPr bwMode="auto">
          <a:xfrm>
            <a:off x="2434695" y="4237704"/>
            <a:ext cx="3322012" cy="47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dirty="0">
                <a:latin typeface="Lato" charset="0"/>
                <a:ea typeface="Lato" charset="0"/>
                <a:cs typeface="Lato" charset="0"/>
                <a:sym typeface="Montserrat-Regular" charset="0"/>
              </a:rPr>
              <a:t>TAX-DEFERRED MONEY</a:t>
            </a:r>
          </a:p>
        </p:txBody>
      </p:sp>
      <p:sp>
        <p:nvSpPr>
          <p:cNvPr id="17" name="Oval 16"/>
          <p:cNvSpPr/>
          <p:nvPr/>
        </p:nvSpPr>
        <p:spPr bwMode="auto">
          <a:xfrm>
            <a:off x="1575600" y="4163946"/>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8" name="Rectangle 21"/>
          <p:cNvSpPr>
            <a:spLocks/>
          </p:cNvSpPr>
          <p:nvPr/>
        </p:nvSpPr>
        <p:spPr bwMode="auto">
          <a:xfrm>
            <a:off x="1705815" y="4227168"/>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3</a:t>
            </a:r>
          </a:p>
        </p:txBody>
      </p:sp>
      <p:sp>
        <p:nvSpPr>
          <p:cNvPr id="19" name="Oval 18"/>
          <p:cNvSpPr/>
          <p:nvPr/>
        </p:nvSpPr>
        <p:spPr bwMode="auto">
          <a:xfrm>
            <a:off x="6612734" y="4163946"/>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20" name="Rectangle 21"/>
          <p:cNvSpPr>
            <a:spLocks/>
          </p:cNvSpPr>
          <p:nvPr/>
        </p:nvSpPr>
        <p:spPr bwMode="auto">
          <a:xfrm>
            <a:off x="6742948" y="4227168"/>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4</a:t>
            </a:r>
          </a:p>
        </p:txBody>
      </p:sp>
      <p:sp>
        <p:nvSpPr>
          <p:cNvPr id="21" name="Rectangle 21"/>
          <p:cNvSpPr>
            <a:spLocks/>
          </p:cNvSpPr>
          <p:nvPr/>
        </p:nvSpPr>
        <p:spPr bwMode="auto">
          <a:xfrm>
            <a:off x="7461493" y="4163945"/>
            <a:ext cx="3322012"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dirty="0">
                <a:solidFill>
                  <a:schemeClr val="bg1"/>
                </a:solidFill>
                <a:latin typeface="Lato" charset="0"/>
                <a:ea typeface="Lato" charset="0"/>
                <a:cs typeface="Lato" charset="0"/>
                <a:sym typeface="Montserrat-Regular" charset="0"/>
              </a:rPr>
              <a:t>TAXABLE MONEY</a:t>
            </a:r>
          </a:p>
          <a:p>
            <a:pPr marL="380990" indent="-380990">
              <a:lnSpc>
                <a:spcPct val="150000"/>
              </a:lnSpc>
              <a:buFont typeface="Arial" charset="0"/>
              <a:buChar char="•"/>
            </a:pPr>
            <a:r>
              <a:rPr lang="en-US" sz="2133" b="1" dirty="0">
                <a:solidFill>
                  <a:schemeClr val="bg1"/>
                </a:solidFill>
                <a:latin typeface="Lato" charset="0"/>
                <a:ea typeface="Lato" charset="0"/>
                <a:cs typeface="Lato" charset="0"/>
                <a:sym typeface="Montserrat-Regular" charset="0"/>
              </a:rPr>
              <a:t>Wages</a:t>
            </a:r>
          </a:p>
          <a:p>
            <a:pPr marL="380990" indent="-380990">
              <a:lnSpc>
                <a:spcPct val="150000"/>
              </a:lnSpc>
              <a:buFont typeface="Arial" charset="0"/>
              <a:buChar char="•"/>
            </a:pPr>
            <a:r>
              <a:rPr lang="en-US" sz="2133" b="1" dirty="0">
                <a:solidFill>
                  <a:schemeClr val="bg1"/>
                </a:solidFill>
                <a:latin typeface="Lato" charset="0"/>
                <a:ea typeface="Lato" charset="0"/>
                <a:cs typeface="Lato" charset="0"/>
                <a:sym typeface="Montserrat-Regular" charset="0"/>
              </a:rPr>
              <a:t>Capital Gains</a:t>
            </a:r>
          </a:p>
          <a:p>
            <a:pPr marL="380990" indent="-380990">
              <a:lnSpc>
                <a:spcPct val="150000"/>
              </a:lnSpc>
              <a:buFont typeface="Arial" charset="0"/>
              <a:buChar char="•"/>
            </a:pPr>
            <a:r>
              <a:rPr lang="en-US" sz="2133" b="1" dirty="0">
                <a:solidFill>
                  <a:schemeClr val="bg1"/>
                </a:solidFill>
                <a:latin typeface="Lato" charset="0"/>
                <a:ea typeface="Lato" charset="0"/>
                <a:cs typeface="Lato" charset="0"/>
                <a:sym typeface="Montserrat-Regular" charset="0"/>
              </a:rPr>
              <a:t>1099 Interest</a:t>
            </a:r>
          </a:p>
        </p:txBody>
      </p:sp>
      <p:sp>
        <p:nvSpPr>
          <p:cNvPr id="22" name="TextBox 21">
            <a:extLst>
              <a:ext uri="{FF2B5EF4-FFF2-40B4-BE49-F238E27FC236}">
                <a16:creationId xmlns:a16="http://schemas.microsoft.com/office/drawing/2014/main" id="{1DB703C8-F66F-F64C-82C5-30AEACB1BD41}"/>
              </a:ext>
            </a:extLst>
          </p:cNvPr>
          <p:cNvSpPr txBox="1"/>
          <p:nvPr/>
        </p:nvSpPr>
        <p:spPr>
          <a:xfrm>
            <a:off x="4276107" y="6650252"/>
            <a:ext cx="3411187" cy="207749"/>
          </a:xfrm>
          <a:prstGeom prst="rect">
            <a:avLst/>
          </a:prstGeom>
          <a:noFill/>
        </p:spPr>
        <p:txBody>
          <a:bodyPr wrap="square" rtlCol="0">
            <a:spAutoFit/>
          </a:bodyPr>
          <a:lstStyle/>
          <a:p>
            <a:pPr algn="ctr"/>
            <a:r>
              <a:rPr lang="en-US" sz="750" dirty="0"/>
              <a:t>For Agent Use Only – Not For Use With The Public</a:t>
            </a:r>
          </a:p>
        </p:txBody>
      </p:sp>
      <p:pic>
        <p:nvPicPr>
          <p:cNvPr id="24" name="Picture 23" descr="Text&#10;&#10;Description automatically generated with low confidence">
            <a:extLst>
              <a:ext uri="{FF2B5EF4-FFF2-40B4-BE49-F238E27FC236}">
                <a16:creationId xmlns:a16="http://schemas.microsoft.com/office/drawing/2014/main" id="{4DC59AB5-9DF0-4F9B-9077-0FA6E6AB9FA1}"/>
              </a:ext>
            </a:extLst>
          </p:cNvPr>
          <p:cNvPicPr>
            <a:picLocks noChangeAspect="1"/>
          </p:cNvPicPr>
          <p:nvPr/>
        </p:nvPicPr>
        <p:blipFill>
          <a:blip r:embed="rId3"/>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1401001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p:cNvSpPr>
          <p:nvPr/>
        </p:nvSpPr>
        <p:spPr bwMode="auto">
          <a:xfrm>
            <a:off x="1052024" y="548680"/>
            <a:ext cx="10099133" cy="5760640"/>
          </a:xfrm>
          <a:prstGeom prst="rect">
            <a:avLst/>
          </a:prstGeom>
          <a:solidFill>
            <a:srgbClr val="0E659A"/>
          </a:solidFill>
          <a:ln>
            <a:noFill/>
          </a:ln>
          <a:effectLst>
            <a:innerShdw blurRad="114300">
              <a:prstClr val="black"/>
            </a:innerShdw>
          </a:effectLst>
        </p:spPr>
        <p:txBody>
          <a:bodyPr lIns="0" tIns="0" rIns="0" bIns="0"/>
          <a:lstStyle/>
          <a:p>
            <a:endParaRPr lang="en-US" sz="2400"/>
          </a:p>
        </p:txBody>
      </p:sp>
      <p:sp>
        <p:nvSpPr>
          <p:cNvPr id="18444" name="Rectangle 12"/>
          <p:cNvSpPr>
            <a:spLocks/>
          </p:cNvSpPr>
          <p:nvPr/>
        </p:nvSpPr>
        <p:spPr bwMode="auto">
          <a:xfrm>
            <a:off x="3407702" y="644691"/>
            <a:ext cx="5387780" cy="104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3333"/>
              </a:lnSpc>
            </a:pPr>
            <a:r>
              <a:rPr lang="en-US" sz="3333" b="1" spc="400" dirty="0">
                <a:solidFill>
                  <a:srgbClr val="FFFFFF"/>
                </a:solidFill>
                <a:effectLst>
                  <a:outerShdw blurRad="50800" dist="76200" algn="l" rotWithShape="0">
                    <a:prstClr val="black">
                      <a:alpha val="40000"/>
                    </a:prstClr>
                  </a:outerShdw>
                </a:effectLst>
                <a:latin typeface="Lato Black" charset="0"/>
                <a:ea typeface="Lato Black" charset="0"/>
                <a:cs typeface="Lato Black" charset="0"/>
                <a:sym typeface="Montserrat-Bold" charset="0"/>
              </a:rPr>
              <a:t>SMART RETIREMENT MONEY ORDER</a:t>
            </a:r>
          </a:p>
        </p:txBody>
      </p:sp>
      <p:sp>
        <p:nvSpPr>
          <p:cNvPr id="18453" name="Rectangle 21"/>
          <p:cNvSpPr>
            <a:spLocks/>
          </p:cNvSpPr>
          <p:nvPr/>
        </p:nvSpPr>
        <p:spPr bwMode="auto">
          <a:xfrm>
            <a:off x="2424359" y="2197825"/>
            <a:ext cx="3020907" cy="56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dirty="0">
                <a:solidFill>
                  <a:schemeClr val="bg1"/>
                </a:solidFill>
                <a:latin typeface="Lato" charset="0"/>
                <a:ea typeface="Lato" charset="0"/>
                <a:cs typeface="Lato" charset="0"/>
                <a:sym typeface="Montserrat-Regular" charset="0"/>
              </a:rPr>
              <a:t>FREE MONEY</a:t>
            </a:r>
          </a:p>
        </p:txBody>
      </p:sp>
      <p:sp>
        <p:nvSpPr>
          <p:cNvPr id="4" name="Oval 3"/>
          <p:cNvSpPr/>
          <p:nvPr/>
        </p:nvSpPr>
        <p:spPr bwMode="auto">
          <a:xfrm>
            <a:off x="1575600" y="2186140"/>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2" name="Rectangle 21"/>
          <p:cNvSpPr>
            <a:spLocks/>
          </p:cNvSpPr>
          <p:nvPr/>
        </p:nvSpPr>
        <p:spPr bwMode="auto">
          <a:xfrm>
            <a:off x="1705815" y="2249363"/>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1</a:t>
            </a:r>
          </a:p>
        </p:txBody>
      </p:sp>
      <p:sp>
        <p:nvSpPr>
          <p:cNvPr id="13" name="Rectangle 21"/>
          <p:cNvSpPr>
            <a:spLocks/>
          </p:cNvSpPr>
          <p:nvPr/>
        </p:nvSpPr>
        <p:spPr bwMode="auto">
          <a:xfrm>
            <a:off x="7461493" y="2197824"/>
            <a:ext cx="3775289"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a:solidFill>
                  <a:schemeClr val="bg1"/>
                </a:solidFill>
                <a:latin typeface="Lato" charset="0"/>
                <a:ea typeface="Lato" charset="0"/>
                <a:cs typeface="Lato" charset="0"/>
                <a:sym typeface="Montserrat-Regular" charset="0"/>
              </a:rPr>
              <a:t>TAX-FREE MONEY</a:t>
            </a:r>
            <a:endParaRPr lang="en-US" sz="2133" b="1" dirty="0">
              <a:solidFill>
                <a:schemeClr val="bg1"/>
              </a:solidFill>
              <a:latin typeface="Lato" charset="0"/>
              <a:ea typeface="Lato" charset="0"/>
              <a:cs typeface="Lato" charset="0"/>
              <a:sym typeface="Montserrat-Regular" charset="0"/>
            </a:endParaRPr>
          </a:p>
        </p:txBody>
      </p:sp>
      <p:sp>
        <p:nvSpPr>
          <p:cNvPr id="14" name="Oval 13"/>
          <p:cNvSpPr/>
          <p:nvPr/>
        </p:nvSpPr>
        <p:spPr bwMode="auto">
          <a:xfrm>
            <a:off x="6612734" y="2187983"/>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5" name="Rectangle 21"/>
          <p:cNvSpPr>
            <a:spLocks/>
          </p:cNvSpPr>
          <p:nvPr/>
        </p:nvSpPr>
        <p:spPr bwMode="auto">
          <a:xfrm>
            <a:off x="6742948" y="2249363"/>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2</a:t>
            </a:r>
          </a:p>
        </p:txBody>
      </p:sp>
      <p:sp>
        <p:nvSpPr>
          <p:cNvPr id="16" name="Rectangle 21"/>
          <p:cNvSpPr>
            <a:spLocks/>
          </p:cNvSpPr>
          <p:nvPr/>
        </p:nvSpPr>
        <p:spPr bwMode="auto">
          <a:xfrm>
            <a:off x="2434695" y="4237704"/>
            <a:ext cx="3322012" cy="47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a:solidFill>
                  <a:schemeClr val="bg1"/>
                </a:solidFill>
                <a:latin typeface="Lato" charset="0"/>
                <a:ea typeface="Lato" charset="0"/>
                <a:cs typeface="Lato" charset="0"/>
                <a:sym typeface="Montserrat-Regular" charset="0"/>
              </a:rPr>
              <a:t>TAX-DEFERRED MONEY</a:t>
            </a:r>
            <a:endParaRPr lang="en-US" sz="2133" b="1" dirty="0">
              <a:solidFill>
                <a:schemeClr val="bg1"/>
              </a:solidFill>
              <a:latin typeface="Lato" charset="0"/>
              <a:ea typeface="Lato" charset="0"/>
              <a:cs typeface="Lato" charset="0"/>
              <a:sym typeface="Montserrat-Regular" charset="0"/>
            </a:endParaRPr>
          </a:p>
        </p:txBody>
      </p:sp>
      <p:sp>
        <p:nvSpPr>
          <p:cNvPr id="17" name="Oval 16"/>
          <p:cNvSpPr/>
          <p:nvPr/>
        </p:nvSpPr>
        <p:spPr bwMode="auto">
          <a:xfrm>
            <a:off x="1575600" y="4163946"/>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18" name="Rectangle 21"/>
          <p:cNvSpPr>
            <a:spLocks/>
          </p:cNvSpPr>
          <p:nvPr/>
        </p:nvSpPr>
        <p:spPr bwMode="auto">
          <a:xfrm>
            <a:off x="1705815" y="4227168"/>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3</a:t>
            </a:r>
          </a:p>
        </p:txBody>
      </p:sp>
      <p:sp>
        <p:nvSpPr>
          <p:cNvPr id="19" name="Oval 18"/>
          <p:cNvSpPr/>
          <p:nvPr/>
        </p:nvSpPr>
        <p:spPr bwMode="auto">
          <a:xfrm>
            <a:off x="6612734" y="4163946"/>
            <a:ext cx="626189" cy="626189"/>
          </a:xfrm>
          <a:prstGeom prst="ellipse">
            <a:avLst/>
          </a:prstGeom>
          <a:solidFill>
            <a:srgbClr val="FFFFFF"/>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effectLst>
                <a:outerShdw blurRad="50800" dist="76200" algn="l" rotWithShape="0">
                  <a:prstClr val="black">
                    <a:alpha val="40000"/>
                  </a:prstClr>
                </a:outerShdw>
              </a:effectLst>
              <a:latin typeface="Gill Sans" charset="0"/>
              <a:ea typeface="ヒラギノ角ゴ ProN W3" charset="0"/>
              <a:cs typeface="ヒラギノ角ゴ ProN W3" charset="0"/>
              <a:sym typeface="Gill Sans" charset="0"/>
            </a:endParaRPr>
          </a:p>
        </p:txBody>
      </p:sp>
      <p:sp>
        <p:nvSpPr>
          <p:cNvPr id="20" name="Rectangle 21"/>
          <p:cNvSpPr>
            <a:spLocks/>
          </p:cNvSpPr>
          <p:nvPr/>
        </p:nvSpPr>
        <p:spPr bwMode="auto">
          <a:xfrm>
            <a:off x="6742948" y="4227168"/>
            <a:ext cx="365760"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10000"/>
              </a:lnSpc>
            </a:pPr>
            <a:r>
              <a:rPr lang="en-US" sz="2000" b="1" dirty="0">
                <a:latin typeface="Arial Rounded MT Bold" charset="0"/>
                <a:ea typeface="Arial Rounded MT Bold" charset="0"/>
                <a:cs typeface="Arial Rounded MT Bold" charset="0"/>
                <a:sym typeface="Montserrat-Regular" charset="0"/>
              </a:rPr>
              <a:t>4</a:t>
            </a:r>
          </a:p>
        </p:txBody>
      </p:sp>
      <p:sp>
        <p:nvSpPr>
          <p:cNvPr id="21" name="Rectangle 21"/>
          <p:cNvSpPr>
            <a:spLocks/>
          </p:cNvSpPr>
          <p:nvPr/>
        </p:nvSpPr>
        <p:spPr bwMode="auto">
          <a:xfrm>
            <a:off x="7461493" y="4163945"/>
            <a:ext cx="3322012" cy="49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lnSpc>
                <a:spcPct val="150000"/>
              </a:lnSpc>
            </a:pPr>
            <a:r>
              <a:rPr lang="en-US" sz="2133" b="1" dirty="0">
                <a:solidFill>
                  <a:schemeClr val="bg1"/>
                </a:solidFill>
                <a:latin typeface="Lato" charset="0"/>
                <a:ea typeface="Lato" charset="0"/>
                <a:cs typeface="Lato" charset="0"/>
                <a:sym typeface="Montserrat-Regular" charset="0"/>
              </a:rPr>
              <a:t>TAXABLE MONEY</a:t>
            </a:r>
          </a:p>
        </p:txBody>
      </p:sp>
      <p:sp>
        <p:nvSpPr>
          <p:cNvPr id="22" name="Down Arrow 21"/>
          <p:cNvSpPr/>
          <p:nvPr/>
        </p:nvSpPr>
        <p:spPr bwMode="auto">
          <a:xfrm>
            <a:off x="1729258" y="2968809"/>
            <a:ext cx="318873" cy="1006527"/>
          </a:xfrm>
          <a:prstGeom prst="downArrow">
            <a:avLst/>
          </a:prstGeom>
          <a:solidFill>
            <a:schemeClr val="bg1"/>
          </a:soli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chemeClr val="bg1"/>
              </a:solidFill>
              <a:latin typeface="Gill Sans" charset="0"/>
              <a:ea typeface="ヒラギノ角ゴ ProN W3" charset="0"/>
              <a:cs typeface="ヒラギノ角ゴ ProN W3" charset="0"/>
              <a:sym typeface="Gill Sans" charset="0"/>
            </a:endParaRPr>
          </a:p>
        </p:txBody>
      </p:sp>
      <p:sp>
        <p:nvSpPr>
          <p:cNvPr id="23" name="Rectangle 22"/>
          <p:cNvSpPr>
            <a:spLocks/>
          </p:cNvSpPr>
          <p:nvPr/>
        </p:nvSpPr>
        <p:spPr bwMode="auto">
          <a:xfrm>
            <a:off x="1088519" y="5372174"/>
            <a:ext cx="10026144" cy="81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133" b="1" dirty="0">
                <a:solidFill>
                  <a:schemeClr val="bg1"/>
                </a:solidFill>
                <a:effectLst>
                  <a:outerShdw blurRad="50800" dist="76200" dir="2700000" algn="tl" rotWithShape="0">
                    <a:prstClr val="black">
                      <a:alpha val="40000"/>
                    </a:prstClr>
                  </a:outerShdw>
                </a:effectLst>
                <a:latin typeface="Lato" charset="0"/>
                <a:ea typeface="Lato" charset="0"/>
                <a:cs typeface="Lato" charset="0"/>
                <a:sym typeface="Montserrat-Regular" charset="0"/>
              </a:rPr>
              <a:t>Any contribution above the match of your 401(k) becomes </a:t>
            </a:r>
          </a:p>
          <a:p>
            <a:r>
              <a:rPr lang="en-US" sz="2133" b="1" dirty="0">
                <a:solidFill>
                  <a:schemeClr val="bg1"/>
                </a:solidFill>
                <a:effectLst>
                  <a:outerShdw blurRad="50800" dist="76200" dir="2700000" algn="tl" rotWithShape="0">
                    <a:prstClr val="black">
                      <a:alpha val="40000"/>
                    </a:prstClr>
                  </a:outerShdw>
                </a:effectLst>
                <a:latin typeface="Lato" charset="0"/>
                <a:ea typeface="Lato" charset="0"/>
                <a:cs typeface="Lato" charset="0"/>
                <a:sym typeface="Montserrat-Regular" charset="0"/>
              </a:rPr>
              <a:t>tax-deferred money, and skips over #2 completely</a:t>
            </a:r>
          </a:p>
        </p:txBody>
      </p:sp>
      <p:sp>
        <p:nvSpPr>
          <p:cNvPr id="24" name="TextBox 23">
            <a:extLst>
              <a:ext uri="{FF2B5EF4-FFF2-40B4-BE49-F238E27FC236}">
                <a16:creationId xmlns:a16="http://schemas.microsoft.com/office/drawing/2014/main" id="{F9BE0725-247B-C14E-A4F2-280D5FDD3DCF}"/>
              </a:ext>
            </a:extLst>
          </p:cNvPr>
          <p:cNvSpPr txBox="1"/>
          <p:nvPr/>
        </p:nvSpPr>
        <p:spPr>
          <a:xfrm>
            <a:off x="4276107" y="6650252"/>
            <a:ext cx="3411187" cy="207749"/>
          </a:xfrm>
          <a:prstGeom prst="rect">
            <a:avLst/>
          </a:prstGeom>
          <a:noFill/>
        </p:spPr>
        <p:txBody>
          <a:bodyPr wrap="square" rtlCol="0">
            <a:spAutoFit/>
          </a:bodyPr>
          <a:lstStyle/>
          <a:p>
            <a:pPr algn="ctr"/>
            <a:r>
              <a:rPr lang="en-US" sz="750" dirty="0"/>
              <a:t>For Agent Use Only – Not For Use With The Public</a:t>
            </a:r>
          </a:p>
        </p:txBody>
      </p:sp>
      <p:pic>
        <p:nvPicPr>
          <p:cNvPr id="26" name="Picture 25" descr="Text&#10;&#10;Description automatically generated with low confidence">
            <a:extLst>
              <a:ext uri="{FF2B5EF4-FFF2-40B4-BE49-F238E27FC236}">
                <a16:creationId xmlns:a16="http://schemas.microsoft.com/office/drawing/2014/main" id="{012142A2-E68F-40F1-8AEF-6FC9C9B2C988}"/>
              </a:ext>
            </a:extLst>
          </p:cNvPr>
          <p:cNvPicPr>
            <a:picLocks noChangeAspect="1"/>
          </p:cNvPicPr>
          <p:nvPr/>
        </p:nvPicPr>
        <p:blipFill>
          <a:blip r:embed="rId3"/>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2000506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p:cNvSpPr>
          <p:nvPr/>
        </p:nvSpPr>
        <p:spPr bwMode="auto">
          <a:xfrm>
            <a:off x="2159563" y="1390868"/>
            <a:ext cx="7776864" cy="5298307"/>
          </a:xfrm>
          <a:prstGeom prst="rect">
            <a:avLst/>
          </a:prstGeom>
          <a:solidFill>
            <a:srgbClr val="0E659A"/>
          </a:solidFill>
          <a:ln>
            <a:noFill/>
          </a:ln>
          <a:effectLst>
            <a:innerShdw blurRad="114300">
              <a:prstClr val="black"/>
            </a:innerShdw>
          </a:effectLst>
        </p:spPr>
        <p:txBody>
          <a:bodyPr lIns="0" tIns="0" rIns="0" bIns="0"/>
          <a:lstStyle/>
          <a:p>
            <a:endParaRPr lang="en-US" sz="2400"/>
          </a:p>
        </p:txBody>
      </p:sp>
      <p:pic>
        <p:nvPicPr>
          <p:cNvPr id="5" name="Picture 15" descr="scale"/>
          <p:cNvPicPr>
            <a:picLocks noChangeAspect="1" noChangeArrowheads="1"/>
          </p:cNvPicPr>
          <p:nvPr/>
        </p:nvPicPr>
        <p:blipFill>
          <a:blip r:embed="rId3" cstate="print"/>
          <a:srcRect l="4546" t="9804" r="3535" b="11958"/>
          <a:stretch>
            <a:fillRect/>
          </a:stretch>
        </p:blipFill>
        <p:spPr bwMode="auto">
          <a:xfrm>
            <a:off x="2334303" y="1597388"/>
            <a:ext cx="7427384" cy="4885267"/>
          </a:xfrm>
          <a:prstGeom prst="rect">
            <a:avLst/>
          </a:prstGeom>
          <a:noFill/>
        </p:spPr>
      </p:pic>
      <p:sp>
        <p:nvSpPr>
          <p:cNvPr id="2" name="TextBox 1"/>
          <p:cNvSpPr txBox="1"/>
          <p:nvPr/>
        </p:nvSpPr>
        <p:spPr>
          <a:xfrm>
            <a:off x="1007435" y="301081"/>
            <a:ext cx="10081120" cy="830997"/>
          </a:xfrm>
          <a:prstGeom prst="rect">
            <a:avLst/>
          </a:prstGeom>
          <a:noFill/>
        </p:spPr>
        <p:txBody>
          <a:bodyPr wrap="square" rtlCol="0">
            <a:spAutoFit/>
          </a:bodyPr>
          <a:lstStyle/>
          <a:p>
            <a:r>
              <a:rPr lang="en-US" sz="2400" b="1" dirty="0">
                <a:latin typeface="Lato" charset="0"/>
                <a:ea typeface="Lato" charset="0"/>
                <a:cs typeface="Lato" charset="0"/>
              </a:rPr>
              <a:t>LET’S TAKE A LOOK AT THE DIFFERENCE BETWEEN A TAX-DEFERRED PLAN AND A TAX-FREE PLAN</a:t>
            </a:r>
          </a:p>
        </p:txBody>
      </p:sp>
      <p:pic>
        <p:nvPicPr>
          <p:cNvPr id="19" name="Picture 16" descr="scale2"/>
          <p:cNvPicPr>
            <a:picLocks noChangeAspect="1" noChangeArrowheads="1"/>
          </p:cNvPicPr>
          <p:nvPr/>
        </p:nvPicPr>
        <p:blipFill>
          <a:blip r:embed="rId4" cstate="print"/>
          <a:srcRect l="4306" t="10454" r="3503" b="10933"/>
          <a:stretch>
            <a:fillRect/>
          </a:stretch>
        </p:blipFill>
        <p:spPr bwMode="auto">
          <a:xfrm>
            <a:off x="2349565" y="1604797"/>
            <a:ext cx="7393516" cy="4870449"/>
          </a:xfrm>
          <a:prstGeom prst="rect">
            <a:avLst/>
          </a:prstGeom>
          <a:noFill/>
        </p:spPr>
      </p:pic>
      <p:sp>
        <p:nvSpPr>
          <p:cNvPr id="6" name="TextBox 5">
            <a:extLst>
              <a:ext uri="{FF2B5EF4-FFF2-40B4-BE49-F238E27FC236}">
                <a16:creationId xmlns:a16="http://schemas.microsoft.com/office/drawing/2014/main" id="{93BD2CF8-4D54-AB42-81F7-F3BA8A89BE23}"/>
              </a:ext>
            </a:extLst>
          </p:cNvPr>
          <p:cNvSpPr txBox="1"/>
          <p:nvPr/>
        </p:nvSpPr>
        <p:spPr>
          <a:xfrm>
            <a:off x="4276107" y="6650252"/>
            <a:ext cx="3411187" cy="207749"/>
          </a:xfrm>
          <a:prstGeom prst="rect">
            <a:avLst/>
          </a:prstGeom>
          <a:noFill/>
        </p:spPr>
        <p:txBody>
          <a:bodyPr wrap="square" rtlCol="0">
            <a:spAutoFit/>
          </a:bodyPr>
          <a:lstStyle/>
          <a:p>
            <a:pPr algn="ctr"/>
            <a:r>
              <a:rPr lang="en-US" sz="750" dirty="0"/>
              <a:t>For Agent Use Only – Not For Use With The Public</a:t>
            </a:r>
          </a:p>
        </p:txBody>
      </p:sp>
      <p:pic>
        <p:nvPicPr>
          <p:cNvPr id="8" name="Picture 7" descr="Text&#10;&#10;Description automatically generated with low confidence">
            <a:extLst>
              <a:ext uri="{FF2B5EF4-FFF2-40B4-BE49-F238E27FC236}">
                <a16:creationId xmlns:a16="http://schemas.microsoft.com/office/drawing/2014/main" id="{178D15F9-2DFA-46A0-BCD0-68CEF1CEA2BB}"/>
              </a:ext>
            </a:extLst>
          </p:cNvPr>
          <p:cNvPicPr>
            <a:picLocks noChangeAspect="1"/>
          </p:cNvPicPr>
          <p:nvPr/>
        </p:nvPicPr>
        <p:blipFill>
          <a:blip r:embed="rId5"/>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2911280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p:cNvSpPr>
          <p:nvPr/>
        </p:nvSpPr>
        <p:spPr bwMode="auto">
          <a:xfrm>
            <a:off x="-19902" y="1"/>
            <a:ext cx="12213052" cy="6858000"/>
          </a:xfrm>
          <a:prstGeom prst="rect">
            <a:avLst/>
          </a:prstGeom>
          <a:solidFill>
            <a:srgbClr val="0E659A"/>
          </a:solidFill>
          <a:ln>
            <a:noFill/>
          </a:ln>
        </p:spPr>
        <p:txBody>
          <a:bodyPr lIns="0" tIns="0" rIns="0" bIns="0"/>
          <a:lstStyle/>
          <a:p>
            <a:endParaRPr lang="en-US" sz="2400"/>
          </a:p>
        </p:txBody>
      </p:sp>
      <p:pic>
        <p:nvPicPr>
          <p:cNvPr id="6" name="Picture 3" descr="legalpad"/>
          <p:cNvPicPr preferRelativeResize="0">
            <a:picLocks noChangeAspect="1" noChangeArrowheads="1"/>
          </p:cNvPicPr>
          <p:nvPr/>
        </p:nvPicPr>
        <p:blipFill>
          <a:blip r:embed="rId3" cstate="print"/>
          <a:srcRect r="10954" b="45764"/>
          <a:stretch>
            <a:fillRect/>
          </a:stretch>
        </p:blipFill>
        <p:spPr bwMode="auto">
          <a:xfrm>
            <a:off x="-1764584" y="-87185"/>
            <a:ext cx="14228768" cy="6953962"/>
          </a:xfrm>
          <a:prstGeom prst="rect">
            <a:avLst/>
          </a:prstGeom>
          <a:noFill/>
        </p:spPr>
      </p:pic>
      <p:sp>
        <p:nvSpPr>
          <p:cNvPr id="7" name="Text Box 4"/>
          <p:cNvSpPr txBox="1">
            <a:spLocks noChangeArrowheads="1"/>
          </p:cNvSpPr>
          <p:nvPr/>
        </p:nvSpPr>
        <p:spPr bwMode="auto">
          <a:xfrm>
            <a:off x="1328383" y="429884"/>
            <a:ext cx="9559717" cy="584775"/>
          </a:xfrm>
          <a:prstGeom prst="rect">
            <a:avLst/>
          </a:prstGeom>
          <a:noFill/>
          <a:ln w="9525" algn="ctr">
            <a:noFill/>
            <a:miter lim="800000"/>
            <a:headEnd/>
            <a:tailEnd/>
          </a:ln>
          <a:effectLst/>
        </p:spPr>
        <p:txBody>
          <a:bodyPr wrap="square">
            <a:spAutoFit/>
          </a:bodyPr>
          <a:lstStyle/>
          <a:p>
            <a:pPr>
              <a:spcBef>
                <a:spcPct val="50000"/>
              </a:spcBef>
            </a:pPr>
            <a:r>
              <a:rPr lang="en-US" sz="3200" b="1" dirty="0">
                <a:solidFill>
                  <a:srgbClr val="000000"/>
                </a:solidFill>
                <a:latin typeface="Segoe Print" charset="0"/>
                <a:ea typeface="Segoe Print" charset="0"/>
                <a:cs typeface="Segoe Print" charset="0"/>
              </a:rPr>
              <a:t>Tax-Qualified Strategy vs. Tax-Free Strategy</a:t>
            </a:r>
          </a:p>
        </p:txBody>
      </p:sp>
      <p:sp>
        <p:nvSpPr>
          <p:cNvPr id="8" name="Rectangle 5"/>
          <p:cNvSpPr>
            <a:spLocks noChangeArrowheads="1"/>
          </p:cNvSpPr>
          <p:nvPr/>
        </p:nvSpPr>
        <p:spPr bwMode="auto">
          <a:xfrm>
            <a:off x="3274708" y="2422371"/>
            <a:ext cx="1372212" cy="1280160"/>
          </a:xfrm>
          <a:prstGeom prst="rect">
            <a:avLst/>
          </a:prstGeom>
          <a:noFill/>
          <a:ln w="9525" algn="ctr">
            <a:solidFill>
              <a:srgbClr val="4D4D4D"/>
            </a:solidFill>
            <a:miter lim="800000"/>
            <a:headEnd/>
            <a:tailEnd/>
          </a:ln>
          <a:effectLst/>
        </p:spPr>
        <p:txBody>
          <a:bodyPr wrap="square" anchor="ctr">
            <a:spAutoFit/>
          </a:bodyPr>
          <a:lstStyle/>
          <a:p>
            <a:endParaRPr lang="en-US" sz="2400"/>
          </a:p>
        </p:txBody>
      </p:sp>
      <p:sp>
        <p:nvSpPr>
          <p:cNvPr id="9" name="Rectangle 7"/>
          <p:cNvSpPr>
            <a:spLocks noChangeArrowheads="1"/>
          </p:cNvSpPr>
          <p:nvPr/>
        </p:nvSpPr>
        <p:spPr bwMode="auto">
          <a:xfrm>
            <a:off x="7524040" y="2368270"/>
            <a:ext cx="1389503" cy="1280160"/>
          </a:xfrm>
          <a:prstGeom prst="rect">
            <a:avLst/>
          </a:prstGeom>
          <a:noFill/>
          <a:ln w="9525" algn="ctr">
            <a:solidFill>
              <a:srgbClr val="4D4D4D"/>
            </a:solidFill>
            <a:miter lim="800000"/>
            <a:headEnd/>
            <a:tailEnd/>
          </a:ln>
          <a:effectLst/>
        </p:spPr>
        <p:txBody>
          <a:bodyPr wrap="square" anchor="ctr">
            <a:spAutoFit/>
          </a:bodyPr>
          <a:lstStyle/>
          <a:p>
            <a:endParaRPr lang="en-US" sz="2400"/>
          </a:p>
        </p:txBody>
      </p:sp>
      <p:sp>
        <p:nvSpPr>
          <p:cNvPr id="10" name="Text Box 11"/>
          <p:cNvSpPr txBox="1">
            <a:spLocks noChangeArrowheads="1"/>
          </p:cNvSpPr>
          <p:nvPr/>
        </p:nvSpPr>
        <p:spPr bwMode="auto">
          <a:xfrm>
            <a:off x="1710587" y="1382478"/>
            <a:ext cx="4524673" cy="461665"/>
          </a:xfrm>
          <a:prstGeom prst="rect">
            <a:avLst/>
          </a:prstGeom>
          <a:noFill/>
          <a:ln w="9525" algn="ctr">
            <a:noFill/>
            <a:miter lim="800000"/>
            <a:headEnd/>
            <a:tailEnd/>
          </a:ln>
          <a:effectLst/>
        </p:spPr>
        <p:txBody>
          <a:bodyPr wrap="square">
            <a:spAutoFit/>
          </a:bodyPr>
          <a:lstStyle/>
          <a:p>
            <a:pPr algn="ctr">
              <a:spcBef>
                <a:spcPct val="50000"/>
              </a:spcBef>
            </a:pPr>
            <a:r>
              <a:rPr lang="en-US" sz="2400" b="1" dirty="0">
                <a:solidFill>
                  <a:srgbClr val="000000"/>
                </a:solidFill>
                <a:latin typeface="Bradley Hand ITC" pitchFamily="66" charset="0"/>
              </a:rPr>
              <a:t>Tax-Qualified Strategy</a:t>
            </a:r>
          </a:p>
        </p:txBody>
      </p:sp>
      <p:sp>
        <p:nvSpPr>
          <p:cNvPr id="11" name="Text Box 12"/>
          <p:cNvSpPr txBox="1">
            <a:spLocks noChangeArrowheads="1"/>
          </p:cNvSpPr>
          <p:nvPr/>
        </p:nvSpPr>
        <p:spPr bwMode="auto">
          <a:xfrm>
            <a:off x="6234754" y="1386384"/>
            <a:ext cx="3871384" cy="461665"/>
          </a:xfrm>
          <a:prstGeom prst="rect">
            <a:avLst/>
          </a:prstGeom>
          <a:noFill/>
          <a:ln w="9525" algn="ctr">
            <a:noFill/>
            <a:miter lim="800000"/>
            <a:headEnd/>
            <a:tailEnd/>
          </a:ln>
          <a:effectLst/>
        </p:spPr>
        <p:txBody>
          <a:bodyPr>
            <a:spAutoFit/>
          </a:bodyPr>
          <a:lstStyle/>
          <a:p>
            <a:pPr algn="ctr">
              <a:spcBef>
                <a:spcPct val="50000"/>
              </a:spcBef>
            </a:pPr>
            <a:r>
              <a:rPr lang="en-US" sz="2400" b="1" dirty="0">
                <a:solidFill>
                  <a:srgbClr val="000000"/>
                </a:solidFill>
                <a:latin typeface="Bradley Hand ITC" pitchFamily="66" charset="0"/>
              </a:rPr>
              <a:t>Tax-free Strategy</a:t>
            </a:r>
          </a:p>
        </p:txBody>
      </p:sp>
      <p:sp>
        <p:nvSpPr>
          <p:cNvPr id="14" name="Text Box 17"/>
          <p:cNvSpPr txBox="1">
            <a:spLocks noChangeArrowheads="1"/>
          </p:cNvSpPr>
          <p:nvPr/>
        </p:nvSpPr>
        <p:spPr bwMode="auto">
          <a:xfrm>
            <a:off x="5349800" y="2235384"/>
            <a:ext cx="1663700" cy="666786"/>
          </a:xfrm>
          <a:prstGeom prst="rect">
            <a:avLst/>
          </a:prstGeom>
          <a:noFill/>
          <a:ln w="9525" algn="ctr">
            <a:noFill/>
            <a:miter lim="800000"/>
            <a:headEnd/>
            <a:tailEnd/>
          </a:ln>
          <a:effectLst/>
        </p:spPr>
        <p:txBody>
          <a:bodyPr>
            <a:spAutoFit/>
          </a:bodyPr>
          <a:lstStyle/>
          <a:p>
            <a:pPr>
              <a:spcBef>
                <a:spcPct val="50000"/>
              </a:spcBef>
            </a:pPr>
            <a:r>
              <a:rPr lang="en-US" sz="3733" b="1" dirty="0">
                <a:solidFill>
                  <a:srgbClr val="000000"/>
                </a:solidFill>
                <a:latin typeface="Bradley Hand ITC" pitchFamily="66" charset="0"/>
              </a:rPr>
              <a:t>Gains</a:t>
            </a:r>
          </a:p>
        </p:txBody>
      </p:sp>
      <p:sp>
        <p:nvSpPr>
          <p:cNvPr id="17" name="Text Box 20"/>
          <p:cNvSpPr txBox="1">
            <a:spLocks noChangeArrowheads="1"/>
          </p:cNvSpPr>
          <p:nvPr/>
        </p:nvSpPr>
        <p:spPr bwMode="auto">
          <a:xfrm>
            <a:off x="2501172" y="4540065"/>
            <a:ext cx="3294589" cy="748795"/>
          </a:xfrm>
          <a:prstGeom prst="rect">
            <a:avLst/>
          </a:prstGeom>
          <a:noFill/>
          <a:ln w="9525" algn="ctr">
            <a:noFill/>
            <a:miter lim="800000"/>
            <a:headEnd/>
            <a:tailEnd/>
          </a:ln>
          <a:effectLst/>
        </p:spPr>
        <p:txBody>
          <a:bodyPr wrap="square">
            <a:spAutoFit/>
          </a:bodyPr>
          <a:lstStyle/>
          <a:p>
            <a:pPr algn="ctr">
              <a:spcBef>
                <a:spcPct val="50000"/>
              </a:spcBef>
            </a:pPr>
            <a:r>
              <a:rPr lang="en-US" sz="2133" b="1" dirty="0">
                <a:solidFill>
                  <a:srgbClr val="000000"/>
                </a:solidFill>
                <a:latin typeface="Bradley Hand ITC" pitchFamily="66" charset="0"/>
              </a:rPr>
              <a:t>Tax-deferred contribution </a:t>
            </a:r>
            <a:br>
              <a:rPr lang="en-US" sz="2133" b="1" dirty="0">
                <a:solidFill>
                  <a:srgbClr val="000000"/>
                </a:solidFill>
                <a:latin typeface="Bradley Hand ITC" pitchFamily="66" charset="0"/>
              </a:rPr>
            </a:br>
            <a:r>
              <a:rPr lang="en-US" sz="2133" b="1" dirty="0">
                <a:solidFill>
                  <a:srgbClr val="000000"/>
                </a:solidFill>
                <a:latin typeface="Bradley Hand ITC" pitchFamily="66" charset="0"/>
              </a:rPr>
              <a:t>NO TAX PAID</a:t>
            </a:r>
          </a:p>
        </p:txBody>
      </p:sp>
      <p:sp>
        <p:nvSpPr>
          <p:cNvPr id="18" name="Text Box 21"/>
          <p:cNvSpPr txBox="1">
            <a:spLocks noChangeArrowheads="1"/>
          </p:cNvSpPr>
          <p:nvPr/>
        </p:nvSpPr>
        <p:spPr bwMode="auto">
          <a:xfrm>
            <a:off x="6668102" y="4533647"/>
            <a:ext cx="3136900" cy="748795"/>
          </a:xfrm>
          <a:prstGeom prst="rect">
            <a:avLst/>
          </a:prstGeom>
          <a:noFill/>
          <a:ln w="9525" algn="ctr">
            <a:noFill/>
            <a:miter lim="800000"/>
            <a:headEnd/>
            <a:tailEnd/>
          </a:ln>
          <a:effectLst/>
        </p:spPr>
        <p:txBody>
          <a:bodyPr>
            <a:spAutoFit/>
          </a:bodyPr>
          <a:lstStyle/>
          <a:p>
            <a:pPr algn="ctr">
              <a:spcBef>
                <a:spcPct val="50000"/>
              </a:spcBef>
            </a:pPr>
            <a:r>
              <a:rPr lang="en-US" sz="2133" b="1" dirty="0">
                <a:solidFill>
                  <a:srgbClr val="000000"/>
                </a:solidFill>
                <a:latin typeface="Bradley Hand ITC" pitchFamily="66" charset="0"/>
              </a:rPr>
              <a:t>Tax-free contribution </a:t>
            </a:r>
            <a:br>
              <a:rPr lang="en-US" sz="2133" b="1" dirty="0">
                <a:solidFill>
                  <a:srgbClr val="000000"/>
                </a:solidFill>
                <a:latin typeface="Bradley Hand ITC" pitchFamily="66" charset="0"/>
              </a:rPr>
            </a:br>
            <a:r>
              <a:rPr lang="en-US" sz="2133" b="1" dirty="0">
                <a:solidFill>
                  <a:srgbClr val="000000"/>
                </a:solidFill>
                <a:latin typeface="Bradley Hand ITC" pitchFamily="66" charset="0"/>
              </a:rPr>
              <a:t>TAXES PAID</a:t>
            </a:r>
          </a:p>
        </p:txBody>
      </p:sp>
      <p:sp>
        <p:nvSpPr>
          <p:cNvPr id="3" name="Rectangle 2"/>
          <p:cNvSpPr/>
          <p:nvPr/>
        </p:nvSpPr>
        <p:spPr bwMode="auto">
          <a:xfrm>
            <a:off x="3274708" y="3674301"/>
            <a:ext cx="1372212" cy="812355"/>
          </a:xfrm>
          <a:prstGeom prst="rect">
            <a:avLst/>
          </a:prstGeom>
          <a:solidFill>
            <a:schemeClr val="tx1"/>
          </a:solidFill>
          <a:ln w="25400" cap="flat" cmpd="sng" algn="ctr">
            <a:solidFill>
              <a:srgbClr val="0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20" name="Rectangle 19"/>
          <p:cNvSpPr/>
          <p:nvPr/>
        </p:nvSpPr>
        <p:spPr bwMode="auto">
          <a:xfrm>
            <a:off x="7533892" y="3663138"/>
            <a:ext cx="1369800" cy="830186"/>
          </a:xfrm>
          <a:prstGeom prst="rect">
            <a:avLst/>
          </a:prstGeom>
          <a:solidFill>
            <a:schemeClr val="tx1"/>
          </a:solidFill>
          <a:ln w="25400" cap="flat" cmpd="sng" algn="ctr">
            <a:solidFill>
              <a:srgbClr val="0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4" name="Left-Right Arrow 3"/>
          <p:cNvSpPr/>
          <p:nvPr/>
        </p:nvSpPr>
        <p:spPr bwMode="auto">
          <a:xfrm>
            <a:off x="5058985" y="2800257"/>
            <a:ext cx="1997096" cy="489248"/>
          </a:xfrm>
          <a:prstGeom prst="leftRightArrow">
            <a:avLst/>
          </a:prstGeom>
          <a:solidFill>
            <a:schemeClr val="tx1"/>
          </a:solidFill>
          <a:ln w="25400" cap="flat" cmpd="sng" algn="ctr">
            <a:solidFill>
              <a:srgbClr val="0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22" name="Text Box 7"/>
          <p:cNvSpPr txBox="1">
            <a:spLocks noChangeArrowheads="1"/>
          </p:cNvSpPr>
          <p:nvPr/>
        </p:nvSpPr>
        <p:spPr bwMode="auto">
          <a:xfrm>
            <a:off x="9044943" y="3222878"/>
            <a:ext cx="1602508" cy="954300"/>
          </a:xfrm>
          <a:prstGeom prst="rect">
            <a:avLst/>
          </a:prstGeom>
          <a:noFill/>
          <a:ln w="9525" algn="ctr">
            <a:noFill/>
            <a:miter lim="800000"/>
            <a:headEnd/>
            <a:tailEnd/>
          </a:ln>
          <a:effectLst/>
        </p:spPr>
        <p:txBody>
          <a:bodyPr wrap="square">
            <a:spAutoFit/>
          </a:bodyPr>
          <a:lstStyle/>
          <a:p>
            <a:pPr>
              <a:spcBef>
                <a:spcPct val="50000"/>
              </a:spcBef>
            </a:pPr>
            <a:r>
              <a:rPr lang="en-US" sz="1867" b="1" dirty="0">
                <a:solidFill>
                  <a:srgbClr val="000000"/>
                </a:solidFill>
                <a:latin typeface="Bradley Hand ITC" pitchFamily="66" charset="0"/>
              </a:rPr>
              <a:t>Taxed        prior to contribution</a:t>
            </a:r>
          </a:p>
        </p:txBody>
      </p:sp>
      <p:sp>
        <p:nvSpPr>
          <p:cNvPr id="23" name="Text Box 29"/>
          <p:cNvSpPr txBox="1">
            <a:spLocks noChangeArrowheads="1"/>
          </p:cNvSpPr>
          <p:nvPr/>
        </p:nvSpPr>
        <p:spPr bwMode="auto">
          <a:xfrm>
            <a:off x="10678310" y="2438048"/>
            <a:ext cx="1668089" cy="1569660"/>
          </a:xfrm>
          <a:prstGeom prst="rect">
            <a:avLst/>
          </a:prstGeom>
          <a:noFill/>
          <a:ln w="9525" algn="ctr">
            <a:noFill/>
            <a:miter lim="800000"/>
            <a:headEnd/>
            <a:tailEnd/>
          </a:ln>
          <a:effectLst/>
        </p:spPr>
        <p:txBody>
          <a:bodyPr wrap="square">
            <a:spAutoFit/>
          </a:bodyPr>
          <a:lstStyle/>
          <a:p>
            <a:r>
              <a:rPr lang="en-US" sz="2400" b="1" dirty="0">
                <a:solidFill>
                  <a:srgbClr val="000000"/>
                </a:solidFill>
                <a:latin typeface="Bradley Hand ITC" pitchFamily="66" charset="0"/>
              </a:rPr>
              <a:t>Accessible tax-free </a:t>
            </a:r>
          </a:p>
          <a:p>
            <a:r>
              <a:rPr lang="en-US" sz="2400" b="1" dirty="0">
                <a:solidFill>
                  <a:srgbClr val="000000"/>
                </a:solidFill>
                <a:latin typeface="Bradley Hand ITC" pitchFamily="66" charset="0"/>
              </a:rPr>
              <a:t>if done properly</a:t>
            </a:r>
          </a:p>
        </p:txBody>
      </p:sp>
      <p:sp>
        <p:nvSpPr>
          <p:cNvPr id="24" name="Text Box 30"/>
          <p:cNvSpPr txBox="1">
            <a:spLocks noChangeArrowheads="1"/>
          </p:cNvSpPr>
          <p:nvPr/>
        </p:nvSpPr>
        <p:spPr bwMode="auto">
          <a:xfrm>
            <a:off x="584061" y="2368270"/>
            <a:ext cx="1740624" cy="1938992"/>
          </a:xfrm>
          <a:prstGeom prst="rect">
            <a:avLst/>
          </a:prstGeom>
          <a:noFill/>
          <a:ln w="9525" algn="ctr">
            <a:noFill/>
            <a:miter lim="800000"/>
            <a:headEnd/>
            <a:tailEnd/>
          </a:ln>
          <a:effectLst/>
        </p:spPr>
        <p:txBody>
          <a:bodyPr wrap="square">
            <a:spAutoFit/>
          </a:bodyPr>
          <a:lstStyle/>
          <a:p>
            <a:r>
              <a:rPr lang="en-US" sz="2400" b="1" dirty="0">
                <a:solidFill>
                  <a:srgbClr val="000000"/>
                </a:solidFill>
                <a:latin typeface="Bradley Hand ITC" pitchFamily="66" charset="0"/>
              </a:rPr>
              <a:t>100% taxed as</a:t>
            </a:r>
            <a:br>
              <a:rPr lang="en-US" sz="2400" b="1" dirty="0">
                <a:solidFill>
                  <a:srgbClr val="000000"/>
                </a:solidFill>
                <a:latin typeface="Bradley Hand ITC" pitchFamily="66" charset="0"/>
              </a:rPr>
            </a:br>
            <a:r>
              <a:rPr lang="en-US" sz="2400" b="1" dirty="0">
                <a:solidFill>
                  <a:srgbClr val="000000"/>
                </a:solidFill>
                <a:latin typeface="Bradley Hand ITC" pitchFamily="66" charset="0"/>
              </a:rPr>
              <a:t>income upon withdrawal</a:t>
            </a:r>
          </a:p>
        </p:txBody>
      </p:sp>
      <p:sp>
        <p:nvSpPr>
          <p:cNvPr id="25" name="Text Box 32"/>
          <p:cNvSpPr txBox="1">
            <a:spLocks noChangeArrowheads="1"/>
          </p:cNvSpPr>
          <p:nvPr/>
        </p:nvSpPr>
        <p:spPr bwMode="auto">
          <a:xfrm>
            <a:off x="3514268" y="5357920"/>
            <a:ext cx="4722284" cy="502766"/>
          </a:xfrm>
          <a:prstGeom prst="rect">
            <a:avLst/>
          </a:prstGeom>
          <a:noFill/>
          <a:ln w="9525" algn="ctr">
            <a:noFill/>
            <a:miter lim="800000"/>
            <a:headEnd/>
            <a:tailEnd/>
          </a:ln>
          <a:effectLst/>
        </p:spPr>
        <p:txBody>
          <a:bodyPr>
            <a:spAutoFit/>
          </a:bodyPr>
          <a:lstStyle/>
          <a:p>
            <a:pPr>
              <a:spcBef>
                <a:spcPct val="50000"/>
              </a:spcBef>
            </a:pPr>
            <a:r>
              <a:rPr lang="en-US" sz="2667" dirty="0">
                <a:solidFill>
                  <a:srgbClr val="000000"/>
                </a:solidFill>
                <a:latin typeface="Bradley Hand ITC" pitchFamily="66" charset="0"/>
              </a:rPr>
              <a:t>Would you rather pay taxes</a:t>
            </a:r>
          </a:p>
        </p:txBody>
      </p:sp>
      <p:sp>
        <p:nvSpPr>
          <p:cNvPr id="26" name="Text Box 33"/>
          <p:cNvSpPr txBox="1">
            <a:spLocks noChangeArrowheads="1"/>
          </p:cNvSpPr>
          <p:nvPr/>
        </p:nvSpPr>
        <p:spPr bwMode="auto">
          <a:xfrm>
            <a:off x="9280556" y="5190521"/>
            <a:ext cx="1663700" cy="461665"/>
          </a:xfrm>
          <a:prstGeom prst="rect">
            <a:avLst/>
          </a:prstGeom>
          <a:noFill/>
          <a:ln w="9525" algn="ctr">
            <a:noFill/>
            <a:miter lim="800000"/>
            <a:headEnd/>
            <a:tailEnd/>
          </a:ln>
          <a:effectLst/>
        </p:spPr>
        <p:txBody>
          <a:bodyPr>
            <a:spAutoFit/>
          </a:bodyPr>
          <a:lstStyle/>
          <a:p>
            <a:pPr>
              <a:spcBef>
                <a:spcPct val="50000"/>
              </a:spcBef>
            </a:pPr>
            <a:r>
              <a:rPr lang="en-US" sz="2400" b="1" dirty="0">
                <a:solidFill>
                  <a:srgbClr val="000000"/>
                </a:solidFill>
                <a:latin typeface="Bradley Hand ITC" pitchFamily="66" charset="0"/>
              </a:rPr>
              <a:t>Or this?</a:t>
            </a:r>
          </a:p>
        </p:txBody>
      </p:sp>
      <p:sp>
        <p:nvSpPr>
          <p:cNvPr id="27" name="Text Box 34"/>
          <p:cNvSpPr txBox="1">
            <a:spLocks noChangeArrowheads="1"/>
          </p:cNvSpPr>
          <p:nvPr/>
        </p:nvSpPr>
        <p:spPr bwMode="auto">
          <a:xfrm>
            <a:off x="1782976" y="5210855"/>
            <a:ext cx="1663700" cy="461665"/>
          </a:xfrm>
          <a:prstGeom prst="rect">
            <a:avLst/>
          </a:prstGeom>
          <a:noFill/>
          <a:ln w="9525" algn="ctr">
            <a:noFill/>
            <a:miter lim="800000"/>
            <a:headEnd/>
            <a:tailEnd/>
          </a:ln>
          <a:effectLst/>
        </p:spPr>
        <p:txBody>
          <a:bodyPr>
            <a:spAutoFit/>
          </a:bodyPr>
          <a:lstStyle/>
          <a:p>
            <a:pPr>
              <a:spcBef>
                <a:spcPct val="50000"/>
              </a:spcBef>
            </a:pPr>
            <a:r>
              <a:rPr lang="en-US" sz="2400" b="1" dirty="0">
                <a:solidFill>
                  <a:srgbClr val="000000"/>
                </a:solidFill>
                <a:latin typeface="Bradley Hand ITC" pitchFamily="66" charset="0"/>
              </a:rPr>
              <a:t>On this?</a:t>
            </a:r>
          </a:p>
        </p:txBody>
      </p:sp>
      <p:sp>
        <p:nvSpPr>
          <p:cNvPr id="28" name="Text Box 34"/>
          <p:cNvSpPr txBox="1">
            <a:spLocks noChangeArrowheads="1"/>
          </p:cNvSpPr>
          <p:nvPr/>
        </p:nvSpPr>
        <p:spPr bwMode="auto">
          <a:xfrm>
            <a:off x="2520187" y="3612956"/>
            <a:ext cx="724943" cy="748795"/>
          </a:xfrm>
          <a:prstGeom prst="rect">
            <a:avLst/>
          </a:prstGeom>
          <a:noFill/>
          <a:ln w="9525" algn="ctr">
            <a:noFill/>
            <a:miter lim="800000"/>
            <a:headEnd/>
            <a:tailEnd/>
          </a:ln>
          <a:effectLst/>
        </p:spPr>
        <p:txBody>
          <a:bodyPr wrap="square">
            <a:spAutoFit/>
          </a:bodyPr>
          <a:lstStyle/>
          <a:p>
            <a:r>
              <a:rPr lang="en-US" sz="2133" b="1" dirty="0">
                <a:solidFill>
                  <a:srgbClr val="000000"/>
                </a:solidFill>
                <a:latin typeface="Bradley Hand ITC" pitchFamily="66" charset="0"/>
              </a:rPr>
              <a:t>0 </a:t>
            </a:r>
          </a:p>
          <a:p>
            <a:r>
              <a:rPr lang="en-US" sz="2133" b="1" dirty="0">
                <a:solidFill>
                  <a:srgbClr val="000000"/>
                </a:solidFill>
                <a:latin typeface="Bradley Hand ITC" pitchFamily="66" charset="0"/>
              </a:rPr>
              <a:t>Tax</a:t>
            </a:r>
          </a:p>
        </p:txBody>
      </p:sp>
      <p:sp>
        <p:nvSpPr>
          <p:cNvPr id="30" name="Text Box 30"/>
          <p:cNvSpPr txBox="1">
            <a:spLocks noChangeArrowheads="1"/>
          </p:cNvSpPr>
          <p:nvPr/>
        </p:nvSpPr>
        <p:spPr bwMode="auto">
          <a:xfrm>
            <a:off x="1883468" y="1823288"/>
            <a:ext cx="507048" cy="2923877"/>
          </a:xfrm>
          <a:prstGeom prst="rect">
            <a:avLst/>
          </a:prstGeom>
          <a:noFill/>
          <a:ln w="9525" algn="ctr">
            <a:noFill/>
            <a:miter lim="800000"/>
            <a:headEnd/>
            <a:tailEnd/>
          </a:ln>
          <a:effectLst/>
        </p:spPr>
        <p:txBody>
          <a:bodyPr wrap="square">
            <a:spAutoFit/>
          </a:bodyPr>
          <a:lstStyle/>
          <a:p>
            <a:pPr algn="ctr">
              <a:spcBef>
                <a:spcPct val="50000"/>
              </a:spcBef>
            </a:pPr>
            <a:r>
              <a:rPr lang="en-US" sz="18400" dirty="0">
                <a:solidFill>
                  <a:srgbClr val="000000"/>
                </a:solidFill>
                <a:latin typeface="FangSong" charset="-122"/>
                <a:ea typeface="FangSong" charset="-122"/>
                <a:cs typeface="FangSong" charset="-122"/>
              </a:rPr>
              <a:t>{</a:t>
            </a:r>
          </a:p>
        </p:txBody>
      </p:sp>
      <p:sp>
        <p:nvSpPr>
          <p:cNvPr id="31" name="Text Box 30"/>
          <p:cNvSpPr txBox="1">
            <a:spLocks noChangeArrowheads="1"/>
          </p:cNvSpPr>
          <p:nvPr/>
        </p:nvSpPr>
        <p:spPr bwMode="auto">
          <a:xfrm>
            <a:off x="2737041" y="3285227"/>
            <a:ext cx="537667" cy="274320"/>
          </a:xfrm>
          <a:prstGeom prst="rect">
            <a:avLst/>
          </a:prstGeom>
          <a:noFill/>
          <a:ln w="9525" algn="ctr">
            <a:noFill/>
            <a:miter lim="800000"/>
            <a:headEnd/>
            <a:tailEnd/>
          </a:ln>
          <a:effectLst/>
        </p:spPr>
        <p:txBody>
          <a:bodyPr wrap="square">
            <a:spAutoFit/>
          </a:bodyPr>
          <a:lstStyle/>
          <a:p>
            <a:pPr>
              <a:spcBef>
                <a:spcPct val="50000"/>
              </a:spcBef>
            </a:pPr>
            <a:r>
              <a:rPr lang="en-US" sz="8800" dirty="0">
                <a:solidFill>
                  <a:srgbClr val="000000"/>
                </a:solidFill>
                <a:latin typeface="FangSong" charset="-122"/>
                <a:ea typeface="FangSong" charset="-122"/>
                <a:cs typeface="FangSong" charset="-122"/>
              </a:rPr>
              <a:t>{</a:t>
            </a:r>
          </a:p>
        </p:txBody>
      </p:sp>
      <p:sp>
        <p:nvSpPr>
          <p:cNvPr id="32" name="Text Box 30"/>
          <p:cNvSpPr txBox="1">
            <a:spLocks noChangeArrowheads="1"/>
          </p:cNvSpPr>
          <p:nvPr/>
        </p:nvSpPr>
        <p:spPr bwMode="auto">
          <a:xfrm rot="10800000">
            <a:off x="10251228" y="2150242"/>
            <a:ext cx="644093" cy="2923877"/>
          </a:xfrm>
          <a:prstGeom prst="rect">
            <a:avLst/>
          </a:prstGeom>
          <a:noFill/>
          <a:ln w="9525" algn="ctr">
            <a:noFill/>
            <a:miter lim="800000"/>
            <a:headEnd/>
            <a:tailEnd/>
          </a:ln>
          <a:effectLst/>
        </p:spPr>
        <p:txBody>
          <a:bodyPr wrap="square">
            <a:spAutoFit/>
          </a:bodyPr>
          <a:lstStyle/>
          <a:p>
            <a:pPr algn="ctr">
              <a:spcBef>
                <a:spcPct val="50000"/>
              </a:spcBef>
            </a:pPr>
            <a:r>
              <a:rPr lang="en-US" sz="18400" dirty="0">
                <a:solidFill>
                  <a:srgbClr val="000000"/>
                </a:solidFill>
                <a:latin typeface="FangSong" charset="-122"/>
                <a:ea typeface="FangSong" charset="-122"/>
                <a:cs typeface="FangSong" charset="-122"/>
              </a:rPr>
              <a:t>{</a:t>
            </a:r>
          </a:p>
        </p:txBody>
      </p:sp>
      <p:sp>
        <p:nvSpPr>
          <p:cNvPr id="33" name="Text Box 30"/>
          <p:cNvSpPr txBox="1">
            <a:spLocks noChangeArrowheads="1"/>
          </p:cNvSpPr>
          <p:nvPr/>
        </p:nvSpPr>
        <p:spPr bwMode="auto">
          <a:xfrm rot="10800000">
            <a:off x="8935702" y="4719828"/>
            <a:ext cx="537667" cy="137160"/>
          </a:xfrm>
          <a:prstGeom prst="rect">
            <a:avLst/>
          </a:prstGeom>
          <a:noFill/>
          <a:ln w="9525" algn="ctr">
            <a:noFill/>
            <a:miter lim="800000"/>
            <a:headEnd/>
            <a:tailEnd/>
          </a:ln>
          <a:effectLst/>
        </p:spPr>
        <p:txBody>
          <a:bodyPr wrap="square">
            <a:spAutoFit/>
          </a:bodyPr>
          <a:lstStyle/>
          <a:p>
            <a:pPr>
              <a:spcBef>
                <a:spcPct val="50000"/>
              </a:spcBef>
            </a:pPr>
            <a:r>
              <a:rPr lang="en-US" sz="8800" dirty="0">
                <a:solidFill>
                  <a:srgbClr val="000000"/>
                </a:solidFill>
                <a:latin typeface="FangSong" charset="-122"/>
                <a:ea typeface="FangSong" charset="-122"/>
                <a:cs typeface="FangSong" charset="-122"/>
              </a:rPr>
              <a:t>{</a:t>
            </a:r>
          </a:p>
        </p:txBody>
      </p:sp>
      <p:cxnSp>
        <p:nvCxnSpPr>
          <p:cNvPr id="19" name="Straight Connector 18"/>
          <p:cNvCxnSpPr/>
          <p:nvPr/>
        </p:nvCxnSpPr>
        <p:spPr bwMode="auto">
          <a:xfrm flipH="1">
            <a:off x="1088234" y="3579958"/>
            <a:ext cx="1968220" cy="1920213"/>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4"/>
          <p:cNvCxnSpPr/>
          <p:nvPr/>
        </p:nvCxnSpPr>
        <p:spPr bwMode="auto">
          <a:xfrm>
            <a:off x="1088234" y="5530794"/>
            <a:ext cx="2256249"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Connector 37"/>
          <p:cNvCxnSpPr>
            <a:cxnSpLocks/>
          </p:cNvCxnSpPr>
          <p:nvPr/>
        </p:nvCxnSpPr>
        <p:spPr bwMode="auto">
          <a:xfrm>
            <a:off x="9002942" y="4056668"/>
            <a:ext cx="2527629" cy="146348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Connector 39"/>
          <p:cNvCxnSpPr/>
          <p:nvPr/>
        </p:nvCxnSpPr>
        <p:spPr bwMode="auto">
          <a:xfrm>
            <a:off x="8965292" y="5560264"/>
            <a:ext cx="2500545"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Oval 11"/>
          <p:cNvSpPr/>
          <p:nvPr/>
        </p:nvSpPr>
        <p:spPr bwMode="auto">
          <a:xfrm>
            <a:off x="2928307" y="1956523"/>
            <a:ext cx="2063987" cy="2592105"/>
          </a:xfrm>
          <a:prstGeom prst="ellipse">
            <a:avLst/>
          </a:prstGeom>
          <a:noFill/>
          <a:ln w="38100"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34" name="Oval 33"/>
          <p:cNvSpPr/>
          <p:nvPr/>
        </p:nvSpPr>
        <p:spPr bwMode="auto">
          <a:xfrm>
            <a:off x="7333016" y="3559547"/>
            <a:ext cx="1739628" cy="980518"/>
          </a:xfrm>
          <a:prstGeom prst="ellipse">
            <a:avLst/>
          </a:prstGeom>
          <a:noFill/>
          <a:ln w="38100"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37" name="TextBox 36">
            <a:extLst>
              <a:ext uri="{FF2B5EF4-FFF2-40B4-BE49-F238E27FC236}">
                <a16:creationId xmlns:a16="http://schemas.microsoft.com/office/drawing/2014/main" id="{416D3F6D-4A25-CA4E-8260-0334C11D8DD0}"/>
              </a:ext>
            </a:extLst>
          </p:cNvPr>
          <p:cNvSpPr txBox="1"/>
          <p:nvPr/>
        </p:nvSpPr>
        <p:spPr>
          <a:xfrm>
            <a:off x="4276107" y="6650252"/>
            <a:ext cx="3411187" cy="207749"/>
          </a:xfrm>
          <a:prstGeom prst="rect">
            <a:avLst/>
          </a:prstGeom>
          <a:noFill/>
        </p:spPr>
        <p:txBody>
          <a:bodyPr wrap="square" rtlCol="0">
            <a:spAutoFit/>
          </a:bodyPr>
          <a:lstStyle/>
          <a:p>
            <a:pPr algn="ctr"/>
            <a:r>
              <a:rPr lang="en-US" sz="750" dirty="0">
                <a:solidFill>
                  <a:schemeClr val="bg1"/>
                </a:solidFill>
              </a:rPr>
              <a:t>For Agent Use Only – Not For Use With The Public</a:t>
            </a:r>
          </a:p>
        </p:txBody>
      </p:sp>
      <p:sp>
        <p:nvSpPr>
          <p:cNvPr id="36" name="TextBox 35">
            <a:extLst>
              <a:ext uri="{FF2B5EF4-FFF2-40B4-BE49-F238E27FC236}">
                <a16:creationId xmlns:a16="http://schemas.microsoft.com/office/drawing/2014/main" id="{5BD9E5FD-E05E-0443-9D03-F18FDBC8E331}"/>
              </a:ext>
            </a:extLst>
          </p:cNvPr>
          <p:cNvSpPr txBox="1"/>
          <p:nvPr/>
        </p:nvSpPr>
        <p:spPr>
          <a:xfrm>
            <a:off x="4169816" y="6589684"/>
            <a:ext cx="3411187" cy="207749"/>
          </a:xfrm>
          <a:prstGeom prst="rect">
            <a:avLst/>
          </a:prstGeom>
          <a:noFill/>
        </p:spPr>
        <p:txBody>
          <a:bodyPr wrap="square" rtlCol="0">
            <a:spAutoFit/>
          </a:bodyPr>
          <a:lstStyle/>
          <a:p>
            <a:pPr algn="ctr"/>
            <a:r>
              <a:rPr lang="en-US" sz="750" dirty="0"/>
              <a:t>For Agent Use Only – Not For Use With The Public</a:t>
            </a:r>
          </a:p>
        </p:txBody>
      </p:sp>
      <p:pic>
        <p:nvPicPr>
          <p:cNvPr id="41" name="Picture 40" descr="Text&#10;&#10;Description automatically generated with low confidence">
            <a:extLst>
              <a:ext uri="{FF2B5EF4-FFF2-40B4-BE49-F238E27FC236}">
                <a16:creationId xmlns:a16="http://schemas.microsoft.com/office/drawing/2014/main" id="{BB8707D0-C4F1-45FD-B349-F5FEA5709F0D}"/>
              </a:ext>
            </a:extLst>
          </p:cNvPr>
          <p:cNvPicPr>
            <a:picLocks noChangeAspect="1"/>
          </p:cNvPicPr>
          <p:nvPr/>
        </p:nvPicPr>
        <p:blipFill>
          <a:blip r:embed="rId5"/>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278033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10000"/>
                                  </p:iterate>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6" presetClass="entr" presetSubtype="42"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outHorizontal)">
                                      <p:cBhvr>
                                        <p:cTn id="18" dur="10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outHorizontal)">
                                      <p:cBhvr>
                                        <p:cTn id="23" dur="1000"/>
                                        <p:tgtEl>
                                          <p:spTgt spid="30"/>
                                        </p:tgtEl>
                                      </p:cBhvr>
                                    </p:animEffect>
                                  </p:childTnLst>
                                </p:cTn>
                              </p:par>
                              <p:par>
                                <p:cTn id="24" presetID="10" presetClass="entr" presetSubtype="0" fill="hold" grpId="0" nodeType="withEffect">
                                  <p:stCondLst>
                                    <p:cond delay="0"/>
                                  </p:stCondLst>
                                  <p:iterate type="wd">
                                    <p:tmPct val="1000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10000"/>
                                  </p:iterate>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6" presetClass="entr" presetSubtype="42"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outHorizontal)">
                                      <p:cBhvr>
                                        <p:cTn id="34" dur="10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iterate type="lt">
                                    <p:tmPct val="10000"/>
                                  </p:iterate>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6" presetClass="entr" presetSubtype="42"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outHorizont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iterate type="lt">
                                    <p:tmPct val="10000"/>
                                  </p:iterate>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iterate type="lt">
                                    <p:tmPct val="10000"/>
                                  </p:iterate>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par>
                          <p:cTn id="53" fill="hold">
                            <p:stCondLst>
                              <p:cond delay="800"/>
                            </p:stCondLst>
                            <p:childTnLst>
                              <p:par>
                                <p:cTn id="54" presetID="22" presetClass="entr" presetSubtype="2" fill="hold" nodeType="after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right)">
                                      <p:cBhvr>
                                        <p:cTn id="56" dur="500"/>
                                        <p:tgtEl>
                                          <p:spTgt spid="35"/>
                                        </p:tgtEl>
                                      </p:cBhvr>
                                    </p:animEffect>
                                  </p:childTnLst>
                                </p:cTn>
                              </p:par>
                            </p:childTnLst>
                          </p:cTn>
                        </p:par>
                        <p:par>
                          <p:cTn id="57" fill="hold">
                            <p:stCondLst>
                              <p:cond delay="1300"/>
                            </p:stCondLst>
                            <p:childTnLst>
                              <p:par>
                                <p:cTn id="58" presetID="22" presetClass="entr" presetSubtype="4"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down)">
                                      <p:cBhvr>
                                        <p:cTn id="60" dur="500"/>
                                        <p:tgtEl>
                                          <p:spTgt spid="19"/>
                                        </p:tgtEl>
                                      </p:cBhvr>
                                    </p:animEffect>
                                  </p:childTnLst>
                                </p:cTn>
                              </p:par>
                            </p:childTnLst>
                          </p:cTn>
                        </p:par>
                        <p:par>
                          <p:cTn id="61" fill="hold">
                            <p:stCondLst>
                              <p:cond delay="1800"/>
                            </p:stCondLst>
                            <p:childTnLst>
                              <p:par>
                                <p:cTn id="62" presetID="22" presetClass="entr" presetSubtype="4"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iterate type="lt">
                                    <p:tmPct val="10000"/>
                                  </p:iterate>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childTnLst>
                          </p:cTn>
                        </p:par>
                        <p:par>
                          <p:cTn id="70" fill="hold">
                            <p:stCondLst>
                              <p:cond delay="800"/>
                            </p:stCondLst>
                            <p:childTnLst>
                              <p:par>
                                <p:cTn id="71" presetID="22" presetClass="entr" presetSubtype="8" fill="hold" nodeType="after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wipe(left)">
                                      <p:cBhvr>
                                        <p:cTn id="73" dur="500"/>
                                        <p:tgtEl>
                                          <p:spTgt spid="40"/>
                                        </p:tgtEl>
                                      </p:cBhvr>
                                    </p:animEffect>
                                  </p:childTnLst>
                                </p:cTn>
                              </p:par>
                            </p:childTnLst>
                          </p:cTn>
                        </p:par>
                        <p:par>
                          <p:cTn id="74" fill="hold">
                            <p:stCondLst>
                              <p:cond delay="1300"/>
                            </p:stCondLst>
                            <p:childTnLst>
                              <p:par>
                                <p:cTn id="75" presetID="22" presetClass="entr" presetSubtype="4" fill="hold" nodeType="after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down)">
                                      <p:cBhvr>
                                        <p:cTn id="77" dur="500"/>
                                        <p:tgtEl>
                                          <p:spTgt spid="38"/>
                                        </p:tgtEl>
                                      </p:cBhvr>
                                    </p:animEffect>
                                  </p:childTnLst>
                                </p:cTn>
                              </p:par>
                            </p:childTnLst>
                          </p:cTn>
                        </p:par>
                        <p:par>
                          <p:cTn id="78" fill="hold">
                            <p:stCondLst>
                              <p:cond delay="1800"/>
                            </p:stCondLst>
                            <p:childTnLst>
                              <p:par>
                                <p:cTn id="79" presetID="22" presetClass="entr" presetSubtype="4" fill="hold" grpId="0" nodeType="after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down)">
                                      <p:cBhvr>
                                        <p:cTn id="8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22" grpId="0"/>
      <p:bldP spid="23" grpId="0"/>
      <p:bldP spid="24" grpId="0"/>
      <p:bldP spid="25" grpId="0"/>
      <p:bldP spid="26" grpId="0"/>
      <p:bldP spid="27" grpId="0"/>
      <p:bldP spid="28" grpId="0"/>
      <p:bldP spid="30" grpId="0"/>
      <p:bldP spid="31" grpId="0"/>
      <p:bldP spid="32" grpId="0"/>
      <p:bldP spid="33" grpId="0"/>
      <p:bldP spid="12" grpId="0" animBg="1"/>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bwMode="auto">
          <a:xfrm>
            <a:off x="1780209" y="452669"/>
            <a:ext cx="8842359" cy="4128459"/>
          </a:xfrm>
          <a:prstGeom prst="wedgeEllipseCallout">
            <a:avLst>
              <a:gd name="adj1" fmla="val 29342"/>
              <a:gd name="adj2" fmla="val 61358"/>
            </a:avLst>
          </a:prstGeom>
          <a:gradFill flip="none" rotWithShape="1">
            <a:gsLst>
              <a:gs pos="75000">
                <a:srgbClr val="0E659A"/>
              </a:gs>
              <a:gs pos="44000">
                <a:srgbClr val="0F3F6A"/>
              </a:gs>
            </a:gsLst>
            <a:path path="circle">
              <a:fillToRect l="100000" t="100000"/>
            </a:path>
            <a:tileRect r="-100000" b="-100000"/>
          </a:gradFill>
          <a:ln w="25400" cap="flat" cmpd="sng" algn="ctr">
            <a:no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8" name="Rectangle 7"/>
          <p:cNvSpPr>
            <a:spLocks/>
          </p:cNvSpPr>
          <p:nvPr/>
        </p:nvSpPr>
        <p:spPr bwMode="auto">
          <a:xfrm>
            <a:off x="4785229" y="1002743"/>
            <a:ext cx="2832315" cy="838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3333"/>
              </a:lnSpc>
            </a:pPr>
            <a:r>
              <a:rPr lang="en-US" sz="3733" b="1" dirty="0">
                <a:solidFill>
                  <a:srgbClr val="FFFFFF"/>
                </a:solidFill>
                <a:effectLst>
                  <a:outerShdw blurRad="50800" dist="76200" dir="2700000" algn="tl" rotWithShape="0">
                    <a:prstClr val="black">
                      <a:alpha val="40000"/>
                    </a:prstClr>
                  </a:outerShdw>
                </a:effectLst>
                <a:latin typeface="Lato" charset="0"/>
                <a:ea typeface="Lato" charset="0"/>
                <a:cs typeface="Lato" charset="0"/>
                <a:sym typeface="Montserrat-Bold" charset="0"/>
              </a:rPr>
              <a:t>QUESTION:</a:t>
            </a:r>
          </a:p>
        </p:txBody>
      </p:sp>
      <p:sp>
        <p:nvSpPr>
          <p:cNvPr id="10" name="Rectangle 7"/>
          <p:cNvSpPr>
            <a:spLocks/>
          </p:cNvSpPr>
          <p:nvPr/>
        </p:nvSpPr>
        <p:spPr bwMode="auto">
          <a:xfrm>
            <a:off x="2143706" y="2084851"/>
            <a:ext cx="8122023" cy="124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30000"/>
              </a:lnSpc>
            </a:pPr>
            <a:r>
              <a:rPr lang="en-US" sz="2667" dirty="0">
                <a:solidFill>
                  <a:srgbClr val="FFFFFF"/>
                </a:solidFill>
                <a:effectLst>
                  <a:outerShdw blurRad="50800" dist="76200" dir="2700000" algn="tl" rotWithShape="0">
                    <a:prstClr val="black">
                      <a:alpha val="40000"/>
                    </a:prstClr>
                  </a:outerShdw>
                </a:effectLst>
                <a:latin typeface="Lato" charset="0"/>
                <a:ea typeface="Lato" charset="0"/>
                <a:cs typeface="Lato" charset="0"/>
                <a:sym typeface="Montserrat-Regular" charset="0"/>
              </a:rPr>
              <a:t>When you put your money into an IRA or 401(k), </a:t>
            </a:r>
          </a:p>
          <a:p>
            <a:pPr>
              <a:lnSpc>
                <a:spcPct val="130000"/>
              </a:lnSpc>
            </a:pPr>
            <a:r>
              <a:rPr lang="en-US" sz="2667" dirty="0">
                <a:solidFill>
                  <a:srgbClr val="FFFFFF"/>
                </a:solidFill>
                <a:effectLst>
                  <a:outerShdw blurRad="50800" dist="76200" dir="2700000" algn="tl" rotWithShape="0">
                    <a:prstClr val="black">
                      <a:alpha val="40000"/>
                    </a:prstClr>
                  </a:outerShdw>
                </a:effectLst>
                <a:latin typeface="Lato" charset="0"/>
                <a:ea typeface="Lato" charset="0"/>
                <a:cs typeface="Lato" charset="0"/>
                <a:sym typeface="Montserrat-Regular" charset="0"/>
              </a:rPr>
              <a:t>are you really saving tax?</a:t>
            </a:r>
          </a:p>
        </p:txBody>
      </p:sp>
      <p:sp>
        <p:nvSpPr>
          <p:cNvPr id="5" name="Rectangle 7"/>
          <p:cNvSpPr>
            <a:spLocks/>
          </p:cNvSpPr>
          <p:nvPr/>
        </p:nvSpPr>
        <p:spPr bwMode="auto">
          <a:xfrm>
            <a:off x="2140375" y="5168627"/>
            <a:ext cx="8122023" cy="124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30000"/>
              </a:lnSpc>
            </a:pPr>
            <a:r>
              <a:rPr lang="en-US" sz="2667" b="1" dirty="0">
                <a:latin typeface="Lato" charset="0"/>
                <a:ea typeface="Lato" charset="0"/>
                <a:cs typeface="Lato" charset="0"/>
                <a:sym typeface="Montserrat-Regular" charset="0"/>
              </a:rPr>
              <a:t>No. Simply delaying tax.</a:t>
            </a:r>
          </a:p>
          <a:p>
            <a:pPr>
              <a:lnSpc>
                <a:spcPct val="130000"/>
              </a:lnSpc>
            </a:pPr>
            <a:r>
              <a:rPr lang="en-US" sz="2667" b="1" dirty="0">
                <a:latin typeface="Lato" charset="0"/>
                <a:ea typeface="Lato" charset="0"/>
                <a:cs typeface="Lato" charset="0"/>
                <a:sym typeface="Montserrat-Regular" charset="0"/>
              </a:rPr>
              <a:t>Which actually compounds the tax problem.</a:t>
            </a:r>
          </a:p>
        </p:txBody>
      </p:sp>
      <p:sp>
        <p:nvSpPr>
          <p:cNvPr id="6" name="TextBox 5">
            <a:extLst>
              <a:ext uri="{FF2B5EF4-FFF2-40B4-BE49-F238E27FC236}">
                <a16:creationId xmlns:a16="http://schemas.microsoft.com/office/drawing/2014/main" id="{1A60A21A-9C32-EF4F-BA4E-76A259906C69}"/>
              </a:ext>
            </a:extLst>
          </p:cNvPr>
          <p:cNvSpPr txBox="1"/>
          <p:nvPr/>
        </p:nvSpPr>
        <p:spPr>
          <a:xfrm>
            <a:off x="4276107" y="6650252"/>
            <a:ext cx="3411187" cy="207749"/>
          </a:xfrm>
          <a:prstGeom prst="rect">
            <a:avLst/>
          </a:prstGeom>
          <a:noFill/>
        </p:spPr>
        <p:txBody>
          <a:bodyPr wrap="square" rtlCol="0">
            <a:spAutoFit/>
          </a:bodyPr>
          <a:lstStyle/>
          <a:p>
            <a:pPr algn="ctr"/>
            <a:r>
              <a:rPr lang="en-US" sz="750" dirty="0"/>
              <a:t>For Agent Use Only – Not For Use With The Public</a:t>
            </a:r>
          </a:p>
        </p:txBody>
      </p:sp>
      <p:pic>
        <p:nvPicPr>
          <p:cNvPr id="9" name="Picture 8" descr="Text&#10;&#10;Description automatically generated with low confidence">
            <a:extLst>
              <a:ext uri="{FF2B5EF4-FFF2-40B4-BE49-F238E27FC236}">
                <a16:creationId xmlns:a16="http://schemas.microsoft.com/office/drawing/2014/main" id="{054E861C-6C36-4B97-A94E-ED8E50478B8B}"/>
              </a:ext>
            </a:extLst>
          </p:cNvPr>
          <p:cNvPicPr>
            <a:picLocks noChangeAspect="1"/>
          </p:cNvPicPr>
          <p:nvPr/>
        </p:nvPicPr>
        <p:blipFill>
          <a:blip r:embed="rId3"/>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1814220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9236" y="0"/>
            <a:ext cx="12191999" cy="2045855"/>
          </a:xfrm>
          <a:prstGeom prst="rect">
            <a:avLst/>
          </a:prstGeom>
          <a:solidFill>
            <a:srgbClr val="05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25" name="Title 1"/>
          <p:cNvSpPr txBox="1">
            <a:spLocks/>
          </p:cNvSpPr>
          <p:nvPr/>
        </p:nvSpPr>
        <p:spPr>
          <a:xfrm>
            <a:off x="390525" y="457200"/>
            <a:ext cx="11410950" cy="1339273"/>
          </a:xfrm>
          <a:prstGeom prst="rect">
            <a:avLst/>
          </a:prstGeom>
          <a:effectLst>
            <a:outerShdw blurRad="50800" dist="762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FFFFFF"/>
                </a:solidFill>
                <a:latin typeface="Arial" charset="0"/>
                <a:ea typeface="Arial" charset="0"/>
                <a:cs typeface="Arial" charset="0"/>
              </a:rPr>
              <a:t>RETIREMENT BATTLE</a:t>
            </a:r>
          </a:p>
          <a:p>
            <a:pPr algn="ctr"/>
            <a:r>
              <a:rPr lang="en-US" sz="4800" b="1" dirty="0">
                <a:solidFill>
                  <a:srgbClr val="FFFFFF"/>
                </a:solidFill>
                <a:latin typeface="Arial" charset="0"/>
                <a:ea typeface="Arial" charset="0"/>
                <a:cs typeface="Arial" charset="0"/>
              </a:rPr>
              <a:t>#3</a:t>
            </a:r>
          </a:p>
        </p:txBody>
      </p:sp>
      <p:sp>
        <p:nvSpPr>
          <p:cNvPr id="5" name="Content Placeholder 2"/>
          <p:cNvSpPr txBox="1">
            <a:spLocks/>
          </p:cNvSpPr>
          <p:nvPr/>
        </p:nvSpPr>
        <p:spPr>
          <a:xfrm>
            <a:off x="838199" y="2079500"/>
            <a:ext cx="10515600" cy="685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US" sz="3600" b="1" u="sng" dirty="0">
              <a:latin typeface="Arial" charset="0"/>
              <a:ea typeface="Arial" charset="0"/>
              <a:cs typeface="Arial" charset="0"/>
            </a:endParaRPr>
          </a:p>
        </p:txBody>
      </p:sp>
      <p:sp>
        <p:nvSpPr>
          <p:cNvPr id="11" name="TextBox 10">
            <a:extLst>
              <a:ext uri="{FF2B5EF4-FFF2-40B4-BE49-F238E27FC236}">
                <a16:creationId xmlns:a16="http://schemas.microsoft.com/office/drawing/2014/main" id="{5EE51C66-EFE3-444C-85BC-2F577F15B1FA}"/>
              </a:ext>
            </a:extLst>
          </p:cNvPr>
          <p:cNvSpPr txBox="1"/>
          <p:nvPr/>
        </p:nvSpPr>
        <p:spPr>
          <a:xfrm>
            <a:off x="1519105" y="5272561"/>
            <a:ext cx="9153788" cy="923330"/>
          </a:xfrm>
          <a:prstGeom prst="rect">
            <a:avLst/>
          </a:prstGeom>
          <a:noFill/>
        </p:spPr>
        <p:txBody>
          <a:bodyPr wrap="none" rtlCol="0">
            <a:spAutoFit/>
          </a:bodyPr>
          <a:lstStyle/>
          <a:p>
            <a:r>
              <a:rPr lang="en-US" sz="5400" dirty="0">
                <a:latin typeface="Cooper Black" pitchFamily="18" charset="0"/>
              </a:rPr>
              <a:t>The Battle of Your Health</a:t>
            </a:r>
          </a:p>
        </p:txBody>
      </p:sp>
      <p:pic>
        <p:nvPicPr>
          <p:cNvPr id="13" name="Picture 12" descr="A picture containing indoor, table&#10;&#10;Description generated with high confidence">
            <a:extLst>
              <a:ext uri="{FF2B5EF4-FFF2-40B4-BE49-F238E27FC236}">
                <a16:creationId xmlns:a16="http://schemas.microsoft.com/office/drawing/2014/main" id="{92FC0477-CF36-9E47-BE52-E2A6F2FCBA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 b="5555"/>
          <a:stretch/>
        </p:blipFill>
        <p:spPr>
          <a:xfrm>
            <a:off x="4344024" y="2079500"/>
            <a:ext cx="3485478" cy="3291840"/>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964A41B2-7AD2-44B9-91D2-2D6D28EFE85A}"/>
              </a:ext>
            </a:extLst>
          </p:cNvPr>
          <p:cNvPicPr>
            <a:picLocks noChangeAspect="1"/>
          </p:cNvPicPr>
          <p:nvPr/>
        </p:nvPicPr>
        <p:blipFill>
          <a:blip r:embed="rId4"/>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3927373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4857" r="27278"/>
          <a:stretch/>
        </p:blipFill>
        <p:spPr>
          <a:xfrm>
            <a:off x="5952808" y="0"/>
            <a:ext cx="6239192" cy="7258819"/>
          </a:xfrm>
          <a:prstGeom prst="rect">
            <a:avLst/>
          </a:prstGeom>
        </p:spPr>
      </p:pic>
      <p:sp>
        <p:nvSpPr>
          <p:cNvPr id="5123" name="Rectangle 2"/>
          <p:cNvSpPr>
            <a:spLocks noGrp="1" noChangeArrowheads="1"/>
          </p:cNvSpPr>
          <p:nvPr>
            <p:ph type="title"/>
          </p:nvPr>
        </p:nvSpPr>
        <p:spPr>
          <a:xfrm>
            <a:off x="-484554" y="199036"/>
            <a:ext cx="12192000" cy="838200"/>
          </a:xfrm>
        </p:spPr>
        <p:txBody>
          <a:bodyPr>
            <a:normAutofit/>
          </a:bodyPr>
          <a:lstStyle/>
          <a:p>
            <a:pPr algn="ctr"/>
            <a:r>
              <a:rPr lang="en-US" dirty="0">
                <a:solidFill>
                  <a:srgbClr val="002060"/>
                </a:solidFill>
                <a:latin typeface="Kozuka Gothic Pr6N B" panose="020B0800000000000000" pitchFamily="34" charset="-128"/>
                <a:ea typeface="Kozuka Gothic Pr6N B" panose="020B0800000000000000" pitchFamily="34" charset="-128"/>
              </a:rPr>
              <a:t>What Can Happen to You?</a:t>
            </a:r>
          </a:p>
        </p:txBody>
      </p:sp>
      <p:sp>
        <p:nvSpPr>
          <p:cNvPr id="6160" name="Text Box 27"/>
          <p:cNvSpPr txBox="1">
            <a:spLocks noChangeArrowheads="1"/>
          </p:cNvSpPr>
          <p:nvPr/>
        </p:nvSpPr>
        <p:spPr bwMode="auto">
          <a:xfrm>
            <a:off x="0" y="6015707"/>
            <a:ext cx="7863114" cy="969496"/>
          </a:xfrm>
          <a:prstGeom prst="rect">
            <a:avLst/>
          </a:prstGeom>
          <a:noFill/>
          <a:ln w="9525">
            <a:noFill/>
            <a:miter lim="800000"/>
            <a:headEnd/>
            <a:tailEnd/>
          </a:ln>
        </p:spPr>
        <p:txBody>
          <a:bodyPr wrap="square">
            <a:spAutoFit/>
          </a:bodyPr>
          <a:lstStyle/>
          <a:p>
            <a:pPr marL="169863" indent="-169863">
              <a:defRPr/>
            </a:pPr>
            <a:r>
              <a:rPr lang="en-US" sz="800" baseline="30000" dirty="0">
                <a:solidFill>
                  <a:srgbClr val="002060"/>
                </a:solidFill>
                <a:latin typeface="Kozuka Gothic Pr6N EL" panose="020B0200000000000000" pitchFamily="34" charset="-128"/>
                <a:ea typeface="Kozuka Gothic Pr6N EL" panose="020B0200000000000000" pitchFamily="34" charset="-128"/>
              </a:rPr>
              <a:t>1.</a:t>
            </a:r>
            <a:r>
              <a:rPr lang="en-US" sz="800" dirty="0">
                <a:solidFill>
                  <a:srgbClr val="002060"/>
                </a:solidFill>
                <a:latin typeface="Kozuka Gothic Pr6N EL" panose="020B0200000000000000" pitchFamily="34" charset="-128"/>
                <a:ea typeface="Kozuka Gothic Pr6N EL" panose="020B0200000000000000" pitchFamily="34" charset="-128"/>
              </a:rPr>
              <a:t>  About Heart Attacks” American Heart Association.  12 June 2011. http://www.heart.org/HEARTORG/Conditions/HeartAttack/AboutHeartAttacks/About-Heart-Attacks_UCM_002038_Article.jsp  (24 April 2012).</a:t>
            </a:r>
          </a:p>
          <a:p>
            <a:pPr marL="169863" indent="-169863">
              <a:defRPr/>
            </a:pPr>
            <a:r>
              <a:rPr lang="en-US" sz="800" baseline="30000" dirty="0">
                <a:solidFill>
                  <a:srgbClr val="002060"/>
                </a:solidFill>
                <a:latin typeface="Kozuka Gothic Pr6N EL" panose="020B0200000000000000" pitchFamily="34" charset="-128"/>
                <a:ea typeface="Kozuka Gothic Pr6N EL" panose="020B0200000000000000" pitchFamily="34" charset="-128"/>
              </a:rPr>
              <a:t>2.</a:t>
            </a:r>
            <a:r>
              <a:rPr lang="en-US" sz="800" dirty="0">
                <a:solidFill>
                  <a:srgbClr val="002060"/>
                </a:solidFill>
                <a:latin typeface="Kozuka Gothic Pr6N EL" panose="020B0200000000000000" pitchFamily="34" charset="-128"/>
                <a:ea typeface="Kozuka Gothic Pr6N EL" panose="020B0200000000000000" pitchFamily="34" charset="-128"/>
              </a:rPr>
              <a:t>“Impact of Stoke” American Stoke Association.  18 April 2012.  http://www.strokeassociation.org/STROKEORG/AboutStroke/Impact-of-Stroke_UCM_310728_Article.jsp (24 April 2012).</a:t>
            </a:r>
          </a:p>
          <a:p>
            <a:pPr>
              <a:defRPr/>
            </a:pPr>
            <a:r>
              <a:rPr lang="en-US" sz="800" baseline="30000" dirty="0">
                <a:solidFill>
                  <a:srgbClr val="002060"/>
                </a:solidFill>
                <a:latin typeface="Kozuka Gothic Pr6N EL" panose="020B0200000000000000" pitchFamily="34" charset="-128"/>
                <a:ea typeface="Kozuka Gothic Pr6N EL" panose="020B0200000000000000" pitchFamily="34" charset="-128"/>
              </a:rPr>
              <a:t>3.</a:t>
            </a:r>
            <a:r>
              <a:rPr lang="en-US" sz="800" dirty="0">
                <a:solidFill>
                  <a:srgbClr val="002060"/>
                </a:solidFill>
                <a:latin typeface="Kozuka Gothic Pr6N EL" panose="020B0200000000000000" pitchFamily="34" charset="-128"/>
                <a:ea typeface="Kozuka Gothic Pr6N EL" panose="020B0200000000000000" pitchFamily="34" charset="-128"/>
              </a:rPr>
              <a:t> “Cancer Facts &amp; the War on Cancer” National Cancer Institute.  2012. http://training.seer.cancer.gov/disease/war/ (24 April 2012).</a:t>
            </a:r>
          </a:p>
          <a:p>
            <a:pPr>
              <a:defRPr/>
            </a:pPr>
            <a:r>
              <a:rPr lang="en-US" sz="800" dirty="0">
                <a:solidFill>
                  <a:srgbClr val="002060"/>
                </a:solidFill>
                <a:latin typeface="Kozuka Gothic Pr6N EL" panose="020B0200000000000000" pitchFamily="34" charset="-128"/>
                <a:ea typeface="Kozuka Gothic Pr6N EL" panose="020B0200000000000000" pitchFamily="34" charset="-128"/>
              </a:rPr>
              <a:t>4.  “SEER Stat Fact Sheets: All Sites” National Cancer Institute.  2012. http://seer.cancer.gov/statfacts/html/all.html (25 April 2012).</a:t>
            </a:r>
          </a:p>
          <a:p>
            <a:pPr marL="838200" indent="-838200">
              <a:spcBef>
                <a:spcPct val="50000"/>
              </a:spcBef>
              <a:buFontTx/>
              <a:buAutoNum type="arabicPeriod" startAt="5"/>
              <a:defRPr/>
            </a:pPr>
            <a:endParaRPr lang="en-US" sz="600" dirty="0">
              <a:solidFill>
                <a:srgbClr val="002060"/>
              </a:solidFill>
              <a:latin typeface="HelveticaNeueLT Pro 57 Cn" pitchFamily="34" charset="0"/>
            </a:endParaRPr>
          </a:p>
        </p:txBody>
      </p:sp>
      <p:sp>
        <p:nvSpPr>
          <p:cNvPr id="6148" name="Rectangle 4"/>
          <p:cNvSpPr>
            <a:spLocks noGrp="1" noChangeArrowheads="1"/>
          </p:cNvSpPr>
          <p:nvPr>
            <p:ph type="body" sz="half" idx="1"/>
          </p:nvPr>
        </p:nvSpPr>
        <p:spPr>
          <a:xfrm>
            <a:off x="0" y="1223526"/>
            <a:ext cx="8077200" cy="4419600"/>
          </a:xfrm>
        </p:spPr>
        <p:txBody>
          <a:bodyPr>
            <a:noAutofit/>
          </a:bodyPr>
          <a:lstStyle/>
          <a:p>
            <a:pPr>
              <a:buFontTx/>
              <a:buNone/>
              <a:defRPr/>
            </a:pPr>
            <a:r>
              <a:rPr lang="en-US" sz="1800" dirty="0">
                <a:solidFill>
                  <a:srgbClr val="002060"/>
                </a:solidFill>
              </a:rPr>
              <a:t>	</a:t>
            </a:r>
            <a:r>
              <a:rPr lang="en-US" dirty="0">
                <a:solidFill>
                  <a:srgbClr val="002060"/>
                </a:solidFill>
                <a:latin typeface="Kozuka Gothic Pr6N B" panose="020B0800000000000000" pitchFamily="34" charset="-128"/>
                <a:ea typeface="Kozuka Gothic Pr6N B" panose="020B0800000000000000" pitchFamily="34" charset="-128"/>
              </a:rPr>
              <a:t>You may become Terminally or Critically Ill</a:t>
            </a:r>
          </a:p>
          <a:p>
            <a:pPr>
              <a:buFontTx/>
              <a:buNone/>
              <a:defRPr/>
            </a:pPr>
            <a:r>
              <a:rPr lang="en-US" sz="1800" dirty="0">
                <a:solidFill>
                  <a:srgbClr val="002060"/>
                </a:solidFill>
                <a:latin typeface="Kozuka Gothic Pr6N B" panose="020B0800000000000000" pitchFamily="34" charset="-128"/>
                <a:ea typeface="Kozuka Gothic Pr6N B" panose="020B0800000000000000" pitchFamily="34" charset="-128"/>
              </a:rPr>
              <a:t>	</a:t>
            </a:r>
            <a:r>
              <a:rPr lang="en-US" sz="2000" dirty="0">
                <a:solidFill>
                  <a:srgbClr val="C00000"/>
                </a:solidFill>
                <a:latin typeface="Kozuka Gothic Pr6N B" panose="020B0800000000000000" pitchFamily="34" charset="-128"/>
                <a:ea typeface="Kozuka Gothic Pr6N B" panose="020B0800000000000000" pitchFamily="34" charset="-128"/>
              </a:rPr>
              <a:t>HEART  ATTACK</a:t>
            </a:r>
          </a:p>
          <a:p>
            <a:pPr>
              <a:buFontTx/>
              <a:buNone/>
              <a:defRPr/>
            </a:pPr>
            <a:r>
              <a:rPr lang="en-US" sz="1800" dirty="0">
                <a:solidFill>
                  <a:srgbClr val="C00000"/>
                </a:solidFill>
                <a:latin typeface="Kozuka Gothic Pr6N B" panose="020B0800000000000000" pitchFamily="34" charset="-128"/>
                <a:ea typeface="Kozuka Gothic Pr6N B" panose="020B0800000000000000" pitchFamily="34" charset="-128"/>
              </a:rPr>
              <a:t>	</a:t>
            </a:r>
            <a:r>
              <a:rPr lang="en-US" sz="1800" dirty="0">
                <a:solidFill>
                  <a:srgbClr val="002060"/>
                </a:solidFill>
                <a:latin typeface="Kozuka Gothic Pr6N B" panose="020B0800000000000000" pitchFamily="34" charset="-128"/>
                <a:ea typeface="Kozuka Gothic Pr6N B" panose="020B0800000000000000" pitchFamily="34" charset="-128"/>
              </a:rPr>
              <a:t>About every 34 seconds, someone in the United States has a </a:t>
            </a:r>
          </a:p>
          <a:p>
            <a:pPr>
              <a:buFontTx/>
              <a:buNone/>
              <a:defRPr/>
            </a:pPr>
            <a:r>
              <a:rPr lang="en-US" sz="1800" dirty="0">
                <a:solidFill>
                  <a:srgbClr val="002060"/>
                </a:solidFill>
                <a:latin typeface="Kozuka Gothic Pr6N B" panose="020B0800000000000000" pitchFamily="34" charset="-128"/>
                <a:ea typeface="Kozuka Gothic Pr6N B" panose="020B0800000000000000" pitchFamily="34" charset="-128"/>
              </a:rPr>
              <a:t>	myocardial infarction (heart attack).</a:t>
            </a:r>
            <a:r>
              <a:rPr lang="en-US" sz="1800" baseline="30000" dirty="0">
                <a:solidFill>
                  <a:srgbClr val="002060"/>
                </a:solidFill>
                <a:latin typeface="Kozuka Gothic Pr6N B" panose="020B0800000000000000" pitchFamily="34" charset="-128"/>
                <a:ea typeface="Kozuka Gothic Pr6N B" panose="020B0800000000000000" pitchFamily="34" charset="-128"/>
              </a:rPr>
              <a:t>1</a:t>
            </a:r>
          </a:p>
          <a:p>
            <a:pPr>
              <a:buFontTx/>
              <a:buNone/>
              <a:defRPr/>
            </a:pPr>
            <a:endParaRPr lang="en-US" sz="1800" baseline="30000" dirty="0">
              <a:solidFill>
                <a:srgbClr val="002060"/>
              </a:solidFill>
              <a:latin typeface="Kozuka Gothic Pr6N B" panose="020B0800000000000000" pitchFamily="34" charset="-128"/>
              <a:ea typeface="Kozuka Gothic Pr6N B" panose="020B0800000000000000" pitchFamily="34" charset="-128"/>
            </a:endParaRPr>
          </a:p>
          <a:p>
            <a:pPr>
              <a:buFontTx/>
              <a:buNone/>
              <a:defRPr/>
            </a:pPr>
            <a:r>
              <a:rPr lang="en-US" sz="2000" dirty="0">
                <a:solidFill>
                  <a:srgbClr val="C00000"/>
                </a:solidFill>
                <a:latin typeface="Kozuka Gothic Pr6N B" panose="020B0800000000000000" pitchFamily="34" charset="-128"/>
                <a:ea typeface="Kozuka Gothic Pr6N B" panose="020B0800000000000000" pitchFamily="34" charset="-128"/>
              </a:rPr>
              <a:t>	STROKE</a:t>
            </a:r>
          </a:p>
          <a:p>
            <a:pPr>
              <a:buFontTx/>
              <a:buNone/>
              <a:defRPr/>
            </a:pPr>
            <a:r>
              <a:rPr lang="en-US" sz="1800" dirty="0">
                <a:solidFill>
                  <a:srgbClr val="C00000"/>
                </a:solidFill>
                <a:latin typeface="Kozuka Gothic Pr6N B" panose="020B0800000000000000" pitchFamily="34" charset="-128"/>
                <a:ea typeface="Kozuka Gothic Pr6N B" panose="020B0800000000000000" pitchFamily="34" charset="-128"/>
              </a:rPr>
              <a:t>	</a:t>
            </a:r>
            <a:r>
              <a:rPr lang="en-US" sz="1800" dirty="0">
                <a:solidFill>
                  <a:srgbClr val="002060"/>
                </a:solidFill>
                <a:latin typeface="Kozuka Gothic Pr6N B" panose="020B0800000000000000" pitchFamily="34" charset="-128"/>
                <a:ea typeface="Kozuka Gothic Pr6N B" panose="020B0800000000000000" pitchFamily="34" charset="-128"/>
              </a:rPr>
              <a:t>On average, a stroke occurs every 40 seconds.</a:t>
            </a:r>
            <a:r>
              <a:rPr lang="en-US" sz="1800" baseline="30000" dirty="0">
                <a:solidFill>
                  <a:srgbClr val="002060"/>
                </a:solidFill>
                <a:latin typeface="Kozuka Gothic Pr6N B" panose="020B0800000000000000" pitchFamily="34" charset="-128"/>
                <a:ea typeface="Kozuka Gothic Pr6N B" panose="020B0800000000000000" pitchFamily="34" charset="-128"/>
              </a:rPr>
              <a:t>2</a:t>
            </a:r>
          </a:p>
          <a:p>
            <a:pPr>
              <a:buFontTx/>
              <a:buNone/>
              <a:defRPr/>
            </a:pPr>
            <a:r>
              <a:rPr lang="en-US" sz="1400" baseline="30000" dirty="0">
                <a:solidFill>
                  <a:srgbClr val="002060"/>
                </a:solidFill>
                <a:latin typeface="Kozuka Gothic Pr6N B" panose="020B0800000000000000" pitchFamily="34" charset="-128"/>
                <a:ea typeface="Kozuka Gothic Pr6N B" panose="020B0800000000000000" pitchFamily="34" charset="-128"/>
              </a:rPr>
              <a:t>	</a:t>
            </a:r>
          </a:p>
          <a:p>
            <a:pPr>
              <a:buFontTx/>
              <a:buNone/>
              <a:defRPr/>
            </a:pPr>
            <a:r>
              <a:rPr lang="en-US" sz="1400" baseline="30000" dirty="0">
                <a:solidFill>
                  <a:srgbClr val="002060"/>
                </a:solidFill>
                <a:latin typeface="Kozuka Gothic Pr6N B" panose="020B0800000000000000" pitchFamily="34" charset="-128"/>
                <a:ea typeface="Kozuka Gothic Pr6N B" panose="020B0800000000000000" pitchFamily="34" charset="-128"/>
              </a:rPr>
              <a:t>	</a:t>
            </a:r>
            <a:r>
              <a:rPr lang="en-US" sz="1400" dirty="0">
                <a:solidFill>
                  <a:srgbClr val="C00000"/>
                </a:solidFill>
                <a:latin typeface="Kozuka Gothic Pr6N B" panose="020B0800000000000000" pitchFamily="34" charset="-128"/>
                <a:ea typeface="Kozuka Gothic Pr6N B" panose="020B0800000000000000" pitchFamily="34" charset="-128"/>
              </a:rPr>
              <a:t> </a:t>
            </a:r>
            <a:r>
              <a:rPr lang="en-US" sz="2000" dirty="0">
                <a:solidFill>
                  <a:srgbClr val="C00000"/>
                </a:solidFill>
                <a:latin typeface="Kozuka Gothic Pr6N B" panose="020B0800000000000000" pitchFamily="34" charset="-128"/>
                <a:ea typeface="Kozuka Gothic Pr6N B" panose="020B0800000000000000" pitchFamily="34" charset="-128"/>
              </a:rPr>
              <a:t>CANCER</a:t>
            </a:r>
          </a:p>
          <a:p>
            <a:pPr>
              <a:buFontTx/>
              <a:buNone/>
              <a:defRPr/>
            </a:pPr>
            <a:r>
              <a:rPr lang="en-US" sz="1400" dirty="0">
                <a:solidFill>
                  <a:srgbClr val="002060"/>
                </a:solidFill>
                <a:latin typeface="Kozuka Gothic Pr6N B" panose="020B0800000000000000" pitchFamily="34" charset="-128"/>
                <a:ea typeface="Kozuka Gothic Pr6N B" panose="020B0800000000000000" pitchFamily="34" charset="-128"/>
              </a:rPr>
              <a:t>	</a:t>
            </a:r>
            <a:r>
              <a:rPr lang="en-US" sz="1800" dirty="0">
                <a:solidFill>
                  <a:srgbClr val="002060"/>
                </a:solidFill>
                <a:latin typeface="Kozuka Gothic Pr6N B" panose="020B0800000000000000" pitchFamily="34" charset="-128"/>
                <a:ea typeface="Kozuka Gothic Pr6N B" panose="020B0800000000000000" pitchFamily="34" charset="-128"/>
              </a:rPr>
              <a:t>A new cancer is diagnosed every 30 seconds in the United States.</a:t>
            </a:r>
            <a:r>
              <a:rPr lang="en-US" sz="1800" baseline="30000" dirty="0">
                <a:solidFill>
                  <a:srgbClr val="002060"/>
                </a:solidFill>
                <a:latin typeface="Kozuka Gothic Pr6N B" panose="020B0800000000000000" pitchFamily="34" charset="-128"/>
                <a:ea typeface="Kozuka Gothic Pr6N B" panose="020B0800000000000000" pitchFamily="34" charset="-128"/>
              </a:rPr>
              <a:t>3</a:t>
            </a:r>
          </a:p>
          <a:p>
            <a:pPr>
              <a:spcBef>
                <a:spcPts val="0"/>
              </a:spcBef>
              <a:buFontTx/>
              <a:buNone/>
              <a:defRPr/>
            </a:pPr>
            <a:r>
              <a:rPr lang="en-US" sz="1400" baseline="30000" dirty="0">
                <a:solidFill>
                  <a:srgbClr val="002060"/>
                </a:solidFill>
                <a:latin typeface="Kozuka Gothic Pr6N B" panose="020B0800000000000000" pitchFamily="34" charset="-128"/>
                <a:ea typeface="Kozuka Gothic Pr6N B" panose="020B0800000000000000" pitchFamily="34" charset="-128"/>
              </a:rPr>
              <a:t>	</a:t>
            </a:r>
          </a:p>
          <a:p>
            <a:pPr>
              <a:spcBef>
                <a:spcPts val="0"/>
              </a:spcBef>
              <a:buFontTx/>
              <a:buNone/>
              <a:defRPr/>
            </a:pPr>
            <a:r>
              <a:rPr lang="en-US" sz="1400" baseline="30000" dirty="0">
                <a:solidFill>
                  <a:srgbClr val="002060"/>
                </a:solidFill>
                <a:latin typeface="Kozuka Gothic Pr6N B" panose="020B0800000000000000" pitchFamily="34" charset="-128"/>
                <a:ea typeface="Kozuka Gothic Pr6N B" panose="020B0800000000000000" pitchFamily="34" charset="-128"/>
              </a:rPr>
              <a:t>	</a:t>
            </a:r>
            <a:r>
              <a:rPr lang="en-US" sz="1800" dirty="0">
                <a:solidFill>
                  <a:srgbClr val="002060"/>
                </a:solidFill>
                <a:latin typeface="Kozuka Gothic Pr6N B" panose="020B0800000000000000" pitchFamily="34" charset="-128"/>
                <a:ea typeface="Kozuka Gothic Pr6N B" panose="020B0800000000000000" pitchFamily="34" charset="-128"/>
              </a:rPr>
              <a:t>1 in 2 men and women will be diagnosed with cancer in their lifetime.</a:t>
            </a:r>
            <a:r>
              <a:rPr lang="en-US" sz="1800" baseline="30000" dirty="0">
                <a:solidFill>
                  <a:srgbClr val="002060"/>
                </a:solidFill>
                <a:latin typeface="Kozuka Gothic Pr6N B" panose="020B0800000000000000" pitchFamily="34" charset="-128"/>
                <a:ea typeface="Kozuka Gothic Pr6N B" panose="020B0800000000000000" pitchFamily="34" charset="-128"/>
              </a:rPr>
              <a:t>4</a:t>
            </a:r>
            <a:endParaRPr lang="en-US" sz="1800" baseline="30000" dirty="0">
              <a:solidFill>
                <a:schemeClr val="accent2"/>
              </a:solidFill>
              <a:latin typeface="Kozuka Gothic Pr6N B" panose="020B0800000000000000" pitchFamily="34" charset="-128"/>
              <a:ea typeface="Kozuka Gothic Pr6N B" panose="020B0800000000000000" pitchFamily="34" charset="-128"/>
            </a:endParaRPr>
          </a:p>
          <a:p>
            <a:pPr marL="914400" lvl="2" indent="0">
              <a:spcBef>
                <a:spcPts val="0"/>
              </a:spcBef>
              <a:buFont typeface="Wingdings" pitchFamily="2" charset="2"/>
              <a:buChar char="Ø"/>
              <a:defRPr/>
            </a:pPr>
            <a:endParaRPr lang="en-US" sz="1400" dirty="0">
              <a:latin typeface="Kozuka Gothic Pr6N B" panose="020B0800000000000000" pitchFamily="34" charset="-128"/>
              <a:ea typeface="Kozuka Gothic Pr6N B" panose="020B0800000000000000" pitchFamily="34" charset="-128"/>
            </a:endParaRPr>
          </a:p>
        </p:txBody>
      </p:sp>
      <p:pic>
        <p:nvPicPr>
          <p:cNvPr id="7" name="Picture 6" descr="Text&#10;&#10;Description automatically generated with low confidence">
            <a:extLst>
              <a:ext uri="{FF2B5EF4-FFF2-40B4-BE49-F238E27FC236}">
                <a16:creationId xmlns:a16="http://schemas.microsoft.com/office/drawing/2014/main" id="{90114DD0-6EFF-4435-9916-9905E9FBE002}"/>
              </a:ext>
            </a:extLst>
          </p:cNvPr>
          <p:cNvPicPr>
            <a:picLocks noChangeAspect="1"/>
          </p:cNvPicPr>
          <p:nvPr/>
        </p:nvPicPr>
        <p:blipFill>
          <a:blip r:embed="rId4"/>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2552385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9236" y="0"/>
            <a:ext cx="12191999" cy="2045855"/>
          </a:xfrm>
          <a:prstGeom prst="rect">
            <a:avLst/>
          </a:prstGeom>
          <a:solidFill>
            <a:srgbClr val="05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25" name="Title 1"/>
          <p:cNvSpPr txBox="1">
            <a:spLocks/>
          </p:cNvSpPr>
          <p:nvPr/>
        </p:nvSpPr>
        <p:spPr>
          <a:xfrm>
            <a:off x="390525" y="457200"/>
            <a:ext cx="11410950" cy="1339273"/>
          </a:xfrm>
          <a:prstGeom prst="rect">
            <a:avLst/>
          </a:prstGeom>
          <a:effectLst>
            <a:outerShdw blurRad="50800" dist="762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FFFFFF"/>
                </a:solidFill>
                <a:latin typeface="Arial" charset="0"/>
                <a:ea typeface="Arial" charset="0"/>
                <a:cs typeface="Arial" charset="0"/>
              </a:rPr>
              <a:t>RETIREMENT BATTLE</a:t>
            </a:r>
          </a:p>
          <a:p>
            <a:pPr algn="ctr"/>
            <a:r>
              <a:rPr lang="en-US" sz="4800" b="1" dirty="0">
                <a:solidFill>
                  <a:srgbClr val="FFFFFF"/>
                </a:solidFill>
                <a:latin typeface="Arial" charset="0"/>
                <a:ea typeface="Arial" charset="0"/>
                <a:cs typeface="Arial" charset="0"/>
              </a:rPr>
              <a:t>#1</a:t>
            </a:r>
          </a:p>
        </p:txBody>
      </p:sp>
      <p:sp>
        <p:nvSpPr>
          <p:cNvPr id="5" name="Content Placeholder 2"/>
          <p:cNvSpPr txBox="1">
            <a:spLocks/>
          </p:cNvSpPr>
          <p:nvPr/>
        </p:nvSpPr>
        <p:spPr>
          <a:xfrm>
            <a:off x="838199" y="2079500"/>
            <a:ext cx="10515600" cy="685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US" sz="3600" b="1" u="sng" dirty="0">
              <a:latin typeface="Arial" charset="0"/>
              <a:ea typeface="Arial" charset="0"/>
              <a:cs typeface="Arial" charset="0"/>
            </a:endParaRPr>
          </a:p>
        </p:txBody>
      </p:sp>
      <p:sp>
        <p:nvSpPr>
          <p:cNvPr id="8" name="Rectangle 14">
            <a:extLst>
              <a:ext uri="{FF2B5EF4-FFF2-40B4-BE49-F238E27FC236}">
                <a16:creationId xmlns:a16="http://schemas.microsoft.com/office/drawing/2014/main" id="{6D8077DF-DC41-0944-92F3-F8176F1D4247}"/>
              </a:ext>
            </a:extLst>
          </p:cNvPr>
          <p:cNvSpPr>
            <a:spLocks noChangeArrowheads="1"/>
          </p:cNvSpPr>
          <p:nvPr/>
        </p:nvSpPr>
        <p:spPr bwMode="auto">
          <a:xfrm>
            <a:off x="3267075" y="2064419"/>
            <a:ext cx="8534400" cy="715962"/>
          </a:xfrm>
          <a:prstGeom prst="rect">
            <a:avLst/>
          </a:prstGeom>
          <a:noFill/>
          <a:ln w="9525">
            <a:noFill/>
            <a:miter lim="800000"/>
            <a:headEnd/>
            <a:tailEnd/>
          </a:ln>
        </p:spPr>
        <p:txBody>
          <a:bodyPr anchor="ctr"/>
          <a:lstStyle/>
          <a:p>
            <a:r>
              <a:rPr lang="en-US" sz="3200" b="1" dirty="0">
                <a:solidFill>
                  <a:schemeClr val="accent2"/>
                </a:solidFill>
              </a:rPr>
              <a:t>Winning the Battle of Inflation</a:t>
            </a:r>
          </a:p>
          <a:p>
            <a:pPr algn="l"/>
            <a:endParaRPr lang="en-US" sz="1000" dirty="0">
              <a:solidFill>
                <a:schemeClr val="bg1"/>
              </a:solidFill>
              <a:latin typeface="Times New Roman" pitchFamily="18" charset="0"/>
            </a:endParaRPr>
          </a:p>
        </p:txBody>
      </p:sp>
      <p:sp>
        <p:nvSpPr>
          <p:cNvPr id="13" name="Rectangle 2">
            <a:extLst>
              <a:ext uri="{FF2B5EF4-FFF2-40B4-BE49-F238E27FC236}">
                <a16:creationId xmlns:a16="http://schemas.microsoft.com/office/drawing/2014/main" id="{67CB49AF-F746-4C47-B8DC-6A62CA55F33A}"/>
              </a:ext>
            </a:extLst>
          </p:cNvPr>
          <p:cNvSpPr txBox="1">
            <a:spLocks noChangeArrowheads="1"/>
          </p:cNvSpPr>
          <p:nvPr/>
        </p:nvSpPr>
        <p:spPr>
          <a:xfrm>
            <a:off x="2124363" y="3181663"/>
            <a:ext cx="7924800" cy="399256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Tx/>
              <a:buNone/>
            </a:pPr>
            <a:r>
              <a:rPr lang="en-US"/>
              <a:t>   The "</a:t>
            </a:r>
            <a:r>
              <a:rPr lang="en-US" b="1"/>
              <a:t>Rule of 72</a:t>
            </a:r>
            <a:r>
              <a:rPr lang="en-US"/>
              <a:t>" is a financial rule of thumb that can help you compute your money growth at a given interest rate. </a:t>
            </a:r>
          </a:p>
          <a:p>
            <a:pPr>
              <a:buFontTx/>
              <a:buNone/>
            </a:pPr>
            <a:endParaRPr lang="en-US"/>
          </a:p>
          <a:p>
            <a:pPr>
              <a:buFontTx/>
              <a:buNone/>
            </a:pPr>
            <a:r>
              <a:rPr lang="en-US"/>
              <a:t>   It's called the rule of 72 because at 10%, money will </a:t>
            </a:r>
            <a:r>
              <a:rPr lang="en-US" b="1" i="1" u="sng"/>
              <a:t>Double</a:t>
            </a:r>
            <a:r>
              <a:rPr lang="en-US" i="1" u="sng"/>
              <a:t> </a:t>
            </a:r>
            <a:r>
              <a:rPr lang="en-US"/>
              <a:t>every 7.2 years. </a:t>
            </a:r>
            <a:endParaRPr lang="en-US" dirty="0"/>
          </a:p>
        </p:txBody>
      </p:sp>
      <p:pic>
        <p:nvPicPr>
          <p:cNvPr id="9" name="Picture 8" descr="Text&#10;&#10;Description automatically generated with low confidence">
            <a:extLst>
              <a:ext uri="{FF2B5EF4-FFF2-40B4-BE49-F238E27FC236}">
                <a16:creationId xmlns:a16="http://schemas.microsoft.com/office/drawing/2014/main" id="{DE6F465C-79D7-449A-9E47-13F4B20238DF}"/>
              </a:ext>
            </a:extLst>
          </p:cNvPr>
          <p:cNvPicPr>
            <a:picLocks noChangeAspect="1"/>
          </p:cNvPicPr>
          <p:nvPr/>
        </p:nvPicPr>
        <p:blipFill>
          <a:blip r:embed="rId3"/>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1054854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Users\Peter\Desktop\LIFL CLIENT REDO\doctor.jpg"/>
          <p:cNvPicPr>
            <a:picLocks noChangeAspect="1" noChangeArrowheads="1"/>
          </p:cNvPicPr>
          <p:nvPr/>
        </p:nvPicPr>
        <p:blipFill>
          <a:blip r:embed="rId3" cstate="print"/>
          <a:srcRect l="6171" t="10364" r="32567" b="6723"/>
          <a:stretch>
            <a:fillRect/>
          </a:stretch>
        </p:blipFill>
        <p:spPr bwMode="auto">
          <a:xfrm>
            <a:off x="8795657" y="17195"/>
            <a:ext cx="3396343" cy="6651169"/>
          </a:xfrm>
          <a:prstGeom prst="rect">
            <a:avLst/>
          </a:prstGeom>
          <a:noFill/>
        </p:spPr>
      </p:pic>
      <p:sp>
        <p:nvSpPr>
          <p:cNvPr id="2" name="Title 1"/>
          <p:cNvSpPr>
            <a:spLocks noGrp="1"/>
          </p:cNvSpPr>
          <p:nvPr>
            <p:ph type="title" idx="4294967295"/>
          </p:nvPr>
        </p:nvSpPr>
        <p:spPr>
          <a:xfrm>
            <a:off x="362857" y="640651"/>
            <a:ext cx="9144000" cy="1143000"/>
          </a:xfrm>
        </p:spPr>
        <p:txBody>
          <a:bodyPr>
            <a:noAutofit/>
          </a:bodyPr>
          <a:lstStyle/>
          <a:p>
            <a:pPr eaLnBrk="1" hangingPunct="1"/>
            <a:r>
              <a:rPr lang="en-US" sz="5400" dirty="0">
                <a:solidFill>
                  <a:srgbClr val="C00000"/>
                </a:solidFill>
                <a:latin typeface="Kozuka Gothic Pr6N B" panose="020B0800000000000000" pitchFamily="34" charset="-128"/>
                <a:ea typeface="Kozuka Gothic Pr6N B" panose="020B0800000000000000" pitchFamily="34" charset="-128"/>
                <a:cs typeface="Arial Black"/>
              </a:rPr>
              <a:t>48 - 48 - 60</a:t>
            </a:r>
            <a:br>
              <a:rPr lang="en-US" sz="4000" dirty="0">
                <a:solidFill>
                  <a:srgbClr val="002060"/>
                </a:solidFill>
                <a:latin typeface="Kozuka Gothic Pr6N B" panose="020B0800000000000000" pitchFamily="34" charset="-128"/>
                <a:ea typeface="Kozuka Gothic Pr6N B" panose="020B0800000000000000" pitchFamily="34" charset="-128"/>
                <a:cs typeface="Tahoma" pitchFamily="34" charset="0"/>
              </a:rPr>
            </a:br>
            <a:r>
              <a:rPr lang="en-US" sz="4000" dirty="0">
                <a:solidFill>
                  <a:srgbClr val="002060"/>
                </a:solidFill>
                <a:latin typeface="Kozuka Gothic Pr6N B" panose="020B0800000000000000" pitchFamily="34" charset="-128"/>
                <a:ea typeface="Kozuka Gothic Pr6N B" panose="020B0800000000000000" pitchFamily="34" charset="-128"/>
                <a:cs typeface="Arial Black"/>
              </a:rPr>
              <a:t>What do these numbers mean?</a:t>
            </a:r>
            <a:br>
              <a:rPr lang="en-US" sz="4000" dirty="0">
                <a:solidFill>
                  <a:srgbClr val="002060"/>
                </a:solidFill>
                <a:latin typeface="Kozuka Gothic Pr6N B" panose="020B0800000000000000" pitchFamily="34" charset="-128"/>
                <a:ea typeface="Kozuka Gothic Pr6N B" panose="020B0800000000000000" pitchFamily="34" charset="-128"/>
                <a:cs typeface="Arial Black"/>
              </a:rPr>
            </a:br>
            <a:endParaRPr lang="en-US" sz="4000" dirty="0">
              <a:solidFill>
                <a:srgbClr val="002060"/>
              </a:solidFill>
              <a:latin typeface="Kozuka Gothic Pr6N B" panose="020B0800000000000000" pitchFamily="34" charset="-128"/>
              <a:ea typeface="Kozuka Gothic Pr6N B" panose="020B0800000000000000" pitchFamily="34" charset="-128"/>
              <a:cs typeface="Arial Black"/>
            </a:endParaRPr>
          </a:p>
        </p:txBody>
      </p:sp>
      <p:sp>
        <p:nvSpPr>
          <p:cNvPr id="8" name="TextBox 7"/>
          <p:cNvSpPr txBox="1"/>
          <p:nvPr/>
        </p:nvSpPr>
        <p:spPr>
          <a:xfrm>
            <a:off x="0" y="5929700"/>
            <a:ext cx="7391400" cy="738664"/>
          </a:xfrm>
          <a:prstGeom prst="rect">
            <a:avLst/>
          </a:prstGeom>
          <a:noFill/>
        </p:spPr>
        <p:txBody>
          <a:bodyPr wrap="square">
            <a:spAutoFit/>
          </a:bodyPr>
          <a:lstStyle/>
          <a:p>
            <a:pPr>
              <a:defRPr/>
            </a:pPr>
            <a:r>
              <a:rPr lang="en-US" sz="1100" baseline="30000" dirty="0">
                <a:solidFill>
                  <a:srgbClr val="002060"/>
                </a:solidFill>
                <a:latin typeface="Kozuka Gothic Pr6N EL" panose="020B0200000000000000" pitchFamily="34" charset="-128"/>
                <a:ea typeface="Kozuka Gothic Pr6N EL" panose="020B0200000000000000" pitchFamily="34" charset="-128"/>
              </a:rPr>
              <a:t>1.</a:t>
            </a:r>
            <a:r>
              <a:rPr lang="en-US" sz="1100" dirty="0">
                <a:solidFill>
                  <a:srgbClr val="002060"/>
                </a:solidFill>
                <a:latin typeface="Kozuka Gothic Pr6N EL" panose="020B0200000000000000" pitchFamily="34" charset="-128"/>
                <a:ea typeface="Kozuka Gothic Pr6N EL" panose="020B0200000000000000" pitchFamily="34" charset="-128"/>
              </a:rPr>
              <a:t> </a:t>
            </a:r>
            <a:r>
              <a:rPr lang="en-US" sz="900" dirty="0">
                <a:solidFill>
                  <a:srgbClr val="002060"/>
                </a:solidFill>
                <a:latin typeface="Kozuka Gothic Pr6N EL" panose="020B0200000000000000" pitchFamily="34" charset="-128"/>
                <a:ea typeface="Kozuka Gothic Pr6N EL" panose="020B0200000000000000" pitchFamily="34" charset="-128"/>
              </a:rPr>
              <a:t>Get Sick, Get Out: The Medical Causes of Home Foreclosures" Health Matrix, 2008.</a:t>
            </a:r>
          </a:p>
          <a:p>
            <a:pPr marL="117475" indent="-117475">
              <a:defRPr/>
            </a:pPr>
            <a:r>
              <a:rPr lang="en-US" sz="1100" cap="small" baseline="30000" dirty="0">
                <a:solidFill>
                  <a:srgbClr val="002060"/>
                </a:solidFill>
                <a:latin typeface="Kozuka Gothic Pr6N EL" panose="020B0200000000000000" pitchFamily="34" charset="-128"/>
                <a:ea typeface="Kozuka Gothic Pr6N EL" panose="020B0200000000000000" pitchFamily="34" charset="-128"/>
              </a:rPr>
              <a:t>2.</a:t>
            </a:r>
            <a:r>
              <a:rPr lang="en-US" sz="1100" cap="small" dirty="0">
                <a:solidFill>
                  <a:srgbClr val="002060"/>
                </a:solidFill>
                <a:latin typeface="Kozuka Gothic Pr6N EL" panose="020B0200000000000000" pitchFamily="34" charset="-128"/>
                <a:ea typeface="Kozuka Gothic Pr6N EL" panose="020B0200000000000000" pitchFamily="34" charset="-128"/>
              </a:rPr>
              <a:t> </a:t>
            </a:r>
            <a:r>
              <a:rPr lang="en-US" sz="900" dirty="0">
                <a:solidFill>
                  <a:srgbClr val="002060"/>
                </a:solidFill>
                <a:latin typeface="Kozuka Gothic Pr6N EL" panose="020B0200000000000000" pitchFamily="34" charset="-128"/>
                <a:ea typeface="Kozuka Gothic Pr6N EL" panose="020B0200000000000000" pitchFamily="34" charset="-128"/>
              </a:rPr>
              <a:t>Goldstein, Mark, “Critical Illness Insurance 101” http://ezinearticles.com/?Critical-Illness-Insurance-101&amp;id=4450375 (13 April 2012).</a:t>
            </a:r>
          </a:p>
          <a:p>
            <a:pPr marL="117475" indent="-117475">
              <a:defRPr/>
            </a:pPr>
            <a:r>
              <a:rPr lang="en-US" sz="1100" baseline="30000" dirty="0">
                <a:solidFill>
                  <a:srgbClr val="002060"/>
                </a:solidFill>
                <a:latin typeface="Kozuka Gothic Pr6N EL" panose="020B0200000000000000" pitchFamily="34" charset="-128"/>
                <a:ea typeface="Kozuka Gothic Pr6N EL" panose="020B0200000000000000" pitchFamily="34" charset="-128"/>
              </a:rPr>
              <a:t>3.</a:t>
            </a:r>
            <a:r>
              <a:rPr lang="en-US" sz="1100" dirty="0">
                <a:solidFill>
                  <a:srgbClr val="002060"/>
                </a:solidFill>
                <a:latin typeface="Kozuka Gothic Pr6N EL" panose="020B0200000000000000" pitchFamily="34" charset="-128"/>
                <a:ea typeface="Kozuka Gothic Pr6N EL" panose="020B0200000000000000" pitchFamily="34" charset="-128"/>
              </a:rPr>
              <a:t>  </a:t>
            </a:r>
            <a:r>
              <a:rPr lang="en-US" sz="900" dirty="0">
                <a:solidFill>
                  <a:srgbClr val="002060"/>
                </a:solidFill>
                <a:latin typeface="Kozuka Gothic Pr6N EL" panose="020B0200000000000000" pitchFamily="34" charset="-128"/>
                <a:ea typeface="Kozuka Gothic Pr6N EL" panose="020B0200000000000000" pitchFamily="34" charset="-128"/>
              </a:rPr>
              <a:t>“More People are Surviving Critical Illnesses…” United States Critical Illness Insurance Resource Center, 2012. http://criticalillnesspolicies.com/insurance-coverage/critical-illness-statistics/ (13 April 2012).</a:t>
            </a:r>
          </a:p>
        </p:txBody>
      </p:sp>
      <p:sp>
        <p:nvSpPr>
          <p:cNvPr id="9" name="Rectangle 8"/>
          <p:cNvSpPr/>
          <p:nvPr/>
        </p:nvSpPr>
        <p:spPr>
          <a:xfrm>
            <a:off x="653143" y="1783651"/>
            <a:ext cx="7852228" cy="4647426"/>
          </a:xfrm>
          <a:prstGeom prst="rect">
            <a:avLst/>
          </a:prstGeom>
        </p:spPr>
        <p:txBody>
          <a:bodyPr wrap="square">
            <a:spAutoFit/>
          </a:bodyPr>
          <a:lstStyle/>
          <a:p>
            <a:r>
              <a:rPr lang="en-US" sz="2400" dirty="0">
                <a:solidFill>
                  <a:srgbClr val="C00000"/>
                </a:solidFill>
                <a:latin typeface="Kozuka Gothic Pr6N B" panose="020B0800000000000000" pitchFamily="34" charset="-128"/>
                <a:ea typeface="Kozuka Gothic Pr6N B" panose="020B0800000000000000" pitchFamily="34" charset="-128"/>
              </a:rPr>
              <a:t>48%</a:t>
            </a:r>
            <a:r>
              <a:rPr lang="en-US" sz="2400" dirty="0">
                <a:solidFill>
                  <a:srgbClr val="002060"/>
                </a:solidFill>
                <a:latin typeface="Kozuka Gothic Pr6N B" panose="020B0800000000000000" pitchFamily="34" charset="-128"/>
                <a:ea typeface="Kozuka Gothic Pr6N B" panose="020B0800000000000000" pitchFamily="34" charset="-128"/>
              </a:rPr>
              <a:t> of </a:t>
            </a:r>
            <a:r>
              <a:rPr lang="en-US" sz="2400" u="sng" dirty="0">
                <a:solidFill>
                  <a:srgbClr val="002060"/>
                </a:solidFill>
                <a:latin typeface="Kozuka Gothic Pr6N B" panose="020B0800000000000000" pitchFamily="34" charset="-128"/>
                <a:ea typeface="Kozuka Gothic Pr6N B" panose="020B0800000000000000" pitchFamily="34" charset="-128"/>
              </a:rPr>
              <a:t>mortgage foreclosures </a:t>
            </a:r>
            <a:r>
              <a:rPr lang="en-US" sz="2400" dirty="0">
                <a:solidFill>
                  <a:srgbClr val="002060"/>
                </a:solidFill>
                <a:latin typeface="Kozuka Gothic Pr6N B" panose="020B0800000000000000" pitchFamily="34" charset="-128"/>
                <a:ea typeface="Kozuka Gothic Pr6N B" panose="020B0800000000000000" pitchFamily="34" charset="-128"/>
              </a:rPr>
              <a:t>are the result of financial hardship due to </a:t>
            </a:r>
            <a:r>
              <a:rPr lang="en-US" sz="2400" i="1" dirty="0">
                <a:solidFill>
                  <a:srgbClr val="002060"/>
                </a:solidFill>
                <a:latin typeface="Kozuka Gothic Pr6N B" panose="020B0800000000000000" pitchFamily="34" charset="-128"/>
                <a:ea typeface="Kozuka Gothic Pr6N B" panose="020B0800000000000000" pitchFamily="34" charset="-128"/>
              </a:rPr>
              <a:t>critical Illness</a:t>
            </a:r>
            <a:r>
              <a:rPr lang="en-US" sz="2400" dirty="0">
                <a:solidFill>
                  <a:srgbClr val="002060"/>
                </a:solidFill>
                <a:latin typeface="Kozuka Gothic Pr6N B" panose="020B0800000000000000" pitchFamily="34" charset="-128"/>
                <a:ea typeface="Kozuka Gothic Pr6N B" panose="020B0800000000000000" pitchFamily="34" charset="-128"/>
              </a:rPr>
              <a:t> (only 3% due to death).</a:t>
            </a:r>
            <a:r>
              <a:rPr lang="en-US" sz="2400" baseline="30000" dirty="0">
                <a:solidFill>
                  <a:srgbClr val="002060"/>
                </a:solidFill>
                <a:latin typeface="Kozuka Gothic Pr6N B" panose="020B0800000000000000" pitchFamily="34" charset="-128"/>
                <a:ea typeface="Kozuka Gothic Pr6N B" panose="020B0800000000000000" pitchFamily="34" charset="-128"/>
              </a:rPr>
              <a:t>1</a:t>
            </a:r>
            <a:r>
              <a:rPr lang="en-US" sz="2400" dirty="0">
                <a:solidFill>
                  <a:srgbClr val="002060"/>
                </a:solidFill>
                <a:latin typeface="Kozuka Gothic Pr6N B" panose="020B0800000000000000" pitchFamily="34" charset="-128"/>
                <a:ea typeface="Kozuka Gothic Pr6N B" panose="020B0800000000000000" pitchFamily="34" charset="-128"/>
              </a:rPr>
              <a:t> </a:t>
            </a:r>
          </a:p>
          <a:p>
            <a:endParaRPr lang="en-US" sz="2400" dirty="0">
              <a:solidFill>
                <a:srgbClr val="002060"/>
              </a:solidFill>
              <a:latin typeface="Kozuka Gothic Pr6N B" panose="020B0800000000000000" pitchFamily="34" charset="-128"/>
              <a:ea typeface="Kozuka Gothic Pr6N B" panose="020B0800000000000000" pitchFamily="34" charset="-128"/>
            </a:endParaRPr>
          </a:p>
          <a:p>
            <a:r>
              <a:rPr lang="en-US" sz="2400" dirty="0">
                <a:solidFill>
                  <a:srgbClr val="C00000"/>
                </a:solidFill>
                <a:latin typeface="Kozuka Gothic Pr6N B" panose="020B0800000000000000" pitchFamily="34" charset="-128"/>
                <a:ea typeface="Kozuka Gothic Pr6N B" panose="020B0800000000000000" pitchFamily="34" charset="-128"/>
              </a:rPr>
              <a:t>48%</a:t>
            </a:r>
            <a:r>
              <a:rPr lang="en-US" sz="2400" dirty="0">
                <a:solidFill>
                  <a:srgbClr val="002060"/>
                </a:solidFill>
                <a:latin typeface="Kozuka Gothic Pr6N B" panose="020B0800000000000000" pitchFamily="34" charset="-128"/>
                <a:ea typeface="Kozuka Gothic Pr6N B" panose="020B0800000000000000" pitchFamily="34" charset="-128"/>
              </a:rPr>
              <a:t> of </a:t>
            </a:r>
            <a:r>
              <a:rPr lang="en-US" sz="2400" u="sng" dirty="0">
                <a:solidFill>
                  <a:srgbClr val="002060"/>
                </a:solidFill>
                <a:latin typeface="Kozuka Gothic Pr6N B" panose="020B0800000000000000" pitchFamily="34" charset="-128"/>
                <a:ea typeface="Kozuka Gothic Pr6N B" panose="020B0800000000000000" pitchFamily="34" charset="-128"/>
              </a:rPr>
              <a:t>businesses</a:t>
            </a:r>
            <a:r>
              <a:rPr lang="en-US" sz="2400" dirty="0">
                <a:solidFill>
                  <a:srgbClr val="002060"/>
                </a:solidFill>
                <a:latin typeface="Kozuka Gothic Pr6N B" panose="020B0800000000000000" pitchFamily="34" charset="-128"/>
                <a:ea typeface="Kozuka Gothic Pr6N B" panose="020B0800000000000000" pitchFamily="34" charset="-128"/>
              </a:rPr>
              <a:t> that fail, fail because of a </a:t>
            </a:r>
            <a:r>
              <a:rPr lang="en-US" sz="2400" i="1" dirty="0">
                <a:solidFill>
                  <a:srgbClr val="002060"/>
                </a:solidFill>
                <a:latin typeface="Kozuka Gothic Pr6N B" panose="020B0800000000000000" pitchFamily="34" charset="-128"/>
                <a:ea typeface="Kozuka Gothic Pr6N B" panose="020B0800000000000000" pitchFamily="34" charset="-128"/>
              </a:rPr>
              <a:t>critical illness</a:t>
            </a:r>
            <a:r>
              <a:rPr lang="en-US" sz="2400" dirty="0">
                <a:solidFill>
                  <a:srgbClr val="002060"/>
                </a:solidFill>
                <a:latin typeface="Kozuka Gothic Pr6N B" panose="020B0800000000000000" pitchFamily="34" charset="-128"/>
                <a:ea typeface="Kozuka Gothic Pr6N B" panose="020B0800000000000000" pitchFamily="34" charset="-128"/>
              </a:rPr>
              <a:t>.</a:t>
            </a:r>
            <a:r>
              <a:rPr lang="en-US" sz="2400" baseline="30000" dirty="0">
                <a:solidFill>
                  <a:srgbClr val="002060"/>
                </a:solidFill>
                <a:latin typeface="Kozuka Gothic Pr6N B" panose="020B0800000000000000" pitchFamily="34" charset="-128"/>
                <a:ea typeface="Kozuka Gothic Pr6N B" panose="020B0800000000000000" pitchFamily="34" charset="-128"/>
              </a:rPr>
              <a:t>2</a:t>
            </a:r>
          </a:p>
          <a:p>
            <a:endParaRPr lang="en-US" sz="2400" baseline="30000" dirty="0">
              <a:solidFill>
                <a:srgbClr val="002060"/>
              </a:solidFill>
              <a:latin typeface="Kozuka Gothic Pr6N B" panose="020B0800000000000000" pitchFamily="34" charset="-128"/>
              <a:ea typeface="Kozuka Gothic Pr6N B" panose="020B0800000000000000" pitchFamily="34" charset="-128"/>
            </a:endParaRPr>
          </a:p>
          <a:p>
            <a:r>
              <a:rPr lang="en-US" sz="2400" dirty="0">
                <a:solidFill>
                  <a:srgbClr val="C00000"/>
                </a:solidFill>
                <a:latin typeface="Kozuka Gothic Pr6N B" panose="020B0800000000000000" pitchFamily="34" charset="-128"/>
                <a:ea typeface="Kozuka Gothic Pr6N B" panose="020B0800000000000000" pitchFamily="34" charset="-128"/>
              </a:rPr>
              <a:t>60%</a:t>
            </a:r>
            <a:r>
              <a:rPr lang="en-US" sz="2400" dirty="0">
                <a:solidFill>
                  <a:srgbClr val="002060"/>
                </a:solidFill>
                <a:latin typeface="Kozuka Gothic Pr6N B" panose="020B0800000000000000" pitchFamily="34" charset="-128"/>
                <a:ea typeface="Kozuka Gothic Pr6N B" panose="020B0800000000000000" pitchFamily="34" charset="-128"/>
              </a:rPr>
              <a:t> or more of all bankruptcies are directly tied to medical conditions such as critical illnesses, and around 80% of the individuals were already covered by health insurance.</a:t>
            </a:r>
            <a:r>
              <a:rPr lang="en-US" sz="2400" baseline="30000" dirty="0">
                <a:solidFill>
                  <a:srgbClr val="002060"/>
                </a:solidFill>
                <a:latin typeface="Kozuka Gothic Pr6N B" panose="020B0800000000000000" pitchFamily="34" charset="-128"/>
                <a:ea typeface="Kozuka Gothic Pr6N B" panose="020B0800000000000000" pitchFamily="34" charset="-128"/>
              </a:rPr>
              <a:t>3 </a:t>
            </a:r>
          </a:p>
          <a:p>
            <a:endParaRPr lang="en-US" sz="2400" baseline="30000" dirty="0">
              <a:solidFill>
                <a:srgbClr val="002060"/>
              </a:solidFill>
              <a:latin typeface="Kozuka Gothic Pr6N B" panose="020B0800000000000000" pitchFamily="34" charset="-128"/>
              <a:ea typeface="Kozuka Gothic Pr6N B" panose="020B0800000000000000" pitchFamily="34" charset="-128"/>
            </a:endParaRPr>
          </a:p>
          <a:p>
            <a:endParaRPr lang="en-US" sz="2400" dirty="0">
              <a:solidFill>
                <a:srgbClr val="002060"/>
              </a:solidFill>
              <a:latin typeface="Kozuka Gothic Pr6N B" panose="020B0800000000000000" pitchFamily="34" charset="-128"/>
              <a:ea typeface="Kozuka Gothic Pr6N B" panose="020B0800000000000000" pitchFamily="34" charset="-128"/>
            </a:endParaRPr>
          </a:p>
        </p:txBody>
      </p:sp>
      <p:pic>
        <p:nvPicPr>
          <p:cNvPr id="10" name="Picture 9" descr="Text&#10;&#10;Description automatically generated with low confidence">
            <a:extLst>
              <a:ext uri="{FF2B5EF4-FFF2-40B4-BE49-F238E27FC236}">
                <a16:creationId xmlns:a16="http://schemas.microsoft.com/office/drawing/2014/main" id="{51752E0D-498C-4C80-BF79-349548296893}"/>
              </a:ext>
            </a:extLst>
          </p:cNvPr>
          <p:cNvPicPr>
            <a:picLocks noChangeAspect="1"/>
          </p:cNvPicPr>
          <p:nvPr/>
        </p:nvPicPr>
        <p:blipFill>
          <a:blip r:embed="rId4"/>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185627174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6905"/>
          <a:stretch/>
        </p:blipFill>
        <p:spPr>
          <a:xfrm>
            <a:off x="0" y="0"/>
            <a:ext cx="12192000" cy="6858000"/>
          </a:xfrm>
          <a:prstGeom prst="rect">
            <a:avLst/>
          </a:prstGeom>
        </p:spPr>
      </p:pic>
      <p:sp>
        <p:nvSpPr>
          <p:cNvPr id="23" name="Rectangle 2"/>
          <p:cNvSpPr>
            <a:spLocks noGrp="1" noChangeArrowheads="1"/>
          </p:cNvSpPr>
          <p:nvPr>
            <p:ph type="title"/>
          </p:nvPr>
        </p:nvSpPr>
        <p:spPr/>
        <p:txBody>
          <a:bodyPr>
            <a:normAutofit fontScale="90000"/>
          </a:bodyPr>
          <a:lstStyle/>
          <a:p>
            <a:pPr>
              <a:tabLst>
                <a:tab pos="1717675" algn="l"/>
              </a:tabLst>
            </a:pPr>
            <a:br>
              <a:rPr lang="en-US" dirty="0">
                <a:solidFill>
                  <a:srgbClr val="002060"/>
                </a:solidFill>
              </a:rPr>
            </a:br>
            <a:br>
              <a:rPr lang="en-US" dirty="0">
                <a:solidFill>
                  <a:srgbClr val="002060"/>
                </a:solidFill>
              </a:rPr>
            </a:br>
            <a:endParaRPr lang="en-US" dirty="0">
              <a:solidFill>
                <a:srgbClr val="002060"/>
              </a:solidFill>
            </a:endParaRPr>
          </a:p>
        </p:txBody>
      </p:sp>
      <p:sp>
        <p:nvSpPr>
          <p:cNvPr id="16" name="Content Placeholder 15"/>
          <p:cNvSpPr>
            <a:spLocks noGrp="1"/>
          </p:cNvSpPr>
          <p:nvPr>
            <p:ph idx="1"/>
          </p:nvPr>
        </p:nvSpPr>
        <p:spPr>
          <a:xfrm>
            <a:off x="1530950" y="432607"/>
            <a:ext cx="9130100" cy="1383402"/>
          </a:xfrm>
        </p:spPr>
        <p:txBody>
          <a:bodyPr>
            <a:noAutofit/>
          </a:bodyPr>
          <a:lstStyle/>
          <a:p>
            <a:pPr marL="0" indent="0" algn="ctr">
              <a:buNone/>
            </a:pPr>
            <a:r>
              <a:rPr lang="en-US" sz="4400" dirty="0">
                <a:latin typeface="Kozuka Gothic Pr6N B" panose="020B0800000000000000" pitchFamily="34" charset="-128"/>
                <a:ea typeface="Kozuka Gothic Pr6N B" panose="020B0800000000000000" pitchFamily="34" charset="-128"/>
              </a:rPr>
              <a:t>What normally happens when you suffer a Critical or Chronic Illness?</a:t>
            </a:r>
          </a:p>
        </p:txBody>
      </p:sp>
      <p:sp>
        <p:nvSpPr>
          <p:cNvPr id="6" name="Right Arrow 5"/>
          <p:cNvSpPr/>
          <p:nvPr/>
        </p:nvSpPr>
        <p:spPr>
          <a:xfrm rot="20471070">
            <a:off x="6066280" y="2748658"/>
            <a:ext cx="4230808" cy="1659601"/>
          </a:xfrm>
          <a:prstGeom prst="rightArrow">
            <a:avLst/>
          </a:prstGeom>
          <a:ln>
            <a:noFill/>
          </a:ln>
          <a:effectLst>
            <a:outerShdw blurRad="50800" dist="76200" dir="270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Right Arrow 19"/>
          <p:cNvSpPr/>
          <p:nvPr/>
        </p:nvSpPr>
        <p:spPr>
          <a:xfrm rot="9661827">
            <a:off x="2041145" y="4077764"/>
            <a:ext cx="4398987" cy="1709219"/>
          </a:xfrm>
          <a:prstGeom prst="rightArrow">
            <a:avLst/>
          </a:prstGeom>
          <a:solidFill>
            <a:srgbClr val="C00000"/>
          </a:solidFill>
          <a:ln>
            <a:noFill/>
          </a:ln>
          <a:effectLst>
            <a:outerShdw blurRad="50800" dist="76200" dir="270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rot="20424530">
            <a:off x="2660407" y="3643879"/>
            <a:ext cx="3523683" cy="923330"/>
          </a:xfrm>
          <a:prstGeom prst="rect">
            <a:avLst/>
          </a:prstGeom>
          <a:noFill/>
        </p:spPr>
        <p:txBody>
          <a:bodyPr wrap="square" rtlCol="0">
            <a:spAutoFit/>
          </a:bodyPr>
          <a:lstStyle/>
          <a:p>
            <a:pPr algn="ctr"/>
            <a:r>
              <a:rPr lang="en-US" sz="5400" b="1" dirty="0">
                <a:solidFill>
                  <a:srgbClr val="C00000"/>
                </a:solidFill>
              </a:rPr>
              <a:t>INCOME</a:t>
            </a:r>
          </a:p>
        </p:txBody>
      </p:sp>
      <p:sp>
        <p:nvSpPr>
          <p:cNvPr id="22" name="TextBox 21"/>
          <p:cNvSpPr txBox="1"/>
          <p:nvPr/>
        </p:nvSpPr>
        <p:spPr>
          <a:xfrm rot="20488748">
            <a:off x="5925514" y="2531255"/>
            <a:ext cx="3523683" cy="923330"/>
          </a:xfrm>
          <a:prstGeom prst="rect">
            <a:avLst/>
          </a:prstGeom>
          <a:noFill/>
          <a:ln>
            <a:noFill/>
          </a:ln>
        </p:spPr>
        <p:txBody>
          <a:bodyPr wrap="square" rtlCol="0">
            <a:spAutoFit/>
          </a:bodyPr>
          <a:lstStyle/>
          <a:p>
            <a:pPr algn="ctr"/>
            <a:r>
              <a:rPr lang="en-US" sz="5400" b="1" dirty="0">
                <a:solidFill>
                  <a:schemeClr val="accent6"/>
                </a:solidFill>
              </a:rPr>
              <a:t>EXPENSE</a:t>
            </a:r>
          </a:p>
        </p:txBody>
      </p:sp>
      <p:pic>
        <p:nvPicPr>
          <p:cNvPr id="11" name="Picture 10" descr="Text&#10;&#10;Description automatically generated with low confidence">
            <a:extLst>
              <a:ext uri="{FF2B5EF4-FFF2-40B4-BE49-F238E27FC236}">
                <a16:creationId xmlns:a16="http://schemas.microsoft.com/office/drawing/2014/main" id="{AE1CB646-C4DE-472E-BD81-1C2B0CF1A618}"/>
              </a:ext>
            </a:extLst>
          </p:cNvPr>
          <p:cNvPicPr>
            <a:picLocks noChangeAspect="1"/>
          </p:cNvPicPr>
          <p:nvPr/>
        </p:nvPicPr>
        <p:blipFill>
          <a:blip r:embed="rId4"/>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276241351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80661" t="66881" r="77"/>
          <a:stretch/>
        </p:blipFill>
        <p:spPr>
          <a:xfrm>
            <a:off x="0" y="0"/>
            <a:ext cx="12192000" cy="6858000"/>
          </a:xfrm>
          <a:prstGeom prst="rect">
            <a:avLst/>
          </a:prstGeom>
        </p:spPr>
      </p:pic>
      <p:sp>
        <p:nvSpPr>
          <p:cNvPr id="2" name="Title 1"/>
          <p:cNvSpPr>
            <a:spLocks noGrp="1"/>
          </p:cNvSpPr>
          <p:nvPr>
            <p:ph type="title"/>
          </p:nvPr>
        </p:nvSpPr>
        <p:spPr>
          <a:xfrm>
            <a:off x="640627" y="208392"/>
            <a:ext cx="8229600" cy="1143000"/>
          </a:xfrm>
        </p:spPr>
        <p:txBody>
          <a:bodyPr>
            <a:normAutofit/>
          </a:bodyPr>
          <a:lstStyle/>
          <a:p>
            <a:pPr eaLnBrk="1" hangingPunct="1"/>
            <a:r>
              <a:rPr lang="en-US" sz="4800" dirty="0">
                <a:solidFill>
                  <a:srgbClr val="1684A5"/>
                </a:solidFill>
                <a:latin typeface="Kozuka Gothic Pr6N B" panose="020B0800000000000000" pitchFamily="34" charset="-128"/>
                <a:ea typeface="Kozuka Gothic Pr6N B" panose="020B0800000000000000" pitchFamily="34" charset="-128"/>
              </a:rPr>
              <a:t>Income vs Expenses</a:t>
            </a:r>
          </a:p>
        </p:txBody>
      </p:sp>
      <p:cxnSp>
        <p:nvCxnSpPr>
          <p:cNvPr id="7" name="Straight Arrow Connector 6"/>
          <p:cNvCxnSpPr/>
          <p:nvPr/>
        </p:nvCxnSpPr>
        <p:spPr>
          <a:xfrm flipV="1">
            <a:off x="638628" y="3411461"/>
            <a:ext cx="5095304" cy="21298"/>
          </a:xfrm>
          <a:prstGeom prst="straightConnector1">
            <a:avLst/>
          </a:prstGeom>
          <a:ln w="57150">
            <a:solidFill>
              <a:srgbClr val="336600"/>
            </a:solidFill>
            <a:tailEnd type="arrow"/>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a:off x="638628" y="5467273"/>
            <a:ext cx="5055617" cy="1588"/>
          </a:xfrm>
          <a:prstGeom prst="straightConnector1">
            <a:avLst/>
          </a:prstGeom>
          <a:ln w="57150">
            <a:solidFill>
              <a:srgbClr val="C00000"/>
            </a:solidFill>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flipV="1">
            <a:off x="5758771" y="1752644"/>
            <a:ext cx="4047286" cy="3714629"/>
          </a:xfrm>
          <a:prstGeom prst="straightConnector1">
            <a:avLst/>
          </a:prstGeom>
          <a:ln w="57150">
            <a:solidFill>
              <a:srgbClr val="C00000"/>
            </a:solidFill>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5758771" y="3432759"/>
            <a:ext cx="3011486" cy="3148486"/>
          </a:xfrm>
          <a:prstGeom prst="straightConnector1">
            <a:avLst/>
          </a:prstGeom>
          <a:ln w="57150">
            <a:solidFill>
              <a:srgbClr val="336600"/>
            </a:solidFill>
            <a:tailEnd type="arrow"/>
          </a:ln>
        </p:spPr>
        <p:style>
          <a:lnRef idx="3">
            <a:schemeClr val="dk1"/>
          </a:lnRef>
          <a:fillRef idx="0">
            <a:schemeClr val="dk1"/>
          </a:fillRef>
          <a:effectRef idx="2">
            <a:schemeClr val="dk1"/>
          </a:effectRef>
          <a:fontRef idx="minor">
            <a:schemeClr val="tx1"/>
          </a:fontRef>
        </p:style>
      </p:cxnSp>
      <p:sp>
        <p:nvSpPr>
          <p:cNvPr id="11" name="TextBox 10"/>
          <p:cNvSpPr txBox="1">
            <a:spLocks noChangeArrowheads="1"/>
          </p:cNvSpPr>
          <p:nvPr/>
        </p:nvSpPr>
        <p:spPr bwMode="auto">
          <a:xfrm>
            <a:off x="638628" y="2887369"/>
            <a:ext cx="3611562" cy="461665"/>
          </a:xfrm>
          <a:prstGeom prst="rect">
            <a:avLst/>
          </a:prstGeom>
          <a:noFill/>
          <a:ln w="9525">
            <a:noFill/>
            <a:miter lim="800000"/>
            <a:headEnd/>
            <a:tailEnd/>
          </a:ln>
        </p:spPr>
        <p:txBody>
          <a:bodyPr wrap="square">
            <a:spAutoFit/>
          </a:bodyPr>
          <a:lstStyle/>
          <a:p>
            <a:r>
              <a:rPr lang="en-US" sz="2400" dirty="0">
                <a:latin typeface="Kozuka Gothic Pr6N B" panose="020B0800000000000000" pitchFamily="34" charset="-128"/>
                <a:ea typeface="Kozuka Gothic Pr6N B" panose="020B0800000000000000" pitchFamily="34" charset="-128"/>
              </a:rPr>
              <a:t>Your Family’s Income</a:t>
            </a:r>
          </a:p>
        </p:txBody>
      </p:sp>
      <p:sp>
        <p:nvSpPr>
          <p:cNvPr id="13" name="TextBox 12"/>
          <p:cNvSpPr txBox="1">
            <a:spLocks noChangeArrowheads="1"/>
          </p:cNvSpPr>
          <p:nvPr/>
        </p:nvSpPr>
        <p:spPr bwMode="auto">
          <a:xfrm>
            <a:off x="638628" y="4589876"/>
            <a:ext cx="3452468" cy="461665"/>
          </a:xfrm>
          <a:prstGeom prst="rect">
            <a:avLst/>
          </a:prstGeom>
          <a:noFill/>
          <a:ln w="9525">
            <a:noFill/>
            <a:miter lim="800000"/>
            <a:headEnd/>
            <a:tailEnd/>
          </a:ln>
        </p:spPr>
        <p:txBody>
          <a:bodyPr wrap="square">
            <a:spAutoFit/>
          </a:bodyPr>
          <a:lstStyle/>
          <a:p>
            <a:r>
              <a:rPr lang="en-US" sz="2400" dirty="0">
                <a:latin typeface="Kozuka Gothic Pr6N B" panose="020B0800000000000000" pitchFamily="34" charset="-128"/>
                <a:ea typeface="Kozuka Gothic Pr6N B" panose="020B0800000000000000" pitchFamily="34" charset="-128"/>
              </a:rPr>
              <a:t>Your Family’s Expenses</a:t>
            </a:r>
          </a:p>
        </p:txBody>
      </p:sp>
      <p:sp>
        <p:nvSpPr>
          <p:cNvPr id="15" name="TextBox 14"/>
          <p:cNvSpPr txBox="1">
            <a:spLocks noChangeArrowheads="1"/>
          </p:cNvSpPr>
          <p:nvPr/>
        </p:nvSpPr>
        <p:spPr bwMode="auto">
          <a:xfrm>
            <a:off x="3845591" y="3764766"/>
            <a:ext cx="3015008" cy="461665"/>
          </a:xfrm>
          <a:prstGeom prst="rect">
            <a:avLst/>
          </a:prstGeom>
          <a:noFill/>
          <a:ln w="9525">
            <a:noFill/>
            <a:miter lim="800000"/>
            <a:headEnd/>
            <a:tailEnd/>
          </a:ln>
        </p:spPr>
        <p:txBody>
          <a:bodyPr wrap="square">
            <a:spAutoFit/>
          </a:bodyPr>
          <a:lstStyle/>
          <a:p>
            <a:r>
              <a:rPr lang="en-US" sz="2400" dirty="0">
                <a:latin typeface="Kozuka Gothic Pr6N B" panose="020B0800000000000000" pitchFamily="34" charset="-128"/>
                <a:ea typeface="Kozuka Gothic Pr6N B" panose="020B0800000000000000" pitchFamily="34" charset="-128"/>
              </a:rPr>
              <a:t>Time Off Work</a:t>
            </a:r>
          </a:p>
        </p:txBody>
      </p:sp>
      <p:sp>
        <p:nvSpPr>
          <p:cNvPr id="16" name="TextBox 15"/>
          <p:cNvSpPr txBox="1">
            <a:spLocks noChangeArrowheads="1"/>
          </p:cNvSpPr>
          <p:nvPr/>
        </p:nvSpPr>
        <p:spPr bwMode="auto">
          <a:xfrm>
            <a:off x="5814438" y="5847847"/>
            <a:ext cx="1981200" cy="461665"/>
          </a:xfrm>
          <a:prstGeom prst="rect">
            <a:avLst/>
          </a:prstGeom>
          <a:noFill/>
          <a:ln w="9525">
            <a:noFill/>
            <a:miter lim="800000"/>
            <a:headEnd/>
            <a:tailEnd/>
          </a:ln>
        </p:spPr>
        <p:txBody>
          <a:bodyPr wrap="square">
            <a:spAutoFit/>
          </a:bodyPr>
          <a:lstStyle/>
          <a:p>
            <a:pPr algn="ctr"/>
            <a:r>
              <a:rPr lang="en-US" sz="2400" dirty="0">
                <a:latin typeface="Kozuka Gothic Pr6N B" panose="020B0800000000000000" pitchFamily="34" charset="-128"/>
                <a:ea typeface="Kozuka Gothic Pr6N B" panose="020B0800000000000000" pitchFamily="34" charset="-128"/>
              </a:rPr>
              <a:t>Co-Pays</a:t>
            </a:r>
          </a:p>
        </p:txBody>
      </p:sp>
      <p:sp>
        <p:nvSpPr>
          <p:cNvPr id="17" name="TextBox 16"/>
          <p:cNvSpPr txBox="1">
            <a:spLocks noChangeArrowheads="1"/>
          </p:cNvSpPr>
          <p:nvPr/>
        </p:nvSpPr>
        <p:spPr bwMode="auto">
          <a:xfrm>
            <a:off x="5925562" y="5447664"/>
            <a:ext cx="1870075" cy="461665"/>
          </a:xfrm>
          <a:prstGeom prst="rect">
            <a:avLst/>
          </a:prstGeom>
          <a:noFill/>
          <a:ln w="9525">
            <a:noFill/>
            <a:miter lim="800000"/>
            <a:headEnd/>
            <a:tailEnd/>
          </a:ln>
        </p:spPr>
        <p:txBody>
          <a:bodyPr wrap="square">
            <a:spAutoFit/>
          </a:bodyPr>
          <a:lstStyle/>
          <a:p>
            <a:r>
              <a:rPr lang="en-US" sz="2400" dirty="0">
                <a:latin typeface="Kozuka Gothic Pr6N B" panose="020B0800000000000000" pitchFamily="34" charset="-128"/>
                <a:ea typeface="Kozuka Gothic Pr6N B" panose="020B0800000000000000" pitchFamily="34" charset="-128"/>
              </a:rPr>
              <a:t>Deductibles</a:t>
            </a:r>
          </a:p>
        </p:txBody>
      </p:sp>
      <p:cxnSp>
        <p:nvCxnSpPr>
          <p:cNvPr id="18" name="Straight Arrow Connector 17"/>
          <p:cNvCxnSpPr/>
          <p:nvPr/>
        </p:nvCxnSpPr>
        <p:spPr>
          <a:xfrm flipV="1">
            <a:off x="5761944" y="960984"/>
            <a:ext cx="2747976" cy="2406054"/>
          </a:xfrm>
          <a:prstGeom prst="straightConnector1">
            <a:avLst/>
          </a:prstGeom>
          <a:ln w="57150">
            <a:solidFill>
              <a:srgbClr val="336600"/>
            </a:solidFill>
            <a:tailEnd type="arrow"/>
          </a:ln>
        </p:spPr>
        <p:style>
          <a:lnRef idx="3">
            <a:schemeClr val="dk1"/>
          </a:lnRef>
          <a:fillRef idx="0">
            <a:schemeClr val="dk1"/>
          </a:fillRef>
          <a:effectRef idx="2">
            <a:schemeClr val="dk1"/>
          </a:effectRef>
          <a:fontRef idx="minor">
            <a:schemeClr val="tx1"/>
          </a:fontRef>
        </p:style>
      </p:cxnSp>
      <p:sp>
        <p:nvSpPr>
          <p:cNvPr id="19" name="TextBox 18"/>
          <p:cNvSpPr txBox="1">
            <a:spLocks noChangeArrowheads="1"/>
          </p:cNvSpPr>
          <p:nvPr/>
        </p:nvSpPr>
        <p:spPr bwMode="auto">
          <a:xfrm>
            <a:off x="7816417" y="4804039"/>
            <a:ext cx="2325914" cy="461665"/>
          </a:xfrm>
          <a:prstGeom prst="rect">
            <a:avLst/>
          </a:prstGeom>
          <a:noFill/>
          <a:ln w="9525">
            <a:noFill/>
            <a:miter lim="800000"/>
            <a:headEnd/>
            <a:tailEnd/>
          </a:ln>
        </p:spPr>
        <p:txBody>
          <a:bodyPr wrap="square">
            <a:spAutoFit/>
          </a:bodyPr>
          <a:lstStyle/>
          <a:p>
            <a:pPr algn="ctr"/>
            <a:r>
              <a:rPr lang="en-US" sz="2400" dirty="0">
                <a:latin typeface="Kozuka Gothic Pr6N B" panose="020B0800000000000000" pitchFamily="34" charset="-128"/>
                <a:ea typeface="Kozuka Gothic Pr6N B" panose="020B0800000000000000" pitchFamily="34" charset="-128"/>
              </a:rPr>
              <a:t>Recovery Time</a:t>
            </a:r>
          </a:p>
        </p:txBody>
      </p:sp>
      <p:sp>
        <p:nvSpPr>
          <p:cNvPr id="20" name="Left-Right Arrow 19"/>
          <p:cNvSpPr>
            <a:spLocks noChangeArrowheads="1"/>
          </p:cNvSpPr>
          <p:nvPr/>
        </p:nvSpPr>
        <p:spPr bwMode="auto">
          <a:xfrm rot="2904900">
            <a:off x="6213535" y="3181589"/>
            <a:ext cx="1301750" cy="354012"/>
          </a:xfrm>
          <a:prstGeom prst="leftRightArrow">
            <a:avLst>
              <a:gd name="adj1" fmla="val 50000"/>
              <a:gd name="adj2" fmla="val 49999"/>
            </a:avLst>
          </a:prstGeom>
          <a:solidFill>
            <a:srgbClr val="002060"/>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2000">
              <a:latin typeface="You2013" panose="02000000000000000000" pitchFamily="2" charset="0"/>
            </a:endParaRPr>
          </a:p>
        </p:txBody>
      </p:sp>
      <p:sp>
        <p:nvSpPr>
          <p:cNvPr id="21" name="TextBox 20"/>
          <p:cNvSpPr txBox="1">
            <a:spLocks noChangeArrowheads="1"/>
          </p:cNvSpPr>
          <p:nvPr/>
        </p:nvSpPr>
        <p:spPr bwMode="auto">
          <a:xfrm rot="19058937">
            <a:off x="6385291" y="1223308"/>
            <a:ext cx="4557861" cy="1077218"/>
          </a:xfrm>
          <a:prstGeom prst="rect">
            <a:avLst/>
          </a:prstGeom>
          <a:noFill/>
          <a:ln w="9525">
            <a:noFill/>
            <a:miter lim="800000"/>
            <a:headEnd/>
            <a:tailEnd/>
          </a:ln>
        </p:spPr>
        <p:txBody>
          <a:bodyPr wrap="square">
            <a:spAutoFit/>
          </a:bodyPr>
          <a:lstStyle/>
          <a:p>
            <a:pPr algn="ctr"/>
            <a:r>
              <a:rPr lang="en-US" sz="3200" dirty="0">
                <a:effectLst>
                  <a:outerShdw blurRad="38100" dist="38100" dir="2700000" algn="tl">
                    <a:srgbClr val="000000">
                      <a:alpha val="43137"/>
                    </a:srgbClr>
                  </a:outerShdw>
                </a:effectLst>
                <a:latin typeface="Kozuka Gothic Pr6N B" panose="020B0800000000000000" pitchFamily="34" charset="-128"/>
                <a:ea typeface="Kozuka Gothic Pr6N B" panose="020B0800000000000000" pitchFamily="34" charset="-128"/>
              </a:rPr>
              <a:t>Additional Income </a:t>
            </a:r>
          </a:p>
          <a:p>
            <a:pPr algn="ctr"/>
            <a:r>
              <a:rPr lang="en-US" sz="3200" dirty="0">
                <a:effectLst>
                  <a:outerShdw blurRad="38100" dist="38100" dir="2700000" algn="tl">
                    <a:srgbClr val="000000">
                      <a:alpha val="43137"/>
                    </a:srgbClr>
                  </a:outerShdw>
                </a:effectLst>
                <a:latin typeface="Kozuka Gothic Pr6N B" panose="020B0800000000000000" pitchFamily="34" charset="-128"/>
                <a:ea typeface="Kozuka Gothic Pr6N B" panose="020B0800000000000000" pitchFamily="34" charset="-128"/>
              </a:rPr>
              <a:t>From </a:t>
            </a:r>
            <a:r>
              <a:rPr lang="en-US" sz="3200" u="sng" dirty="0">
                <a:effectLst>
                  <a:outerShdw blurRad="38100" dist="38100" dir="2700000" algn="tl">
                    <a:srgbClr val="000000">
                      <a:alpha val="43137"/>
                    </a:srgbClr>
                  </a:outerShdw>
                </a:effectLst>
                <a:latin typeface="Kozuka Gothic Pr6N B" panose="020B0800000000000000" pitchFamily="34" charset="-128"/>
                <a:ea typeface="Kozuka Gothic Pr6N B" panose="020B0800000000000000" pitchFamily="34" charset="-128"/>
              </a:rPr>
              <a:t>Living Benefits!!!</a:t>
            </a:r>
          </a:p>
        </p:txBody>
      </p:sp>
      <p:sp>
        <p:nvSpPr>
          <p:cNvPr id="22" name="TextBox 21"/>
          <p:cNvSpPr txBox="1">
            <a:spLocks noChangeArrowheads="1"/>
          </p:cNvSpPr>
          <p:nvPr/>
        </p:nvSpPr>
        <p:spPr bwMode="auto">
          <a:xfrm>
            <a:off x="7612137" y="3587750"/>
            <a:ext cx="2734474" cy="1015663"/>
          </a:xfrm>
          <a:prstGeom prst="rect">
            <a:avLst/>
          </a:prstGeom>
          <a:noFill/>
          <a:ln w="9525">
            <a:noFill/>
            <a:miter lim="800000"/>
            <a:headEnd/>
            <a:tailEnd/>
          </a:ln>
        </p:spPr>
        <p:txBody>
          <a:bodyPr wrap="square">
            <a:spAutoFit/>
          </a:bodyPr>
          <a:lstStyle/>
          <a:p>
            <a:pPr algn="ctr"/>
            <a:r>
              <a:rPr lang="en-US" sz="6000" b="1" dirty="0">
                <a:solidFill>
                  <a:srgbClr val="C00000"/>
                </a:solidFill>
                <a:latin typeface="Kozuka Gothic Pr6N B" panose="020B0800000000000000" pitchFamily="34" charset="-128"/>
                <a:ea typeface="Kozuka Gothic Pr6N B" panose="020B0800000000000000" pitchFamily="34" charset="-128"/>
              </a:rPr>
              <a:t>DEBT</a:t>
            </a:r>
          </a:p>
        </p:txBody>
      </p:sp>
      <p:pic>
        <p:nvPicPr>
          <p:cNvPr id="25" name="Picture 24" descr="Text&#10;&#10;Description automatically generated with low confidence">
            <a:extLst>
              <a:ext uri="{FF2B5EF4-FFF2-40B4-BE49-F238E27FC236}">
                <a16:creationId xmlns:a16="http://schemas.microsoft.com/office/drawing/2014/main" id="{68076740-8AA2-40DA-B894-EB5E67CA35BD}"/>
              </a:ext>
            </a:extLst>
          </p:cNvPr>
          <p:cNvPicPr>
            <a:picLocks noChangeAspect="1"/>
          </p:cNvPicPr>
          <p:nvPr/>
        </p:nvPicPr>
        <p:blipFill>
          <a:blip r:embed="rId4"/>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2758849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p:cTn id="65" dur="500" fill="hold"/>
                                        <p:tgtEl>
                                          <p:spTgt spid="22"/>
                                        </p:tgtEl>
                                        <p:attrNameLst>
                                          <p:attrName>ppt_w</p:attrName>
                                        </p:attrNameLst>
                                      </p:cBhvr>
                                      <p:tavLst>
                                        <p:tav tm="0">
                                          <p:val>
                                            <p:fltVal val="0"/>
                                          </p:val>
                                        </p:tav>
                                        <p:tav tm="100000">
                                          <p:val>
                                            <p:strVal val="#ppt_w"/>
                                          </p:val>
                                        </p:tav>
                                      </p:tavLst>
                                    </p:anim>
                                    <p:anim calcmode="lin" valueType="num">
                                      <p:cBhvr>
                                        <p:cTn id="66"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1000" fill="hold"/>
                                        <p:tgtEl>
                                          <p:spTgt spid="18"/>
                                        </p:tgtEl>
                                        <p:attrNameLst>
                                          <p:attrName>ppt_w</p:attrName>
                                        </p:attrNameLst>
                                      </p:cBhvr>
                                      <p:tavLst>
                                        <p:tav tm="0">
                                          <p:val>
                                            <p:fltVal val="0"/>
                                          </p:val>
                                        </p:tav>
                                        <p:tav tm="100000">
                                          <p:val>
                                            <p:strVal val="#ppt_w"/>
                                          </p:val>
                                        </p:tav>
                                      </p:tavLst>
                                    </p:anim>
                                    <p:anim calcmode="lin" valueType="num">
                                      <p:cBhvr>
                                        <p:cTn id="72" dur="1000" fill="hold"/>
                                        <p:tgtEl>
                                          <p:spTgt spid="18"/>
                                        </p:tgtEl>
                                        <p:attrNameLst>
                                          <p:attrName>ppt_h</p:attrName>
                                        </p:attrNameLst>
                                      </p:cBhvr>
                                      <p:tavLst>
                                        <p:tav tm="0">
                                          <p:val>
                                            <p:fltVal val="0"/>
                                          </p:val>
                                        </p:tav>
                                        <p:tav tm="100000">
                                          <p:val>
                                            <p:strVal val="#ppt_h"/>
                                          </p:val>
                                        </p:tav>
                                      </p:tavLst>
                                    </p:anim>
                                    <p:anim calcmode="lin" valueType="num">
                                      <p:cBhvr>
                                        <p:cTn id="73"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23" presetClass="entr" presetSubtype="16"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p:cTn id="85" dur="500" fill="hold"/>
                                        <p:tgtEl>
                                          <p:spTgt spid="21"/>
                                        </p:tgtEl>
                                        <p:attrNameLst>
                                          <p:attrName>ppt_w</p:attrName>
                                        </p:attrNameLst>
                                      </p:cBhvr>
                                      <p:tavLst>
                                        <p:tav tm="0">
                                          <p:val>
                                            <p:fltVal val="0"/>
                                          </p:val>
                                        </p:tav>
                                        <p:tav tm="100000">
                                          <p:val>
                                            <p:strVal val="#ppt_w"/>
                                          </p:val>
                                        </p:tav>
                                      </p:tavLst>
                                    </p:anim>
                                    <p:anim calcmode="lin" valueType="num">
                                      <p:cBhvr>
                                        <p:cTn id="86"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17" grpId="0"/>
      <p:bldP spid="19" grpId="0"/>
      <p:bldP spid="20" grpId="0" animBg="1"/>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9236" y="0"/>
            <a:ext cx="12191999" cy="2045855"/>
          </a:xfrm>
          <a:prstGeom prst="rect">
            <a:avLst/>
          </a:prstGeom>
          <a:solidFill>
            <a:srgbClr val="05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25" name="Title 1"/>
          <p:cNvSpPr txBox="1">
            <a:spLocks/>
          </p:cNvSpPr>
          <p:nvPr/>
        </p:nvSpPr>
        <p:spPr>
          <a:xfrm>
            <a:off x="390525" y="457200"/>
            <a:ext cx="11410950" cy="1339273"/>
          </a:xfrm>
          <a:prstGeom prst="rect">
            <a:avLst/>
          </a:prstGeom>
          <a:effectLst>
            <a:outerShdw blurRad="50800" dist="762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FFFFFF"/>
                </a:solidFill>
                <a:latin typeface="Arial" charset="0"/>
                <a:ea typeface="Arial" charset="0"/>
                <a:cs typeface="Arial" charset="0"/>
              </a:rPr>
              <a:t>RETIREMENT BATTLE</a:t>
            </a:r>
          </a:p>
          <a:p>
            <a:pPr algn="ctr"/>
            <a:r>
              <a:rPr lang="en-US" sz="4800" b="1" dirty="0">
                <a:solidFill>
                  <a:srgbClr val="FFFFFF"/>
                </a:solidFill>
                <a:latin typeface="Arial" charset="0"/>
                <a:ea typeface="Arial" charset="0"/>
                <a:cs typeface="Arial" charset="0"/>
              </a:rPr>
              <a:t>#1</a:t>
            </a:r>
          </a:p>
        </p:txBody>
      </p:sp>
      <p:sp>
        <p:nvSpPr>
          <p:cNvPr id="5" name="Content Placeholder 2"/>
          <p:cNvSpPr txBox="1">
            <a:spLocks/>
          </p:cNvSpPr>
          <p:nvPr/>
        </p:nvSpPr>
        <p:spPr>
          <a:xfrm>
            <a:off x="838199" y="2079500"/>
            <a:ext cx="10515600" cy="685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US" sz="3600" b="1" u="sng" dirty="0">
              <a:latin typeface="Arial" charset="0"/>
              <a:ea typeface="Arial" charset="0"/>
              <a:cs typeface="Arial" charset="0"/>
            </a:endParaRPr>
          </a:p>
        </p:txBody>
      </p:sp>
      <p:sp>
        <p:nvSpPr>
          <p:cNvPr id="8" name="Rectangle 14">
            <a:extLst>
              <a:ext uri="{FF2B5EF4-FFF2-40B4-BE49-F238E27FC236}">
                <a16:creationId xmlns:a16="http://schemas.microsoft.com/office/drawing/2014/main" id="{6D8077DF-DC41-0944-92F3-F8176F1D4247}"/>
              </a:ext>
            </a:extLst>
          </p:cNvPr>
          <p:cNvSpPr>
            <a:spLocks noChangeArrowheads="1"/>
          </p:cNvSpPr>
          <p:nvPr/>
        </p:nvSpPr>
        <p:spPr bwMode="auto">
          <a:xfrm>
            <a:off x="3267075" y="2064419"/>
            <a:ext cx="8534400" cy="715962"/>
          </a:xfrm>
          <a:prstGeom prst="rect">
            <a:avLst/>
          </a:prstGeom>
          <a:noFill/>
          <a:ln w="9525">
            <a:noFill/>
            <a:miter lim="800000"/>
            <a:headEnd/>
            <a:tailEnd/>
          </a:ln>
        </p:spPr>
        <p:txBody>
          <a:bodyPr anchor="ctr"/>
          <a:lstStyle/>
          <a:p>
            <a:r>
              <a:rPr lang="en-US" sz="3200" b="1" dirty="0">
                <a:solidFill>
                  <a:schemeClr val="accent2"/>
                </a:solidFill>
              </a:rPr>
              <a:t>Winning the Battle of Inflation</a:t>
            </a:r>
          </a:p>
          <a:p>
            <a:pPr algn="l"/>
            <a:endParaRPr lang="en-US" sz="1000" dirty="0">
              <a:solidFill>
                <a:schemeClr val="bg1"/>
              </a:solidFill>
              <a:latin typeface="Times New Roman" pitchFamily="18" charset="0"/>
            </a:endParaRPr>
          </a:p>
        </p:txBody>
      </p:sp>
      <p:sp>
        <p:nvSpPr>
          <p:cNvPr id="9" name="Rectangle 5">
            <a:extLst>
              <a:ext uri="{FF2B5EF4-FFF2-40B4-BE49-F238E27FC236}">
                <a16:creationId xmlns:a16="http://schemas.microsoft.com/office/drawing/2014/main" id="{A7D2C120-ECF2-A048-AE13-812B90F10B67}"/>
              </a:ext>
            </a:extLst>
          </p:cNvPr>
          <p:cNvSpPr txBox="1">
            <a:spLocks noChangeArrowheads="1"/>
          </p:cNvSpPr>
          <p:nvPr/>
        </p:nvSpPr>
        <p:spPr>
          <a:xfrm>
            <a:off x="180663" y="3657089"/>
            <a:ext cx="4796072" cy="10668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buFontTx/>
              <a:buNone/>
            </a:pPr>
            <a:r>
              <a:rPr lang="en-US" sz="1000" dirty="0"/>
              <a:t>     </a:t>
            </a:r>
            <a:r>
              <a:rPr lang="en-US" dirty="0"/>
              <a:t>If you invest $1000 at 3% interest, it will </a:t>
            </a:r>
            <a:r>
              <a:rPr lang="en-US" b="1" dirty="0"/>
              <a:t>Double</a:t>
            </a:r>
            <a:r>
              <a:rPr lang="en-US" dirty="0"/>
              <a:t> in 24 years because 72 divided by 3 equals 24</a:t>
            </a:r>
          </a:p>
        </p:txBody>
      </p:sp>
      <p:graphicFrame>
        <p:nvGraphicFramePr>
          <p:cNvPr id="14" name="Object 9">
            <a:extLst>
              <a:ext uri="{FF2B5EF4-FFF2-40B4-BE49-F238E27FC236}">
                <a16:creationId xmlns:a16="http://schemas.microsoft.com/office/drawing/2014/main" id="{60FF2B1B-E339-3046-AF63-70010114A535}"/>
              </a:ext>
            </a:extLst>
          </p:cNvPr>
          <p:cNvGraphicFramePr>
            <a:graphicFrameLocks noChangeAspect="1"/>
          </p:cNvGraphicFramePr>
          <p:nvPr>
            <p:extLst>
              <p:ext uri="{D42A27DB-BD31-4B8C-83A1-F6EECF244321}">
                <p14:modId xmlns:p14="http://schemas.microsoft.com/office/powerpoint/2010/main" val="3554370171"/>
              </p:ext>
            </p:extLst>
          </p:nvPr>
        </p:nvGraphicFramePr>
        <p:xfrm>
          <a:off x="3792279" y="2322277"/>
          <a:ext cx="8839200" cy="4572000"/>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descr="Text&#10;&#10;Description automatically generated with low confidence">
            <a:extLst>
              <a:ext uri="{FF2B5EF4-FFF2-40B4-BE49-F238E27FC236}">
                <a16:creationId xmlns:a16="http://schemas.microsoft.com/office/drawing/2014/main" id="{B56034FA-F5D4-49BE-89FA-191DDC73DF0D}"/>
              </a:ext>
            </a:extLst>
          </p:cNvPr>
          <p:cNvPicPr>
            <a:picLocks noChangeAspect="1"/>
          </p:cNvPicPr>
          <p:nvPr/>
        </p:nvPicPr>
        <p:blipFill>
          <a:blip r:embed="rId4"/>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3251057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9236" y="0"/>
            <a:ext cx="12191999" cy="2045855"/>
          </a:xfrm>
          <a:prstGeom prst="rect">
            <a:avLst/>
          </a:prstGeom>
          <a:solidFill>
            <a:srgbClr val="05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25" name="Title 1"/>
          <p:cNvSpPr txBox="1">
            <a:spLocks/>
          </p:cNvSpPr>
          <p:nvPr/>
        </p:nvSpPr>
        <p:spPr>
          <a:xfrm>
            <a:off x="390525" y="457200"/>
            <a:ext cx="11410950" cy="1339273"/>
          </a:xfrm>
          <a:prstGeom prst="rect">
            <a:avLst/>
          </a:prstGeom>
          <a:effectLst>
            <a:outerShdw blurRad="50800" dist="762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FFFFFF"/>
                </a:solidFill>
                <a:latin typeface="Arial" charset="0"/>
                <a:ea typeface="Arial" charset="0"/>
                <a:cs typeface="Arial" charset="0"/>
              </a:rPr>
              <a:t>RETIREMENT BATTLE</a:t>
            </a:r>
          </a:p>
          <a:p>
            <a:pPr algn="ctr"/>
            <a:r>
              <a:rPr lang="en-US" sz="4800" b="1" dirty="0">
                <a:solidFill>
                  <a:srgbClr val="FFFFFF"/>
                </a:solidFill>
                <a:latin typeface="Arial" charset="0"/>
                <a:ea typeface="Arial" charset="0"/>
                <a:cs typeface="Arial" charset="0"/>
              </a:rPr>
              <a:t>#1</a:t>
            </a:r>
          </a:p>
        </p:txBody>
      </p:sp>
      <p:sp>
        <p:nvSpPr>
          <p:cNvPr id="5" name="Content Placeholder 2"/>
          <p:cNvSpPr txBox="1">
            <a:spLocks/>
          </p:cNvSpPr>
          <p:nvPr/>
        </p:nvSpPr>
        <p:spPr>
          <a:xfrm>
            <a:off x="838199" y="2079500"/>
            <a:ext cx="10515600" cy="685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US" sz="3600" b="1" u="sng" dirty="0">
              <a:latin typeface="Arial" charset="0"/>
              <a:ea typeface="Arial" charset="0"/>
              <a:cs typeface="Arial" charset="0"/>
            </a:endParaRPr>
          </a:p>
        </p:txBody>
      </p:sp>
      <p:sp>
        <p:nvSpPr>
          <p:cNvPr id="8" name="Rectangle 14">
            <a:extLst>
              <a:ext uri="{FF2B5EF4-FFF2-40B4-BE49-F238E27FC236}">
                <a16:creationId xmlns:a16="http://schemas.microsoft.com/office/drawing/2014/main" id="{6D8077DF-DC41-0944-92F3-F8176F1D4247}"/>
              </a:ext>
            </a:extLst>
          </p:cNvPr>
          <p:cNvSpPr>
            <a:spLocks noChangeArrowheads="1"/>
          </p:cNvSpPr>
          <p:nvPr/>
        </p:nvSpPr>
        <p:spPr bwMode="auto">
          <a:xfrm>
            <a:off x="3267075" y="2064419"/>
            <a:ext cx="8534400" cy="715962"/>
          </a:xfrm>
          <a:prstGeom prst="rect">
            <a:avLst/>
          </a:prstGeom>
          <a:noFill/>
          <a:ln w="9525">
            <a:noFill/>
            <a:miter lim="800000"/>
            <a:headEnd/>
            <a:tailEnd/>
          </a:ln>
        </p:spPr>
        <p:txBody>
          <a:bodyPr anchor="ctr"/>
          <a:lstStyle/>
          <a:p>
            <a:r>
              <a:rPr lang="en-US" sz="3200" b="1" dirty="0">
                <a:solidFill>
                  <a:schemeClr val="accent2"/>
                </a:solidFill>
              </a:rPr>
              <a:t>Winning the Battle of Inflation</a:t>
            </a:r>
          </a:p>
          <a:p>
            <a:pPr algn="l"/>
            <a:endParaRPr lang="en-US" sz="1000" dirty="0">
              <a:solidFill>
                <a:schemeClr val="bg1"/>
              </a:solidFill>
              <a:latin typeface="Times New Roman" pitchFamily="18" charset="0"/>
            </a:endParaRPr>
          </a:p>
        </p:txBody>
      </p:sp>
      <p:sp>
        <p:nvSpPr>
          <p:cNvPr id="9" name="Rectangle 5">
            <a:extLst>
              <a:ext uri="{FF2B5EF4-FFF2-40B4-BE49-F238E27FC236}">
                <a16:creationId xmlns:a16="http://schemas.microsoft.com/office/drawing/2014/main" id="{A7D2C120-ECF2-A048-AE13-812B90F10B67}"/>
              </a:ext>
            </a:extLst>
          </p:cNvPr>
          <p:cNvSpPr txBox="1">
            <a:spLocks noChangeArrowheads="1"/>
          </p:cNvSpPr>
          <p:nvPr/>
        </p:nvSpPr>
        <p:spPr>
          <a:xfrm>
            <a:off x="180663" y="3657089"/>
            <a:ext cx="4796072" cy="10668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buFontTx/>
              <a:buNone/>
            </a:pPr>
            <a:r>
              <a:rPr lang="en-US" sz="1000" dirty="0"/>
              <a:t>     </a:t>
            </a:r>
            <a:r>
              <a:rPr lang="en-US" dirty="0"/>
              <a:t>If you invest $1000 at 12% interest, it will </a:t>
            </a:r>
            <a:r>
              <a:rPr lang="en-US" b="1" dirty="0"/>
              <a:t>Double</a:t>
            </a:r>
            <a:r>
              <a:rPr lang="en-US" dirty="0"/>
              <a:t> in 6 years because 72 divided by 12 equals 6</a:t>
            </a:r>
          </a:p>
        </p:txBody>
      </p:sp>
      <p:graphicFrame>
        <p:nvGraphicFramePr>
          <p:cNvPr id="10" name="Object 4">
            <a:extLst>
              <a:ext uri="{FF2B5EF4-FFF2-40B4-BE49-F238E27FC236}">
                <a16:creationId xmlns:a16="http://schemas.microsoft.com/office/drawing/2014/main" id="{83074359-EE19-294D-A791-E6A1B1E924B3}"/>
              </a:ext>
            </a:extLst>
          </p:cNvPr>
          <p:cNvGraphicFramePr>
            <a:graphicFrameLocks noChangeAspect="1"/>
          </p:cNvGraphicFramePr>
          <p:nvPr>
            <p:extLst>
              <p:ext uri="{D42A27DB-BD31-4B8C-83A1-F6EECF244321}">
                <p14:modId xmlns:p14="http://schemas.microsoft.com/office/powerpoint/2010/main" val="427767218"/>
              </p:ext>
            </p:extLst>
          </p:nvPr>
        </p:nvGraphicFramePr>
        <p:xfrm>
          <a:off x="5192336" y="2516109"/>
          <a:ext cx="6615112" cy="4521200"/>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descr="Text&#10;&#10;Description automatically generated with low confidence">
            <a:extLst>
              <a:ext uri="{FF2B5EF4-FFF2-40B4-BE49-F238E27FC236}">
                <a16:creationId xmlns:a16="http://schemas.microsoft.com/office/drawing/2014/main" id="{30863A28-C810-4825-B237-D0536C24CA92}"/>
              </a:ext>
            </a:extLst>
          </p:cNvPr>
          <p:cNvPicPr>
            <a:picLocks noChangeAspect="1"/>
          </p:cNvPicPr>
          <p:nvPr/>
        </p:nvPicPr>
        <p:blipFill>
          <a:blip r:embed="rId4"/>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1279384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9236" y="0"/>
            <a:ext cx="12191999" cy="2045855"/>
          </a:xfrm>
          <a:prstGeom prst="rect">
            <a:avLst/>
          </a:prstGeom>
          <a:solidFill>
            <a:srgbClr val="05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25" name="Title 1"/>
          <p:cNvSpPr txBox="1">
            <a:spLocks/>
          </p:cNvSpPr>
          <p:nvPr/>
        </p:nvSpPr>
        <p:spPr>
          <a:xfrm>
            <a:off x="390525" y="457200"/>
            <a:ext cx="11410950" cy="1339273"/>
          </a:xfrm>
          <a:prstGeom prst="rect">
            <a:avLst/>
          </a:prstGeom>
          <a:effectLst>
            <a:outerShdw blurRad="50800" dist="762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FFFFFF"/>
                </a:solidFill>
                <a:latin typeface="Arial" charset="0"/>
                <a:ea typeface="Arial" charset="0"/>
                <a:cs typeface="Arial" charset="0"/>
              </a:rPr>
              <a:t>RETIREMENT BATTLE</a:t>
            </a:r>
          </a:p>
          <a:p>
            <a:pPr algn="ctr"/>
            <a:r>
              <a:rPr lang="en-US" sz="4800" b="1" dirty="0">
                <a:solidFill>
                  <a:srgbClr val="FFFFFF"/>
                </a:solidFill>
                <a:latin typeface="Arial" charset="0"/>
                <a:ea typeface="Arial" charset="0"/>
                <a:cs typeface="Arial" charset="0"/>
              </a:rPr>
              <a:t>#2</a:t>
            </a:r>
          </a:p>
        </p:txBody>
      </p:sp>
      <p:sp>
        <p:nvSpPr>
          <p:cNvPr id="5" name="Content Placeholder 2"/>
          <p:cNvSpPr txBox="1">
            <a:spLocks/>
          </p:cNvSpPr>
          <p:nvPr/>
        </p:nvSpPr>
        <p:spPr>
          <a:xfrm>
            <a:off x="838199" y="2079500"/>
            <a:ext cx="10515600" cy="685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US" sz="3600" b="1" u="sng" dirty="0">
              <a:latin typeface="Arial" charset="0"/>
              <a:ea typeface="Arial" charset="0"/>
              <a:cs typeface="Arial" charset="0"/>
            </a:endParaRPr>
          </a:p>
        </p:txBody>
      </p:sp>
      <p:sp>
        <p:nvSpPr>
          <p:cNvPr id="11" name="TextBox 10">
            <a:extLst>
              <a:ext uri="{FF2B5EF4-FFF2-40B4-BE49-F238E27FC236}">
                <a16:creationId xmlns:a16="http://schemas.microsoft.com/office/drawing/2014/main" id="{5EE51C66-EFE3-444C-85BC-2F577F15B1FA}"/>
              </a:ext>
            </a:extLst>
          </p:cNvPr>
          <p:cNvSpPr txBox="1"/>
          <p:nvPr/>
        </p:nvSpPr>
        <p:spPr>
          <a:xfrm>
            <a:off x="390525" y="3888816"/>
            <a:ext cx="6835076" cy="923330"/>
          </a:xfrm>
          <a:prstGeom prst="rect">
            <a:avLst/>
          </a:prstGeom>
          <a:noFill/>
        </p:spPr>
        <p:txBody>
          <a:bodyPr wrap="none" rtlCol="0">
            <a:spAutoFit/>
          </a:bodyPr>
          <a:lstStyle/>
          <a:p>
            <a:r>
              <a:rPr lang="en-US" sz="5400" dirty="0">
                <a:latin typeface="Cooper Black" pitchFamily="18" charset="0"/>
              </a:rPr>
              <a:t>The Battle of Taxes</a:t>
            </a:r>
          </a:p>
        </p:txBody>
      </p:sp>
      <p:pic>
        <p:nvPicPr>
          <p:cNvPr id="7" name="Picture 2" descr="C:\Documents and Settings\PPercival\Local Settings\Temporary Internet Files\Content.IE5\M0HTEMCQ\MCj04396000000[1].png">
            <a:extLst>
              <a:ext uri="{FF2B5EF4-FFF2-40B4-BE49-F238E27FC236}">
                <a16:creationId xmlns:a16="http://schemas.microsoft.com/office/drawing/2014/main" id="{50E3992E-1057-7E47-A8E0-A5D2DFF43BD2}"/>
              </a:ext>
            </a:extLst>
          </p:cNvPr>
          <p:cNvPicPr>
            <a:picLocks noChangeAspect="1" noChangeArrowheads="1"/>
          </p:cNvPicPr>
          <p:nvPr/>
        </p:nvPicPr>
        <p:blipFill>
          <a:blip r:embed="rId3" cstate="print"/>
          <a:stretch>
            <a:fillRect/>
          </a:stretch>
        </p:blipFill>
        <p:spPr bwMode="auto">
          <a:xfrm>
            <a:off x="7225601" y="2253673"/>
            <a:ext cx="3285612" cy="4389120"/>
          </a:xfrm>
          <a:prstGeom prst="rect">
            <a:avLst/>
          </a:prstGeom>
          <a:noFill/>
        </p:spPr>
      </p:pic>
      <p:pic>
        <p:nvPicPr>
          <p:cNvPr id="9" name="Picture 8" descr="Text&#10;&#10;Description automatically generated with low confidence">
            <a:extLst>
              <a:ext uri="{FF2B5EF4-FFF2-40B4-BE49-F238E27FC236}">
                <a16:creationId xmlns:a16="http://schemas.microsoft.com/office/drawing/2014/main" id="{000CB31F-47DC-4056-B4C6-5BC12006C09E}"/>
              </a:ext>
            </a:extLst>
          </p:cNvPr>
          <p:cNvPicPr>
            <a:picLocks noChangeAspect="1"/>
          </p:cNvPicPr>
          <p:nvPr/>
        </p:nvPicPr>
        <p:blipFill>
          <a:blip r:embed="rId4"/>
          <a:stretch>
            <a:fillRect/>
          </a:stretch>
        </p:blipFill>
        <p:spPr>
          <a:xfrm>
            <a:off x="10728073" y="6241388"/>
            <a:ext cx="1251451" cy="457201"/>
          </a:xfrm>
          <a:prstGeom prst="rect">
            <a:avLst/>
          </a:prstGeom>
        </p:spPr>
      </p:pic>
    </p:spTree>
    <p:extLst>
      <p:ext uri="{BB962C8B-B14F-4D97-AF65-F5344CB8AC3E}">
        <p14:creationId xmlns:p14="http://schemas.microsoft.com/office/powerpoint/2010/main" val="1821685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0" y="0"/>
            <a:ext cx="12192000" cy="6858000"/>
          </a:xfrm>
          <a:prstGeom prst="rect">
            <a:avLst/>
          </a:prstGeom>
          <a:gradFill flip="none" rotWithShape="1">
            <a:gsLst>
              <a:gs pos="100000">
                <a:srgbClr val="0E659A"/>
              </a:gs>
              <a:gs pos="56000">
                <a:srgbClr val="0F3F6A"/>
              </a:gs>
            </a:gsLst>
            <a:lin ang="5400000" scaled="1"/>
            <a:tileRect/>
          </a:gradFill>
          <a:ln w="254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pic>
        <p:nvPicPr>
          <p:cNvPr id="5" name="Picture 4"/>
          <p:cNvPicPr>
            <a:picLocks noChangeAspect="1"/>
          </p:cNvPicPr>
          <p:nvPr/>
        </p:nvPicPr>
        <p:blipFill>
          <a:blip r:embed="rId3">
            <a:alphaModFix amt="6000"/>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Lst>
          </a:blip>
          <a:stretch>
            <a:fillRect/>
          </a:stretch>
        </p:blipFill>
        <p:spPr>
          <a:xfrm>
            <a:off x="541867" y="0"/>
            <a:ext cx="11088116" cy="6858000"/>
          </a:xfrm>
          <a:prstGeom prst="rect">
            <a:avLst/>
          </a:prstGeom>
          <a:noFill/>
        </p:spPr>
      </p:pic>
      <p:sp>
        <p:nvSpPr>
          <p:cNvPr id="21" name="Rectangle 20"/>
          <p:cNvSpPr/>
          <p:nvPr/>
        </p:nvSpPr>
        <p:spPr bwMode="auto">
          <a:xfrm>
            <a:off x="213376" y="1330839"/>
            <a:ext cx="11781371" cy="3998164"/>
          </a:xfrm>
          <a:prstGeom prst="rect">
            <a:avLst/>
          </a:prstGeom>
          <a:solidFill>
            <a:schemeClr val="bg1"/>
          </a:solidFill>
          <a:ln w="25400" cap="flat" cmpd="sng" algn="ctr">
            <a:noFill/>
            <a:prstDash val="solid"/>
            <a:round/>
            <a:headEnd type="none" w="med" len="med"/>
            <a:tailEnd type="none" w="med" len="med"/>
          </a:ln>
          <a:effectLst>
            <a:outerShdw blurRad="50800" dist="76200" dir="2700000" sx="141000" sy="141000" algn="tl" rotWithShape="0">
              <a:schemeClr val="bg1">
                <a:alpha val="0"/>
              </a:scheme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sp>
        <p:nvSpPr>
          <p:cNvPr id="7" name="Rectangle 4"/>
          <p:cNvSpPr>
            <a:spLocks/>
          </p:cNvSpPr>
          <p:nvPr/>
        </p:nvSpPr>
        <p:spPr bwMode="auto">
          <a:xfrm>
            <a:off x="213369" y="1326767"/>
            <a:ext cx="11781369" cy="683115"/>
          </a:xfrm>
          <a:prstGeom prst="rect">
            <a:avLst/>
          </a:prstGeom>
          <a:solidFill>
            <a:srgbClr val="0C6498">
              <a:alpha val="82000"/>
            </a:srgbClr>
          </a:solidFill>
          <a:ln>
            <a:noFill/>
          </a:ln>
          <a:effectLst/>
        </p:spPr>
        <p:txBody>
          <a:bodyPr lIns="0" tIns="0" rIns="0" bIns="0"/>
          <a:lstStyle/>
          <a:p>
            <a:endParaRPr lang="en-US" sz="2400">
              <a:latin typeface="Montserrat" charset="0"/>
              <a:ea typeface="Montserrat" charset="0"/>
              <a:cs typeface="Montserrat" charset="0"/>
            </a:endParaRPr>
          </a:p>
        </p:txBody>
      </p:sp>
      <p:sp>
        <p:nvSpPr>
          <p:cNvPr id="4" name="Title 3"/>
          <p:cNvSpPr>
            <a:spLocks noGrp="1"/>
          </p:cNvSpPr>
          <p:nvPr>
            <p:ph type="title"/>
          </p:nvPr>
        </p:nvSpPr>
        <p:spPr>
          <a:xfrm>
            <a:off x="2001604" y="1321032"/>
            <a:ext cx="8168640" cy="753249"/>
          </a:xfrm>
          <a:effectLst/>
        </p:spPr>
        <p:txBody>
          <a:bodyPr>
            <a:noAutofit/>
          </a:bodyPr>
          <a:lstStyle/>
          <a:p>
            <a:pPr algn="ctr"/>
            <a:r>
              <a:rPr lang="en-US" sz="3733"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FACTS ABOUT NATIONAL DEBT</a:t>
            </a:r>
          </a:p>
        </p:txBody>
      </p:sp>
      <p:sp>
        <p:nvSpPr>
          <p:cNvPr id="6" name="Rectangle 5"/>
          <p:cNvSpPr/>
          <p:nvPr/>
        </p:nvSpPr>
        <p:spPr bwMode="auto">
          <a:xfrm>
            <a:off x="213377" y="1989287"/>
            <a:ext cx="11768928" cy="3351373"/>
          </a:xfrm>
          <a:prstGeom prst="rect">
            <a:avLst/>
          </a:prstGeom>
          <a:noFill/>
          <a:ln w="25400" cap="flat" cmpd="sng" algn="ctr">
            <a:solidFill>
              <a:schemeClr val="tx1">
                <a:alpha val="10000"/>
              </a:schemeClr>
            </a:solidFill>
            <a:prstDash val="solid"/>
            <a:round/>
            <a:headEnd type="none" w="med" len="med"/>
            <a:tailEnd type="none" w="med" len="med"/>
          </a:ln>
          <a:effectLst>
            <a:outerShdw blurRad="50800" dist="76200" dir="2700000" algn="tl"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cxnSp>
        <p:nvCxnSpPr>
          <p:cNvPr id="8" name="Straight Connector 7"/>
          <p:cNvCxnSpPr/>
          <p:nvPr/>
        </p:nvCxnSpPr>
        <p:spPr bwMode="auto">
          <a:xfrm flipV="1">
            <a:off x="208809" y="2709973"/>
            <a:ext cx="11773496" cy="10679"/>
          </a:xfrm>
          <a:prstGeom prst="line">
            <a:avLst/>
          </a:prstGeom>
          <a:blipFill dpi="0" rotWithShape="0">
            <a:blip r:embed="rId5"/>
            <a:srcRect/>
            <a:tile tx="0" ty="0" sx="100000" sy="100000" flip="none" algn="tl"/>
          </a:blipFill>
          <a:ln w="12700" cap="flat" cmpd="sng" algn="ctr">
            <a:solidFill>
              <a:schemeClr val="tx1">
                <a:alpha val="4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a:off x="208809" y="3366174"/>
            <a:ext cx="11773496" cy="18356"/>
          </a:xfrm>
          <a:prstGeom prst="line">
            <a:avLst/>
          </a:prstGeom>
          <a:blipFill dpi="0" rotWithShape="0">
            <a:blip r:embed="rId5"/>
            <a:srcRect/>
            <a:tile tx="0" ty="0" sx="100000" sy="100000" flip="none" algn="tl"/>
          </a:blipFill>
          <a:ln w="12700" cap="flat" cmpd="sng" algn="ctr">
            <a:solidFill>
              <a:schemeClr val="tx1">
                <a:alpha val="4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Connector 9"/>
          <p:cNvCxnSpPr/>
          <p:nvPr/>
        </p:nvCxnSpPr>
        <p:spPr bwMode="auto">
          <a:xfrm flipV="1">
            <a:off x="208809" y="3999119"/>
            <a:ext cx="11773496" cy="8911"/>
          </a:xfrm>
          <a:prstGeom prst="line">
            <a:avLst/>
          </a:prstGeom>
          <a:blipFill dpi="0" rotWithShape="0">
            <a:blip r:embed="rId5"/>
            <a:srcRect/>
            <a:tile tx="0" ty="0" sx="100000" sy="100000" flip="none" algn="tl"/>
          </a:blipFill>
          <a:ln w="12700" cap="flat" cmpd="sng" algn="ctr">
            <a:solidFill>
              <a:schemeClr val="tx1">
                <a:alpha val="4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Rectangle 17"/>
          <p:cNvSpPr>
            <a:spLocks/>
          </p:cNvSpPr>
          <p:nvPr/>
        </p:nvSpPr>
        <p:spPr bwMode="auto">
          <a:xfrm>
            <a:off x="258997" y="2250822"/>
            <a:ext cx="6543843" cy="41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67"/>
              </a:lnSpc>
            </a:pPr>
            <a:r>
              <a:rPr lang="en-US" sz="2667" dirty="0">
                <a:effectLst>
                  <a:outerShdw blurRad="50800" dist="76200" dir="2700000" algn="tl" rotWithShape="0">
                    <a:prstClr val="black">
                      <a:alpha val="19000"/>
                    </a:prstClr>
                  </a:outerShdw>
                </a:effectLst>
                <a:latin typeface="Montserrat" charset="0"/>
                <a:ea typeface="Montserrat" charset="0"/>
                <a:cs typeface="Montserrat" charset="0"/>
              </a:rPr>
              <a:t>“OFFICIAL” US DEBT AS OF 1/6/20</a:t>
            </a:r>
            <a:endParaRPr lang="en-US" sz="2667" dirty="0">
              <a:effectLst>
                <a:outerShdw blurRad="50800" dist="76200" dir="2700000" algn="tl" rotWithShape="0">
                  <a:prstClr val="black">
                    <a:alpha val="19000"/>
                  </a:prstClr>
                </a:outerShdw>
              </a:effectLst>
              <a:latin typeface="Montserrat" charset="0"/>
              <a:ea typeface="Montserrat" charset="0"/>
              <a:cs typeface="Montserrat" charset="0"/>
              <a:sym typeface="Montserrat-Regular" charset="0"/>
            </a:endParaRPr>
          </a:p>
        </p:txBody>
      </p:sp>
      <p:sp>
        <p:nvSpPr>
          <p:cNvPr id="12" name="Rectangle 17"/>
          <p:cNvSpPr>
            <a:spLocks/>
          </p:cNvSpPr>
          <p:nvPr/>
        </p:nvSpPr>
        <p:spPr bwMode="auto">
          <a:xfrm>
            <a:off x="7780130" y="2019427"/>
            <a:ext cx="4847289" cy="63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2667" dirty="0">
                <a:effectLst>
                  <a:outerShdw blurRad="50800" dist="76200" dir="2700000" algn="tl" rotWithShape="0">
                    <a:prstClr val="black">
                      <a:alpha val="19000"/>
                    </a:prstClr>
                  </a:outerShdw>
                </a:effectLst>
                <a:latin typeface="Montserrat" charset="0"/>
                <a:ea typeface="Montserrat" charset="0"/>
                <a:cs typeface="Montserrat" charset="0"/>
              </a:rPr>
              <a:t>$23,162,440,797,000.00</a:t>
            </a:r>
            <a:endParaRPr lang="en-US" sz="2667" b="1" dirty="0">
              <a:effectLst>
                <a:outerShdw blurRad="50800" dist="76200" dir="2700000" algn="tl" rotWithShape="0">
                  <a:prstClr val="black">
                    <a:alpha val="19000"/>
                  </a:prstClr>
                </a:outerShdw>
              </a:effectLst>
              <a:latin typeface="Montserrat" charset="0"/>
              <a:ea typeface="Montserrat" charset="0"/>
              <a:cs typeface="Montserrat" charset="0"/>
              <a:sym typeface="Montserrat-Regular" charset="0"/>
            </a:endParaRPr>
          </a:p>
        </p:txBody>
      </p:sp>
      <p:sp>
        <p:nvSpPr>
          <p:cNvPr id="23" name="Rectangle 17"/>
          <p:cNvSpPr>
            <a:spLocks/>
          </p:cNvSpPr>
          <p:nvPr/>
        </p:nvSpPr>
        <p:spPr bwMode="auto">
          <a:xfrm>
            <a:off x="7780129" y="2732122"/>
            <a:ext cx="4847289" cy="63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2667" dirty="0">
                <a:effectLst>
                  <a:outerShdw blurRad="50800" dist="76200" dir="2700000" algn="tl" rotWithShape="0">
                    <a:prstClr val="black">
                      <a:alpha val="19000"/>
                    </a:prstClr>
                  </a:outerShdw>
                </a:effectLst>
                <a:latin typeface="Montserrat" charset="0"/>
                <a:ea typeface="Montserrat" charset="0"/>
                <a:cs typeface="Montserrat" charset="0"/>
              </a:rPr>
              <a:t>$21,162,500,797,000.00</a:t>
            </a:r>
            <a:endParaRPr lang="en-US" sz="2667" b="1" dirty="0">
              <a:effectLst>
                <a:outerShdw blurRad="50800" dist="76200" dir="2700000" algn="tl" rotWithShape="0">
                  <a:prstClr val="black">
                    <a:alpha val="19000"/>
                  </a:prstClr>
                </a:outerShdw>
              </a:effectLst>
              <a:latin typeface="Montserrat" charset="0"/>
              <a:ea typeface="Montserrat" charset="0"/>
              <a:cs typeface="Montserrat" charset="0"/>
              <a:sym typeface="Montserrat-Regular" charset="0"/>
            </a:endParaRPr>
          </a:p>
        </p:txBody>
      </p:sp>
      <p:sp>
        <p:nvSpPr>
          <p:cNvPr id="30" name="Rectangle 17"/>
          <p:cNvSpPr>
            <a:spLocks/>
          </p:cNvSpPr>
          <p:nvPr/>
        </p:nvSpPr>
        <p:spPr bwMode="auto">
          <a:xfrm>
            <a:off x="1568344" y="2747006"/>
            <a:ext cx="4026864" cy="61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67"/>
              </a:lnSpc>
            </a:pPr>
            <a:endParaRPr lang="en-US" sz="2133" dirty="0">
              <a:latin typeface="Franklin Gothic Demi" charset="0"/>
              <a:ea typeface="Franklin Gothic Demi" charset="0"/>
              <a:cs typeface="Franklin Gothic Demi" charset="0"/>
              <a:sym typeface="Montserrat-Regular" charset="0"/>
            </a:endParaRPr>
          </a:p>
        </p:txBody>
      </p:sp>
      <p:sp>
        <p:nvSpPr>
          <p:cNvPr id="31" name="Rectangle 30"/>
          <p:cNvSpPr/>
          <p:nvPr/>
        </p:nvSpPr>
        <p:spPr>
          <a:xfrm>
            <a:off x="183724" y="2796442"/>
            <a:ext cx="6392329" cy="502766"/>
          </a:xfrm>
          <a:prstGeom prst="rect">
            <a:avLst/>
          </a:prstGeom>
        </p:spPr>
        <p:txBody>
          <a:bodyPr wrap="square">
            <a:spAutoFit/>
          </a:bodyPr>
          <a:lstStyle/>
          <a:p>
            <a:pPr algn="l"/>
            <a:r>
              <a:rPr lang="en-US" sz="2667" dirty="0">
                <a:effectLst>
                  <a:outerShdw blurRad="50800" dist="76200" dir="2700000" algn="tl" rotWithShape="0">
                    <a:prstClr val="black">
                      <a:alpha val="19000"/>
                    </a:prstClr>
                  </a:outerShdw>
                </a:effectLst>
                <a:latin typeface="Montserrat" charset="0"/>
                <a:ea typeface="Montserrat" charset="0"/>
                <a:cs typeface="Montserrat" charset="0"/>
              </a:rPr>
              <a:t>“OFFICIAL” US DEBT AS OF 6/20/18</a:t>
            </a:r>
            <a:endParaRPr lang="en-US" sz="3200" dirty="0">
              <a:effectLst>
                <a:outerShdw blurRad="50800" dist="76200" dir="2700000" algn="tl" rotWithShape="0">
                  <a:prstClr val="black">
                    <a:alpha val="19000"/>
                  </a:prstClr>
                </a:outerShdw>
              </a:effectLst>
              <a:latin typeface="Montserrat" charset="0"/>
              <a:ea typeface="Montserrat" charset="0"/>
              <a:cs typeface="Montserrat" charset="0"/>
            </a:endParaRPr>
          </a:p>
        </p:txBody>
      </p:sp>
      <p:sp>
        <p:nvSpPr>
          <p:cNvPr id="33" name="Rectangle 32"/>
          <p:cNvSpPr/>
          <p:nvPr/>
        </p:nvSpPr>
        <p:spPr>
          <a:xfrm>
            <a:off x="189544" y="3441964"/>
            <a:ext cx="7020984" cy="502766"/>
          </a:xfrm>
          <a:prstGeom prst="rect">
            <a:avLst/>
          </a:prstGeom>
        </p:spPr>
        <p:txBody>
          <a:bodyPr wrap="square">
            <a:spAutoFit/>
          </a:bodyPr>
          <a:lstStyle/>
          <a:p>
            <a:pPr algn="l"/>
            <a:r>
              <a:rPr lang="en-US" sz="2667" dirty="0">
                <a:effectLst>
                  <a:outerShdw blurRad="50800" dist="76200" dir="2700000" algn="tl" rotWithShape="0">
                    <a:prstClr val="black">
                      <a:alpha val="19000"/>
                    </a:prstClr>
                  </a:outerShdw>
                </a:effectLst>
                <a:latin typeface="Montserrat" charset="0"/>
                <a:ea typeface="Montserrat" charset="0"/>
                <a:cs typeface="Montserrat" charset="0"/>
              </a:rPr>
              <a:t>“OFFICIAL” INCREASE IN 1.5 YEARS</a:t>
            </a:r>
            <a:endParaRPr lang="en-US" sz="3200" dirty="0">
              <a:effectLst>
                <a:outerShdw blurRad="50800" dist="76200" dir="2700000" algn="tl" rotWithShape="0">
                  <a:prstClr val="black">
                    <a:alpha val="19000"/>
                  </a:prstClr>
                </a:outerShdw>
              </a:effectLst>
              <a:latin typeface="Montserrat" charset="0"/>
              <a:ea typeface="Montserrat" charset="0"/>
              <a:cs typeface="Montserrat" charset="0"/>
            </a:endParaRPr>
          </a:p>
        </p:txBody>
      </p:sp>
      <p:sp>
        <p:nvSpPr>
          <p:cNvPr id="34" name="Rectangle 17"/>
          <p:cNvSpPr>
            <a:spLocks/>
          </p:cNvSpPr>
          <p:nvPr/>
        </p:nvSpPr>
        <p:spPr bwMode="auto">
          <a:xfrm>
            <a:off x="7780129" y="3347083"/>
            <a:ext cx="4847289" cy="64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2667" dirty="0">
                <a:effectLst>
                  <a:outerShdw blurRad="50800" dist="76200" dir="2700000" algn="tl" rotWithShape="0">
                    <a:prstClr val="black">
                      <a:alpha val="19000"/>
                    </a:prstClr>
                  </a:outerShdw>
                </a:effectLst>
                <a:latin typeface="Montserrat" charset="0"/>
                <a:ea typeface="Montserrat" charset="0"/>
                <a:cs typeface="Montserrat" charset="0"/>
              </a:rPr>
              <a:t>$2 TRILLION</a:t>
            </a:r>
            <a:endParaRPr lang="en-US" sz="2667" b="1" dirty="0">
              <a:effectLst>
                <a:outerShdw blurRad="50800" dist="76200" dir="2700000" algn="tl" rotWithShape="0">
                  <a:prstClr val="black">
                    <a:alpha val="19000"/>
                  </a:prstClr>
                </a:outerShdw>
              </a:effectLst>
              <a:latin typeface="Montserrat" charset="0"/>
              <a:ea typeface="Montserrat" charset="0"/>
              <a:cs typeface="Montserrat" charset="0"/>
              <a:sym typeface="Montserrat-Regular" charset="0"/>
            </a:endParaRPr>
          </a:p>
        </p:txBody>
      </p:sp>
      <p:sp>
        <p:nvSpPr>
          <p:cNvPr id="35" name="Rectangle 34"/>
          <p:cNvSpPr/>
          <p:nvPr/>
        </p:nvSpPr>
        <p:spPr>
          <a:xfrm>
            <a:off x="150320" y="4081652"/>
            <a:ext cx="7020984" cy="502766"/>
          </a:xfrm>
          <a:prstGeom prst="rect">
            <a:avLst/>
          </a:prstGeom>
        </p:spPr>
        <p:txBody>
          <a:bodyPr wrap="square">
            <a:spAutoFit/>
          </a:bodyPr>
          <a:lstStyle/>
          <a:p>
            <a:pPr algn="l"/>
            <a:r>
              <a:rPr lang="en-US" sz="2667" dirty="0">
                <a:effectLst>
                  <a:outerShdw blurRad="50800" dist="76200" dir="2700000" algn="tl" rotWithShape="0">
                    <a:prstClr val="black">
                      <a:alpha val="19000"/>
                    </a:prstClr>
                  </a:outerShdw>
                </a:effectLst>
                <a:latin typeface="Montserrat" charset="0"/>
                <a:ea typeface="Montserrat" charset="0"/>
                <a:cs typeface="Montserrat" charset="0"/>
              </a:rPr>
              <a:t>“REAL” NATIONAL DEBT</a:t>
            </a:r>
            <a:endParaRPr lang="en-US" sz="3200" dirty="0">
              <a:effectLst>
                <a:outerShdw blurRad="50800" dist="76200" dir="2700000" algn="tl" rotWithShape="0">
                  <a:prstClr val="black">
                    <a:alpha val="19000"/>
                  </a:prstClr>
                </a:outerShdw>
              </a:effectLst>
              <a:latin typeface="Montserrat" charset="0"/>
              <a:ea typeface="Montserrat" charset="0"/>
              <a:cs typeface="Montserrat" charset="0"/>
            </a:endParaRPr>
          </a:p>
        </p:txBody>
      </p:sp>
      <p:cxnSp>
        <p:nvCxnSpPr>
          <p:cNvPr id="37" name="Straight Connector 36"/>
          <p:cNvCxnSpPr/>
          <p:nvPr/>
        </p:nvCxnSpPr>
        <p:spPr bwMode="auto">
          <a:xfrm flipV="1">
            <a:off x="208810" y="4700689"/>
            <a:ext cx="11803151" cy="4328"/>
          </a:xfrm>
          <a:prstGeom prst="line">
            <a:avLst/>
          </a:prstGeom>
          <a:blipFill dpi="0" rotWithShape="0">
            <a:blip r:embed="rId5"/>
            <a:srcRect/>
            <a:tile tx="0" ty="0" sx="100000" sy="100000" flip="none" algn="tl"/>
          </a:blipFill>
          <a:ln w="12700" cap="flat" cmpd="sng" algn="ctr">
            <a:solidFill>
              <a:schemeClr val="tx1">
                <a:alpha val="4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9" name="Rectangle 38"/>
          <p:cNvSpPr/>
          <p:nvPr/>
        </p:nvSpPr>
        <p:spPr>
          <a:xfrm>
            <a:off x="208809" y="4705017"/>
            <a:ext cx="7020984" cy="502766"/>
          </a:xfrm>
          <a:prstGeom prst="rect">
            <a:avLst/>
          </a:prstGeom>
        </p:spPr>
        <p:txBody>
          <a:bodyPr wrap="square">
            <a:spAutoFit/>
          </a:bodyPr>
          <a:lstStyle/>
          <a:p>
            <a:pPr algn="l"/>
            <a:r>
              <a:rPr lang="en-US" sz="2667" dirty="0">
                <a:effectLst>
                  <a:outerShdw blurRad="50800" dist="76200" dir="2700000" algn="tl" rotWithShape="0">
                    <a:prstClr val="black">
                      <a:alpha val="19000"/>
                    </a:prstClr>
                  </a:outerShdw>
                </a:effectLst>
                <a:latin typeface="Montserrat" charset="0"/>
                <a:ea typeface="Montserrat" charset="0"/>
                <a:cs typeface="Montserrat" charset="0"/>
              </a:rPr>
              <a:t>YOUR SHARE OF THE REAL US DEBT</a:t>
            </a:r>
            <a:endParaRPr lang="en-US" sz="3200" dirty="0">
              <a:effectLst>
                <a:outerShdw blurRad="50800" dist="76200" dir="2700000" algn="tl" rotWithShape="0">
                  <a:prstClr val="black">
                    <a:alpha val="19000"/>
                  </a:prstClr>
                </a:outerShdw>
              </a:effectLst>
              <a:latin typeface="Montserrat" charset="0"/>
              <a:ea typeface="Montserrat" charset="0"/>
              <a:cs typeface="Montserrat" charset="0"/>
            </a:endParaRPr>
          </a:p>
        </p:txBody>
      </p:sp>
      <p:sp>
        <p:nvSpPr>
          <p:cNvPr id="40" name="Rectangle 17"/>
          <p:cNvSpPr>
            <a:spLocks/>
          </p:cNvSpPr>
          <p:nvPr/>
        </p:nvSpPr>
        <p:spPr bwMode="auto">
          <a:xfrm>
            <a:off x="7788004" y="3992606"/>
            <a:ext cx="4847289" cy="63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2667" dirty="0">
                <a:effectLst>
                  <a:outerShdw blurRad="50800" dist="76200" dir="2700000" algn="tl" rotWithShape="0">
                    <a:prstClr val="black">
                      <a:alpha val="19000"/>
                    </a:prstClr>
                  </a:outerShdw>
                </a:effectLst>
                <a:latin typeface="Montserrat" charset="0"/>
                <a:ea typeface="Montserrat" charset="0"/>
                <a:cs typeface="Montserrat" charset="0"/>
              </a:rPr>
              <a:t>$210,574,150,562,000.00</a:t>
            </a:r>
            <a:endParaRPr lang="en-US" sz="2667" b="1" dirty="0">
              <a:effectLst>
                <a:outerShdw blurRad="50800" dist="76200" dir="2700000" algn="tl" rotWithShape="0">
                  <a:prstClr val="black">
                    <a:alpha val="19000"/>
                  </a:prstClr>
                </a:outerShdw>
              </a:effectLst>
              <a:latin typeface="Montserrat" charset="0"/>
              <a:ea typeface="Montserrat" charset="0"/>
              <a:cs typeface="Montserrat" charset="0"/>
              <a:sym typeface="Montserrat-Regular" charset="0"/>
            </a:endParaRPr>
          </a:p>
        </p:txBody>
      </p:sp>
      <p:sp>
        <p:nvSpPr>
          <p:cNvPr id="41" name="Rectangle 17"/>
          <p:cNvSpPr>
            <a:spLocks/>
          </p:cNvSpPr>
          <p:nvPr/>
        </p:nvSpPr>
        <p:spPr bwMode="auto">
          <a:xfrm>
            <a:off x="7780130" y="4601446"/>
            <a:ext cx="4847289" cy="63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2667" dirty="0">
                <a:effectLst>
                  <a:outerShdw blurRad="50800" dist="76200" dir="2700000" algn="tl" rotWithShape="0">
                    <a:prstClr val="black">
                      <a:alpha val="19000"/>
                    </a:prstClr>
                  </a:outerShdw>
                </a:effectLst>
                <a:latin typeface="Montserrat" charset="0"/>
                <a:ea typeface="Montserrat" charset="0"/>
                <a:cs typeface="Montserrat" charset="0"/>
              </a:rPr>
              <a:t>$654,205.00</a:t>
            </a:r>
            <a:endParaRPr lang="en-US" sz="2667" b="1" dirty="0">
              <a:effectLst>
                <a:outerShdw blurRad="50800" dist="76200" dir="2700000" algn="tl" rotWithShape="0">
                  <a:prstClr val="black">
                    <a:alpha val="19000"/>
                  </a:prstClr>
                </a:outerShdw>
              </a:effectLst>
              <a:latin typeface="Montserrat" charset="0"/>
              <a:ea typeface="Montserrat" charset="0"/>
              <a:cs typeface="Montserrat" charset="0"/>
              <a:sym typeface="Montserrat-Regular" charset="0"/>
            </a:endParaRPr>
          </a:p>
        </p:txBody>
      </p:sp>
      <p:sp>
        <p:nvSpPr>
          <p:cNvPr id="24" name="TextBox 23">
            <a:extLst>
              <a:ext uri="{FF2B5EF4-FFF2-40B4-BE49-F238E27FC236}">
                <a16:creationId xmlns:a16="http://schemas.microsoft.com/office/drawing/2014/main" id="{EC2B182B-E047-FC48-8CC5-66A729FC3A0F}"/>
              </a:ext>
            </a:extLst>
          </p:cNvPr>
          <p:cNvSpPr txBox="1"/>
          <p:nvPr/>
        </p:nvSpPr>
        <p:spPr>
          <a:xfrm>
            <a:off x="4276107" y="6650252"/>
            <a:ext cx="3411187" cy="207749"/>
          </a:xfrm>
          <a:prstGeom prst="rect">
            <a:avLst/>
          </a:prstGeom>
          <a:noFill/>
        </p:spPr>
        <p:txBody>
          <a:bodyPr wrap="square" rtlCol="0">
            <a:spAutoFit/>
          </a:bodyPr>
          <a:lstStyle/>
          <a:p>
            <a:pPr algn="ctr"/>
            <a:r>
              <a:rPr lang="en-US" sz="750" dirty="0">
                <a:solidFill>
                  <a:schemeClr val="bg1"/>
                </a:solidFill>
              </a:rPr>
              <a:t>For Agent Use Only – Not For Use With The Public</a:t>
            </a:r>
          </a:p>
        </p:txBody>
      </p:sp>
      <p:pic>
        <p:nvPicPr>
          <p:cNvPr id="3" name="Picture 2" descr="Text, logo&#10;&#10;Description automatically generated with medium confidence">
            <a:extLst>
              <a:ext uri="{FF2B5EF4-FFF2-40B4-BE49-F238E27FC236}">
                <a16:creationId xmlns:a16="http://schemas.microsoft.com/office/drawing/2014/main" id="{61D9A0B1-18FE-415C-ADF5-B28DF1F7A112}"/>
              </a:ext>
            </a:extLst>
          </p:cNvPr>
          <p:cNvPicPr>
            <a:picLocks noChangeAspect="1"/>
          </p:cNvPicPr>
          <p:nvPr/>
        </p:nvPicPr>
        <p:blipFill>
          <a:blip r:embed="rId6"/>
          <a:stretch>
            <a:fillRect/>
          </a:stretch>
        </p:blipFill>
        <p:spPr>
          <a:xfrm>
            <a:off x="10694563" y="6207911"/>
            <a:ext cx="1263910" cy="478407"/>
          </a:xfrm>
          <a:prstGeom prst="rect">
            <a:avLst/>
          </a:prstGeom>
        </p:spPr>
      </p:pic>
    </p:spTree>
    <p:extLst>
      <p:ext uri="{BB962C8B-B14F-4D97-AF65-F5344CB8AC3E}">
        <p14:creationId xmlns:p14="http://schemas.microsoft.com/office/powerpoint/2010/main" val="2790804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3" grpId="0"/>
      <p:bldP spid="31" grpId="0"/>
      <p:bldP spid="33" grpId="0"/>
      <p:bldP spid="34" grpId="0"/>
      <p:bldP spid="35" grpId="0"/>
      <p:bldP spid="39" grpId="0"/>
      <p:bldP spid="4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10800000">
            <a:off x="3176" y="6248400"/>
            <a:ext cx="12188825" cy="609600"/>
          </a:xfrm>
          <a:prstGeom prst="rect">
            <a:avLst/>
          </a:prstGeom>
          <a:solidFill>
            <a:srgbClr val="0F3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11" name="TextBox 10"/>
          <p:cNvSpPr txBox="1"/>
          <p:nvPr/>
        </p:nvSpPr>
        <p:spPr>
          <a:xfrm>
            <a:off x="247638" y="3252708"/>
            <a:ext cx="5737175" cy="2964594"/>
          </a:xfrm>
          <a:prstGeom prst="rect">
            <a:avLst/>
          </a:prstGeom>
          <a:noFill/>
        </p:spPr>
        <p:txBody>
          <a:bodyPr wrap="square" rtlCol="0">
            <a:spAutoFit/>
          </a:bodyPr>
          <a:lstStyle/>
          <a:p>
            <a:pPr algn="l"/>
            <a:r>
              <a:rPr lang="en-US" sz="3733" b="1" dirty="0">
                <a:solidFill>
                  <a:srgbClr val="1687A1"/>
                </a:solidFill>
                <a:effectLst>
                  <a:innerShdw blurRad="63500" dist="101600" dir="13500000">
                    <a:prstClr val="black">
                      <a:alpha val="37000"/>
                    </a:prstClr>
                  </a:innerShdw>
                </a:effectLst>
                <a:latin typeface="Montserrat" charset="0"/>
                <a:ea typeface="Montserrat" charset="0"/>
                <a:cs typeface="Montserrat" charset="0"/>
              </a:rPr>
              <a:t>YOU COULD SPEND </a:t>
            </a:r>
            <a:r>
              <a:rPr lang="en-US" sz="3733" b="1" dirty="0">
                <a:solidFill>
                  <a:srgbClr val="0E659A"/>
                </a:solidFill>
                <a:effectLst>
                  <a:innerShdw blurRad="63500" dist="101600" dir="13500000">
                    <a:prstClr val="black">
                      <a:alpha val="37000"/>
                    </a:prstClr>
                  </a:innerShdw>
                </a:effectLst>
                <a:latin typeface="Montserrat" charset="0"/>
                <a:ea typeface="Montserrat" charset="0"/>
                <a:cs typeface="Montserrat" charset="0"/>
              </a:rPr>
              <a:t>$</a:t>
            </a:r>
            <a:r>
              <a:rPr lang="en-US" sz="3733" b="1">
                <a:solidFill>
                  <a:srgbClr val="0E659A"/>
                </a:solidFill>
                <a:effectLst>
                  <a:innerShdw blurRad="63500" dist="101600" dir="13500000">
                    <a:prstClr val="black">
                      <a:alpha val="37000"/>
                    </a:prstClr>
                  </a:innerShdw>
                </a:effectLst>
                <a:latin typeface="Montserrat" charset="0"/>
                <a:ea typeface="Montserrat" charset="0"/>
                <a:cs typeface="Montserrat" charset="0"/>
              </a:rPr>
              <a:t>31.5 MILLION </a:t>
            </a:r>
            <a:r>
              <a:rPr lang="en-US" sz="3733" b="1" dirty="0">
                <a:solidFill>
                  <a:srgbClr val="1687A1"/>
                </a:solidFill>
                <a:effectLst>
                  <a:innerShdw blurRad="63500" dist="101600" dir="13500000">
                    <a:prstClr val="black">
                      <a:alpha val="37000"/>
                    </a:prstClr>
                  </a:innerShdw>
                </a:effectLst>
                <a:latin typeface="Montserrat" charset="0"/>
                <a:ea typeface="Montserrat" charset="0"/>
                <a:cs typeface="Montserrat" charset="0"/>
              </a:rPr>
              <a:t>A YEAR FOR </a:t>
            </a:r>
            <a:r>
              <a:rPr lang="en-US" sz="3733" b="1" dirty="0">
                <a:solidFill>
                  <a:srgbClr val="0E659A"/>
                </a:solidFill>
                <a:effectLst>
                  <a:innerShdw blurRad="63500" dist="101600" dir="13500000">
                    <a:prstClr val="black">
                      <a:alpha val="37000"/>
                    </a:prstClr>
                  </a:innerShdw>
                </a:effectLst>
                <a:latin typeface="Montserrat" charset="0"/>
                <a:ea typeface="Montserrat" charset="0"/>
                <a:cs typeface="Montserrat" charset="0"/>
              </a:rPr>
              <a:t>32,000 YEARS </a:t>
            </a:r>
          </a:p>
          <a:p>
            <a:pPr algn="l"/>
            <a:r>
              <a:rPr lang="en-US" sz="3733" b="1" dirty="0">
                <a:solidFill>
                  <a:srgbClr val="1687A1"/>
                </a:solidFill>
                <a:effectLst>
                  <a:innerShdw blurRad="63500" dist="101600" dir="13500000">
                    <a:prstClr val="black">
                      <a:alpha val="37000"/>
                    </a:prstClr>
                  </a:innerShdw>
                </a:effectLst>
                <a:latin typeface="Montserrat" charset="0"/>
                <a:ea typeface="Montserrat" charset="0"/>
                <a:cs typeface="Montserrat" charset="0"/>
              </a:rPr>
              <a:t>JUST TO SPEND </a:t>
            </a:r>
          </a:p>
          <a:p>
            <a:pPr algn="l"/>
            <a:r>
              <a:rPr lang="en-US" sz="3733" b="1" dirty="0">
                <a:solidFill>
                  <a:srgbClr val="0E659A"/>
                </a:solidFill>
                <a:effectLst>
                  <a:innerShdw blurRad="63500" dist="101600" dir="13500000">
                    <a:prstClr val="black">
                      <a:alpha val="37000"/>
                    </a:prstClr>
                  </a:innerShdw>
                </a:effectLst>
                <a:latin typeface="Montserrat" charset="0"/>
                <a:ea typeface="Montserrat" charset="0"/>
                <a:cs typeface="Montserrat" charset="0"/>
              </a:rPr>
              <a:t>$1 TRILLION</a:t>
            </a:r>
          </a:p>
        </p:txBody>
      </p:sp>
      <p:sp>
        <p:nvSpPr>
          <p:cNvPr id="28" name="Rectangle 3"/>
          <p:cNvSpPr>
            <a:spLocks/>
          </p:cNvSpPr>
          <p:nvPr/>
        </p:nvSpPr>
        <p:spPr bwMode="auto">
          <a:xfrm>
            <a:off x="300208" y="0"/>
            <a:ext cx="4355632" cy="3271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5867" b="1" dirty="0">
                <a:solidFill>
                  <a:srgbClr val="0E659A"/>
                </a:solidFill>
                <a:effectLst>
                  <a:innerShdw blurRad="114300">
                    <a:prstClr val="black"/>
                  </a:innerShdw>
                </a:effectLst>
                <a:latin typeface="Montserrat" charset="0"/>
                <a:ea typeface="Montserrat" charset="0"/>
                <a:cs typeface="Montserrat" charset="0"/>
                <a:sym typeface="Montserrat-Bold" charset="0"/>
              </a:rPr>
              <a:t>HOW </a:t>
            </a:r>
          </a:p>
          <a:p>
            <a:pPr algn="l"/>
            <a:r>
              <a:rPr lang="en-US" sz="5867" b="1" dirty="0">
                <a:solidFill>
                  <a:srgbClr val="0E659A"/>
                </a:solidFill>
                <a:effectLst>
                  <a:innerShdw blurRad="114300">
                    <a:prstClr val="black"/>
                  </a:innerShdw>
                </a:effectLst>
                <a:latin typeface="Montserrat" charset="0"/>
                <a:ea typeface="Montserrat" charset="0"/>
                <a:cs typeface="Montserrat" charset="0"/>
                <a:sym typeface="Montserrat-Bold" charset="0"/>
              </a:rPr>
              <a:t>BIG IS A TRILLION?</a:t>
            </a:r>
          </a:p>
        </p:txBody>
      </p:sp>
      <p:grpSp>
        <p:nvGrpSpPr>
          <p:cNvPr id="3" name="Group 2"/>
          <p:cNvGrpSpPr/>
          <p:nvPr/>
        </p:nvGrpSpPr>
        <p:grpSpPr>
          <a:xfrm>
            <a:off x="6307603" y="1386726"/>
            <a:ext cx="5741059" cy="1256319"/>
            <a:chOff x="4730702" y="1040044"/>
            <a:chExt cx="4305794" cy="942239"/>
          </a:xfrm>
        </p:grpSpPr>
        <p:sp>
          <p:nvSpPr>
            <p:cNvPr id="7" name="Прямоугольник 6"/>
            <p:cNvSpPr/>
            <p:nvPr/>
          </p:nvSpPr>
          <p:spPr>
            <a:xfrm rot="16200000">
              <a:off x="4856729" y="914017"/>
              <a:ext cx="942239" cy="1194294"/>
            </a:xfrm>
            <a:prstGeom prst="rect">
              <a:avLst/>
            </a:prstGeom>
            <a:solidFill>
              <a:srgbClr val="0F3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14" name="Прямоугольник 13"/>
            <p:cNvSpPr/>
            <p:nvPr/>
          </p:nvSpPr>
          <p:spPr>
            <a:xfrm rot="16200000">
              <a:off x="7040878" y="-13335"/>
              <a:ext cx="942239" cy="3048997"/>
            </a:xfrm>
            <a:prstGeom prst="rect">
              <a:avLst/>
            </a:prstGeom>
            <a:solidFill>
              <a:srgbClr val="1687A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13" name="Rectangle 12"/>
            <p:cNvSpPr/>
            <p:nvPr/>
          </p:nvSpPr>
          <p:spPr>
            <a:xfrm>
              <a:off x="6055150" y="1095666"/>
              <a:ext cx="1661589" cy="807914"/>
            </a:xfrm>
            <a:prstGeom prst="rect">
              <a:avLst/>
            </a:prstGeom>
          </p:spPr>
          <p:txBody>
            <a:bodyPr wrap="square">
              <a:spAutoFit/>
            </a:bodyPr>
            <a:lstStyle/>
            <a:p>
              <a:pPr algn="l"/>
              <a:r>
                <a:rPr lang="en-US" sz="3200"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86,400 </a:t>
              </a:r>
            </a:p>
            <a:p>
              <a:pPr algn="l"/>
              <a:r>
                <a:rPr lang="en-US" sz="2667"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SECONDS</a:t>
              </a:r>
              <a:r>
                <a:rPr lang="en-US" sz="3200"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 </a:t>
              </a:r>
              <a:endParaRPr lang="en-US" sz="240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endParaRPr>
            </a:p>
          </p:txBody>
        </p:sp>
        <p:sp>
          <p:nvSpPr>
            <p:cNvPr id="22" name="Rectangle 21"/>
            <p:cNvSpPr/>
            <p:nvPr/>
          </p:nvSpPr>
          <p:spPr>
            <a:xfrm>
              <a:off x="4914535" y="1126443"/>
              <a:ext cx="802029" cy="746407"/>
            </a:xfrm>
            <a:prstGeom prst="rect">
              <a:avLst/>
            </a:prstGeom>
          </p:spPr>
          <p:txBody>
            <a:bodyPr wrap="square">
              <a:spAutoFit/>
            </a:bodyPr>
            <a:lstStyle/>
            <a:p>
              <a:r>
                <a:rPr lang="en-US" sz="3200"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1 </a:t>
              </a:r>
            </a:p>
            <a:p>
              <a:r>
                <a:rPr lang="en-US" sz="2667"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DAY</a:t>
              </a:r>
              <a:endParaRPr lang="en-US" sz="2667"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endParaRPr>
            </a:p>
          </p:txBody>
        </p:sp>
      </p:grpSp>
      <p:grpSp>
        <p:nvGrpSpPr>
          <p:cNvPr id="4" name="Group 3"/>
          <p:cNvGrpSpPr/>
          <p:nvPr/>
        </p:nvGrpSpPr>
        <p:grpSpPr>
          <a:xfrm>
            <a:off x="6307603" y="2784317"/>
            <a:ext cx="5741060" cy="1297061"/>
            <a:chOff x="4730702" y="2088237"/>
            <a:chExt cx="4305795" cy="972796"/>
          </a:xfrm>
        </p:grpSpPr>
        <p:sp>
          <p:nvSpPr>
            <p:cNvPr id="9" name="Прямоугольник 8"/>
            <p:cNvSpPr/>
            <p:nvPr/>
          </p:nvSpPr>
          <p:spPr>
            <a:xfrm rot="16200000">
              <a:off x="4844667" y="1974272"/>
              <a:ext cx="966364" cy="1194294"/>
            </a:xfrm>
            <a:prstGeom prst="rect">
              <a:avLst/>
            </a:prstGeom>
            <a:solidFill>
              <a:srgbClr val="0F3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16" name="Прямоугольник 15"/>
            <p:cNvSpPr/>
            <p:nvPr/>
          </p:nvSpPr>
          <p:spPr>
            <a:xfrm rot="16200000">
              <a:off x="7023383" y="1047919"/>
              <a:ext cx="966363" cy="3059865"/>
            </a:xfrm>
            <a:prstGeom prst="rect">
              <a:avLst/>
            </a:prstGeom>
            <a:solidFill>
              <a:srgbClr val="16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19" name="Rectangle 18"/>
            <p:cNvSpPr/>
            <p:nvPr/>
          </p:nvSpPr>
          <p:spPr>
            <a:xfrm>
              <a:off x="6055151" y="2159012"/>
              <a:ext cx="2061581" cy="807914"/>
            </a:xfrm>
            <a:prstGeom prst="rect">
              <a:avLst/>
            </a:prstGeom>
          </p:spPr>
          <p:txBody>
            <a:bodyPr wrap="square">
              <a:spAutoFit/>
            </a:bodyPr>
            <a:lstStyle/>
            <a:p>
              <a:pPr algn="l"/>
              <a:r>
                <a:rPr lang="en-US" sz="3200"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31,536,000 </a:t>
              </a:r>
            </a:p>
            <a:p>
              <a:pPr algn="l"/>
              <a:r>
                <a:rPr lang="en-US" sz="2667"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SECONDS</a:t>
              </a:r>
              <a:r>
                <a:rPr lang="en-US" sz="3200"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 </a:t>
              </a:r>
              <a:endParaRPr lang="en-US" sz="240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endParaRPr>
            </a:p>
          </p:txBody>
        </p:sp>
        <p:sp>
          <p:nvSpPr>
            <p:cNvPr id="23" name="Rectangle 22"/>
            <p:cNvSpPr/>
            <p:nvPr/>
          </p:nvSpPr>
          <p:spPr>
            <a:xfrm>
              <a:off x="4833583" y="2189790"/>
              <a:ext cx="973941" cy="746407"/>
            </a:xfrm>
            <a:prstGeom prst="rect">
              <a:avLst/>
            </a:prstGeom>
          </p:spPr>
          <p:txBody>
            <a:bodyPr wrap="square">
              <a:spAutoFit/>
            </a:bodyPr>
            <a:lstStyle/>
            <a:p>
              <a:r>
                <a:rPr lang="en-US" sz="3200"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1 </a:t>
              </a:r>
            </a:p>
            <a:p>
              <a:r>
                <a:rPr lang="en-US" sz="2667"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YEAR</a:t>
              </a:r>
              <a:endParaRPr lang="en-US" sz="2667"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endParaRPr>
            </a:p>
          </p:txBody>
        </p:sp>
      </p:grpSp>
      <p:grpSp>
        <p:nvGrpSpPr>
          <p:cNvPr id="5" name="Group 4"/>
          <p:cNvGrpSpPr/>
          <p:nvPr/>
        </p:nvGrpSpPr>
        <p:grpSpPr>
          <a:xfrm>
            <a:off x="6287397" y="4222312"/>
            <a:ext cx="6063849" cy="1256320"/>
            <a:chOff x="4715547" y="3166735"/>
            <a:chExt cx="4547887" cy="942240"/>
          </a:xfrm>
        </p:grpSpPr>
        <p:sp>
          <p:nvSpPr>
            <p:cNvPr id="8" name="Прямоугольник 7"/>
            <p:cNvSpPr/>
            <p:nvPr/>
          </p:nvSpPr>
          <p:spPr>
            <a:xfrm rot="16200000">
              <a:off x="4856730" y="3040708"/>
              <a:ext cx="942239" cy="1194294"/>
            </a:xfrm>
            <a:prstGeom prst="rect">
              <a:avLst/>
            </a:prstGeom>
            <a:solidFill>
              <a:srgbClr val="0F3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15" name="Прямоугольник 14"/>
            <p:cNvSpPr/>
            <p:nvPr/>
          </p:nvSpPr>
          <p:spPr>
            <a:xfrm rot="16200000">
              <a:off x="7035444" y="2107923"/>
              <a:ext cx="942240" cy="3059864"/>
            </a:xfrm>
            <a:prstGeom prst="rect">
              <a:avLst/>
            </a:prstGeom>
            <a:solidFill>
              <a:srgbClr val="16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sp>
          <p:nvSpPr>
            <p:cNvPr id="21" name="Rectangle 20"/>
            <p:cNvSpPr/>
            <p:nvPr/>
          </p:nvSpPr>
          <p:spPr>
            <a:xfrm>
              <a:off x="6037617" y="3222357"/>
              <a:ext cx="3225817" cy="807913"/>
            </a:xfrm>
            <a:prstGeom prst="rect">
              <a:avLst/>
            </a:prstGeom>
          </p:spPr>
          <p:txBody>
            <a:bodyPr wrap="square">
              <a:spAutoFit/>
            </a:bodyPr>
            <a:lstStyle/>
            <a:p>
              <a:pPr algn="l"/>
              <a:r>
                <a:rPr lang="en-US" sz="3200"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1,000,000,000,000 </a:t>
              </a:r>
            </a:p>
            <a:p>
              <a:pPr algn="l"/>
              <a:r>
                <a:rPr lang="en-US" sz="2667"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SECONDS</a:t>
              </a:r>
              <a:r>
                <a:rPr lang="en-US" sz="3200"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 </a:t>
              </a:r>
              <a:endParaRPr lang="en-US" sz="240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endParaRPr>
            </a:p>
          </p:txBody>
        </p:sp>
        <p:sp>
          <p:nvSpPr>
            <p:cNvPr id="24" name="Rectangle 23"/>
            <p:cNvSpPr/>
            <p:nvPr/>
          </p:nvSpPr>
          <p:spPr>
            <a:xfrm>
              <a:off x="4715547" y="3253133"/>
              <a:ext cx="1224605" cy="746407"/>
            </a:xfrm>
            <a:prstGeom prst="rect">
              <a:avLst/>
            </a:prstGeom>
          </p:spPr>
          <p:txBody>
            <a:bodyPr wrap="square">
              <a:spAutoFit/>
            </a:bodyPr>
            <a:lstStyle/>
            <a:p>
              <a:r>
                <a:rPr lang="en-US" sz="3200"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31,688 </a:t>
              </a:r>
            </a:p>
            <a:p>
              <a:r>
                <a:rPr lang="en-US" sz="2667" b="1" kern="0"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rPr>
                <a:t>YEARS</a:t>
              </a:r>
              <a:endParaRPr lang="en-US" sz="2667" dirty="0">
                <a:solidFill>
                  <a:schemeClr val="bg1"/>
                </a:solidFill>
                <a:effectLst>
                  <a:outerShdw blurRad="50800" dist="76200" dir="2700000" algn="tl" rotWithShape="0">
                    <a:prstClr val="black">
                      <a:alpha val="40000"/>
                    </a:prstClr>
                  </a:outerShdw>
                </a:effectLst>
                <a:latin typeface="Montserrat" charset="0"/>
                <a:ea typeface="Montserrat" charset="0"/>
                <a:cs typeface="Montserrat" charset="0"/>
              </a:endParaRPr>
            </a:p>
          </p:txBody>
        </p:sp>
      </p:grpSp>
      <p:sp>
        <p:nvSpPr>
          <p:cNvPr id="38" name="Rectangle 37"/>
          <p:cNvSpPr/>
          <p:nvPr/>
        </p:nvSpPr>
        <p:spPr>
          <a:xfrm>
            <a:off x="6192011" y="164637"/>
            <a:ext cx="5998403" cy="1077218"/>
          </a:xfrm>
          <a:prstGeom prst="rect">
            <a:avLst/>
          </a:prstGeom>
        </p:spPr>
        <p:txBody>
          <a:bodyPr wrap="square">
            <a:spAutoFit/>
          </a:bodyPr>
          <a:lstStyle/>
          <a:p>
            <a:pPr algn="l"/>
            <a:r>
              <a:rPr lang="en-US" sz="3200" b="1" dirty="0">
                <a:solidFill>
                  <a:srgbClr val="0E659A"/>
                </a:solidFill>
                <a:effectLst>
                  <a:innerShdw blurRad="63500" dist="101600" dir="16200000">
                    <a:prstClr val="black">
                      <a:alpha val="50000"/>
                    </a:prstClr>
                  </a:innerShdw>
                </a:effectLst>
                <a:latin typeface="Montserrat" charset="0"/>
                <a:ea typeface="Montserrat" charset="0"/>
                <a:cs typeface="Montserrat" charset="0"/>
              </a:rPr>
              <a:t>WHAT YEAR WAS IT </a:t>
            </a:r>
          </a:p>
          <a:p>
            <a:pPr algn="l"/>
            <a:r>
              <a:rPr lang="en-US" sz="3200" b="1" dirty="0">
                <a:solidFill>
                  <a:srgbClr val="0E659A"/>
                </a:solidFill>
                <a:effectLst>
                  <a:innerShdw blurRad="63500" dist="101600" dir="16200000">
                    <a:prstClr val="black">
                      <a:alpha val="50000"/>
                    </a:prstClr>
                  </a:innerShdw>
                </a:effectLst>
                <a:latin typeface="Montserrat" charset="0"/>
                <a:ea typeface="Montserrat" charset="0"/>
                <a:cs typeface="Montserrat" charset="0"/>
              </a:rPr>
              <a:t>1 TRILLION SECONDS AGO?</a:t>
            </a:r>
          </a:p>
        </p:txBody>
      </p:sp>
      <p:sp>
        <p:nvSpPr>
          <p:cNvPr id="39" name="Rectangle 38"/>
          <p:cNvSpPr/>
          <p:nvPr/>
        </p:nvSpPr>
        <p:spPr>
          <a:xfrm>
            <a:off x="6287396" y="5551689"/>
            <a:ext cx="5376597" cy="584775"/>
          </a:xfrm>
          <a:prstGeom prst="rect">
            <a:avLst/>
          </a:prstGeom>
        </p:spPr>
        <p:txBody>
          <a:bodyPr wrap="square">
            <a:spAutoFit/>
          </a:bodyPr>
          <a:lstStyle/>
          <a:p>
            <a:pPr algn="l"/>
            <a:r>
              <a:rPr lang="en-US" sz="3200" b="1" dirty="0">
                <a:solidFill>
                  <a:srgbClr val="0E659A"/>
                </a:solidFill>
                <a:effectLst>
                  <a:innerShdw blurRad="114300">
                    <a:prstClr val="black"/>
                  </a:innerShdw>
                </a:effectLst>
                <a:latin typeface="Montserrat" charset="0"/>
                <a:ea typeface="Montserrat" charset="0"/>
                <a:cs typeface="Montserrat" charset="0"/>
              </a:rPr>
              <a:t>ANSWER: 30,000 B.C. </a:t>
            </a:r>
          </a:p>
        </p:txBody>
      </p:sp>
      <p:sp>
        <p:nvSpPr>
          <p:cNvPr id="26" name="TextBox 25">
            <a:extLst>
              <a:ext uri="{FF2B5EF4-FFF2-40B4-BE49-F238E27FC236}">
                <a16:creationId xmlns:a16="http://schemas.microsoft.com/office/drawing/2014/main" id="{DC744F66-A87A-994F-B42A-9FCC9DC70104}"/>
              </a:ext>
            </a:extLst>
          </p:cNvPr>
          <p:cNvSpPr txBox="1"/>
          <p:nvPr/>
        </p:nvSpPr>
        <p:spPr>
          <a:xfrm>
            <a:off x="4276107" y="6650252"/>
            <a:ext cx="3411187" cy="207749"/>
          </a:xfrm>
          <a:prstGeom prst="rect">
            <a:avLst/>
          </a:prstGeom>
          <a:noFill/>
        </p:spPr>
        <p:txBody>
          <a:bodyPr wrap="square" rtlCol="0">
            <a:spAutoFit/>
          </a:bodyPr>
          <a:lstStyle/>
          <a:p>
            <a:pPr algn="ctr"/>
            <a:r>
              <a:rPr lang="en-US" sz="750" dirty="0">
                <a:solidFill>
                  <a:schemeClr val="bg1"/>
                </a:solidFill>
              </a:rPr>
              <a:t>For Agent Use Only – Not For Use With The Public</a:t>
            </a:r>
          </a:p>
        </p:txBody>
      </p:sp>
      <p:pic>
        <p:nvPicPr>
          <p:cNvPr id="27" name="Picture 26" descr="Text, logo&#10;&#10;Description automatically generated with medium confidence">
            <a:extLst>
              <a:ext uri="{FF2B5EF4-FFF2-40B4-BE49-F238E27FC236}">
                <a16:creationId xmlns:a16="http://schemas.microsoft.com/office/drawing/2014/main" id="{5410CC1F-01B1-4E38-A62E-F1EE843176AC}"/>
              </a:ext>
            </a:extLst>
          </p:cNvPr>
          <p:cNvPicPr>
            <a:picLocks noChangeAspect="1"/>
          </p:cNvPicPr>
          <p:nvPr/>
        </p:nvPicPr>
        <p:blipFill>
          <a:blip r:embed="rId3"/>
          <a:stretch>
            <a:fillRect/>
          </a:stretch>
        </p:blipFill>
        <p:spPr>
          <a:xfrm>
            <a:off x="10694563" y="6207911"/>
            <a:ext cx="1263910" cy="478407"/>
          </a:xfrm>
          <a:prstGeom prst="rect">
            <a:avLst/>
          </a:prstGeom>
        </p:spPr>
      </p:pic>
    </p:spTree>
    <p:extLst>
      <p:ext uri="{BB962C8B-B14F-4D97-AF65-F5344CB8AC3E}">
        <p14:creationId xmlns:p14="http://schemas.microsoft.com/office/powerpoint/2010/main" val="3223710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p:cNvSpPr>
          <p:nvPr/>
        </p:nvSpPr>
        <p:spPr bwMode="auto">
          <a:xfrm>
            <a:off x="3407702" y="1316766"/>
            <a:ext cx="5376597" cy="133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267" b="1" dirty="0">
                <a:solidFill>
                  <a:srgbClr val="FFFFFF"/>
                </a:solidFill>
                <a:effectLst>
                  <a:outerShdw blurRad="50800" dist="76200" algn="l" rotWithShape="0">
                    <a:prstClr val="black">
                      <a:alpha val="40000"/>
                    </a:prstClr>
                  </a:outerShdw>
                </a:effectLst>
                <a:latin typeface="Montserrat" charset="0"/>
                <a:ea typeface="Montserrat" charset="0"/>
                <a:cs typeface="Montserrat" charset="0"/>
                <a:sym typeface="Montserrat-Bold" charset="0"/>
              </a:rPr>
              <a:t>FACTS ABOUT NATIONAL DEBT</a:t>
            </a:r>
          </a:p>
        </p:txBody>
      </p:sp>
      <p:sp>
        <p:nvSpPr>
          <p:cNvPr id="4" name="Rectangle 3"/>
          <p:cNvSpPr/>
          <p:nvPr/>
        </p:nvSpPr>
        <p:spPr bwMode="auto">
          <a:xfrm>
            <a:off x="0" y="0"/>
            <a:ext cx="12192000" cy="6858000"/>
          </a:xfrm>
          <a:prstGeom prst="rect">
            <a:avLst/>
          </a:prstGeom>
          <a:gradFill flip="none" rotWithShape="1">
            <a:gsLst>
              <a:gs pos="100000">
                <a:srgbClr val="0E659A"/>
              </a:gs>
              <a:gs pos="56000">
                <a:srgbClr val="0F3F6A"/>
              </a:gs>
            </a:gsLst>
            <a:lin ang="5400000" scaled="1"/>
            <a:tileRect/>
          </a:gradFill>
          <a:ln w="254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a:solidFill>
                <a:srgbClr val="000000"/>
              </a:solidFill>
              <a:latin typeface="Gill Sans" charset="0"/>
              <a:ea typeface="ヒラギノ角ゴ ProN W3" charset="0"/>
              <a:cs typeface="ヒラギノ角ゴ ProN W3" charset="0"/>
              <a:sym typeface="Gill Sans" charset="0"/>
            </a:endParaRPr>
          </a:p>
        </p:txBody>
      </p:sp>
      <p:pic>
        <p:nvPicPr>
          <p:cNvPr id="9" name="Picture 8" descr="currentstatement"/>
          <p:cNvPicPr>
            <a:picLocks noChangeAspect="1" noChangeArrowheads="1"/>
          </p:cNvPicPr>
          <p:nvPr/>
        </p:nvPicPr>
        <p:blipFill>
          <a:blip r:embed="rId3" cstate="print"/>
          <a:srcRect/>
          <a:stretch>
            <a:fillRect/>
          </a:stretch>
        </p:blipFill>
        <p:spPr bwMode="auto">
          <a:xfrm>
            <a:off x="3558012" y="236646"/>
            <a:ext cx="5075976" cy="6384709"/>
          </a:xfrm>
          <a:prstGeom prst="rect">
            <a:avLst/>
          </a:prstGeom>
          <a:noFill/>
          <a:effectLst>
            <a:outerShdw blurRad="50800" dist="76200" dir="2700000" algn="tl" rotWithShape="0">
              <a:prstClr val="black">
                <a:alpha val="40000"/>
              </a:prstClr>
            </a:outerShdw>
          </a:effectLst>
        </p:spPr>
      </p:pic>
      <p:sp>
        <p:nvSpPr>
          <p:cNvPr id="5" name="TextBox 4">
            <a:extLst>
              <a:ext uri="{FF2B5EF4-FFF2-40B4-BE49-F238E27FC236}">
                <a16:creationId xmlns:a16="http://schemas.microsoft.com/office/drawing/2014/main" id="{894EDF03-E466-0342-8F01-33CD3625E364}"/>
              </a:ext>
            </a:extLst>
          </p:cNvPr>
          <p:cNvSpPr txBox="1"/>
          <p:nvPr/>
        </p:nvSpPr>
        <p:spPr>
          <a:xfrm>
            <a:off x="4276107" y="6650252"/>
            <a:ext cx="3411187" cy="207749"/>
          </a:xfrm>
          <a:prstGeom prst="rect">
            <a:avLst/>
          </a:prstGeom>
          <a:noFill/>
        </p:spPr>
        <p:txBody>
          <a:bodyPr wrap="square" rtlCol="0">
            <a:spAutoFit/>
          </a:bodyPr>
          <a:lstStyle/>
          <a:p>
            <a:pPr algn="ctr"/>
            <a:r>
              <a:rPr lang="en-US" sz="750" dirty="0">
                <a:solidFill>
                  <a:schemeClr val="bg1"/>
                </a:solidFill>
              </a:rPr>
              <a:t>For Agent Use Only – Not For Use With The Public</a:t>
            </a:r>
          </a:p>
        </p:txBody>
      </p:sp>
      <p:pic>
        <p:nvPicPr>
          <p:cNvPr id="8" name="Picture 7" descr="Text, logo&#10;&#10;Description automatically generated with medium confidence">
            <a:extLst>
              <a:ext uri="{FF2B5EF4-FFF2-40B4-BE49-F238E27FC236}">
                <a16:creationId xmlns:a16="http://schemas.microsoft.com/office/drawing/2014/main" id="{2A0EE32F-30F3-4D1F-9A1F-76121CFB6B94}"/>
              </a:ext>
            </a:extLst>
          </p:cNvPr>
          <p:cNvPicPr>
            <a:picLocks noChangeAspect="1"/>
          </p:cNvPicPr>
          <p:nvPr/>
        </p:nvPicPr>
        <p:blipFill>
          <a:blip r:embed="rId4"/>
          <a:stretch>
            <a:fillRect/>
          </a:stretch>
        </p:blipFill>
        <p:spPr>
          <a:xfrm>
            <a:off x="10694563" y="6207911"/>
            <a:ext cx="1263910" cy="478407"/>
          </a:xfrm>
          <a:prstGeom prst="rect">
            <a:avLst/>
          </a:prstGeom>
        </p:spPr>
      </p:pic>
    </p:spTree>
    <p:extLst>
      <p:ext uri="{BB962C8B-B14F-4D97-AF65-F5344CB8AC3E}">
        <p14:creationId xmlns:p14="http://schemas.microsoft.com/office/powerpoint/2010/main" val="30089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QPSLIDECODE" val="2016050209153500008"/>
</p:tagLst>
</file>

<file path=ppt/tags/tag2.xml><?xml version="1.0" encoding="utf-8"?>
<p:tagLst xmlns:a="http://schemas.openxmlformats.org/drawingml/2006/main" xmlns:r="http://schemas.openxmlformats.org/officeDocument/2006/relationships" xmlns:p="http://schemas.openxmlformats.org/presentationml/2006/main">
  <p:tag name="AS_UNIQUEID" val="1040"/>
</p:tagLst>
</file>

<file path=ppt/tags/tag3.xml><?xml version="1.0" encoding="utf-8"?>
<p:tagLst xmlns:a="http://schemas.openxmlformats.org/drawingml/2006/main" xmlns:r="http://schemas.openxmlformats.org/officeDocument/2006/relationships" xmlns:p="http://schemas.openxmlformats.org/presentationml/2006/main">
  <p:tag name="AS_UNIQUEID" val="1041"/>
</p:tagLst>
</file>

<file path=ppt/tags/tag4.xml><?xml version="1.0" encoding="utf-8"?>
<p:tagLst xmlns:a="http://schemas.openxmlformats.org/drawingml/2006/main" xmlns:r="http://schemas.openxmlformats.org/officeDocument/2006/relationships" xmlns:p="http://schemas.openxmlformats.org/presentationml/2006/main">
  <p:tag name="AS_UNIQUEID" val="1037"/>
</p:tagLst>
</file>

<file path=ppt/tags/tag5.xml><?xml version="1.0" encoding="utf-8"?>
<p:tagLst xmlns:a="http://schemas.openxmlformats.org/drawingml/2006/main" xmlns:r="http://schemas.openxmlformats.org/officeDocument/2006/relationships" xmlns:p="http://schemas.openxmlformats.org/presentationml/2006/main">
  <p:tag name="AS_UNIQUEID" val="10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2_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2_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273</TotalTime>
  <Words>4637</Words>
  <Application>Microsoft Office PowerPoint</Application>
  <PresentationFormat>Widescreen</PresentationFormat>
  <Paragraphs>429</Paragraphs>
  <Slides>32</Slides>
  <Notes>32</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32</vt:i4>
      </vt:variant>
    </vt:vector>
  </HeadingPairs>
  <TitlesOfParts>
    <vt:vector size="57" baseType="lpstr">
      <vt:lpstr>FangSong</vt:lpstr>
      <vt:lpstr>Abadi MT Condensed Light</vt:lpstr>
      <vt:lpstr>Adobe Gothic Std B</vt:lpstr>
      <vt:lpstr>Arial</vt:lpstr>
      <vt:lpstr>Arial Narrow</vt:lpstr>
      <vt:lpstr>Arial Rounded MT Bold</vt:lpstr>
      <vt:lpstr>Bradley Hand ITC</vt:lpstr>
      <vt:lpstr>Calibri</vt:lpstr>
      <vt:lpstr>Calibri Light</vt:lpstr>
      <vt:lpstr>Cooper Black</vt:lpstr>
      <vt:lpstr>Franklin Gothic Demi</vt:lpstr>
      <vt:lpstr>Gill Sans</vt:lpstr>
      <vt:lpstr>HelveticaNeueLT Pro 47 LtCn</vt:lpstr>
      <vt:lpstr>HelveticaNeueLT Pro 57 Cn</vt:lpstr>
      <vt:lpstr>Kozuka Gothic Pr6N B</vt:lpstr>
      <vt:lpstr>Kozuka Gothic Pr6N EL</vt:lpstr>
      <vt:lpstr>Lato</vt:lpstr>
      <vt:lpstr>Lato Black</vt:lpstr>
      <vt:lpstr>Montserrat</vt:lpstr>
      <vt:lpstr>Segoe Print</vt:lpstr>
      <vt:lpstr>Times New Roman</vt:lpstr>
      <vt:lpstr>Trebuchet MS</vt:lpstr>
      <vt:lpstr>Wingdings</vt:lpstr>
      <vt:lpstr>You2013</vt:lpstr>
      <vt:lpstr>Office Theme</vt:lpstr>
      <vt:lpstr>PowerPoint Presentation</vt:lpstr>
      <vt:lpstr>PowerPoint Presentation</vt:lpstr>
      <vt:lpstr>PowerPoint Presentation</vt:lpstr>
      <vt:lpstr>PowerPoint Presentation</vt:lpstr>
      <vt:lpstr>PowerPoint Presentation</vt:lpstr>
      <vt:lpstr>PowerPoint Presentation</vt:lpstr>
      <vt:lpstr>FACTS ABOUT NATIONAL DEBT</vt:lpstr>
      <vt:lpstr>PowerPoint Presentation</vt:lpstr>
      <vt:lpstr>PowerPoint Presentation</vt:lpstr>
      <vt:lpstr>PowerPoint Presentation</vt:lpstr>
      <vt:lpstr>PowerPoint Presentation</vt:lpstr>
      <vt:lpstr>PowerPoint Presentation</vt:lpstr>
      <vt:lpstr>PowerPoint Presentation</vt:lpstr>
      <vt:lpstr>WHAT DIRECTION DO YOU THINK FUTURE TAX RATES ARE GOING TO GO?</vt:lpstr>
      <vt:lpstr>WAYS TO SAVE</vt:lpstr>
      <vt:lpstr>TYPES OF RETIREMENT INCOME</vt:lpstr>
      <vt:lpstr>TYPES OF RETIREMENT INCOME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Happen to You?</vt:lpstr>
      <vt:lpstr>48 - 48 - 60 What do these numbers mean? </vt:lpstr>
      <vt:lpstr>  </vt:lpstr>
      <vt:lpstr>Income vs Expenses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MARKETS</dc:title>
  <dc:creator>Bill Martin</dc:creator>
  <cp:lastModifiedBy>Jana Millspaugh</cp:lastModifiedBy>
  <cp:revision>13</cp:revision>
  <dcterms:created xsi:type="dcterms:W3CDTF">2020-05-07T14:42:36Z</dcterms:created>
  <dcterms:modified xsi:type="dcterms:W3CDTF">2021-05-19T16:22:39Z</dcterms:modified>
</cp:coreProperties>
</file>